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3.xml" ContentType="application/vnd.openxmlformats-officedocument.presentationml.notesSlide+xml"/>
  <Override PartName="/ppt/tags/tag4.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6"/>
  </p:notesMasterIdLst>
  <p:sldIdLst>
    <p:sldId id="309" r:id="rId2"/>
    <p:sldId id="306" r:id="rId3"/>
    <p:sldId id="722" r:id="rId4"/>
    <p:sldId id="723" r:id="rId5"/>
    <p:sldId id="724" r:id="rId6"/>
    <p:sldId id="725" r:id="rId7"/>
    <p:sldId id="726" r:id="rId8"/>
    <p:sldId id="307" r:id="rId9"/>
    <p:sldId id="692" r:id="rId10"/>
    <p:sldId id="382" r:id="rId11"/>
    <p:sldId id="410" r:id="rId12"/>
    <p:sldId id="411" r:id="rId13"/>
    <p:sldId id="412" r:id="rId14"/>
    <p:sldId id="413" r:id="rId15"/>
    <p:sldId id="414" r:id="rId16"/>
    <p:sldId id="415" r:id="rId17"/>
    <p:sldId id="416" r:id="rId18"/>
    <p:sldId id="417" r:id="rId19"/>
    <p:sldId id="418" r:id="rId20"/>
    <p:sldId id="421" r:id="rId21"/>
    <p:sldId id="422" r:id="rId22"/>
    <p:sldId id="423" r:id="rId23"/>
    <p:sldId id="424" r:id="rId24"/>
    <p:sldId id="425" r:id="rId25"/>
    <p:sldId id="736" r:id="rId26"/>
    <p:sldId id="546" r:id="rId27"/>
    <p:sldId id="547" r:id="rId28"/>
    <p:sldId id="301" r:id="rId29"/>
    <p:sldId id="823" r:id="rId30"/>
    <p:sldId id="824" r:id="rId31"/>
    <p:sldId id="825" r:id="rId32"/>
    <p:sldId id="826" r:id="rId33"/>
    <p:sldId id="548" r:id="rId34"/>
    <p:sldId id="549" r:id="rId35"/>
    <p:sldId id="550" r:id="rId36"/>
    <p:sldId id="552" r:id="rId37"/>
    <p:sldId id="553" r:id="rId38"/>
    <p:sldId id="554" r:id="rId39"/>
    <p:sldId id="587" r:id="rId40"/>
    <p:sldId id="588" r:id="rId41"/>
    <p:sldId id="589" r:id="rId42"/>
    <p:sldId id="590" r:id="rId43"/>
    <p:sldId id="591" r:id="rId44"/>
    <p:sldId id="592" r:id="rId45"/>
    <p:sldId id="814" r:id="rId46"/>
    <p:sldId id="815" r:id="rId47"/>
    <p:sldId id="816" r:id="rId48"/>
    <p:sldId id="817" r:id="rId49"/>
    <p:sldId id="818" r:id="rId50"/>
    <p:sldId id="819" r:id="rId51"/>
    <p:sldId id="820" r:id="rId52"/>
    <p:sldId id="821" r:id="rId53"/>
    <p:sldId id="822" r:id="rId54"/>
    <p:sldId id="879" r:id="rId55"/>
    <p:sldId id="880" r:id="rId56"/>
    <p:sldId id="904" r:id="rId57"/>
    <p:sldId id="881" r:id="rId58"/>
    <p:sldId id="882" r:id="rId59"/>
    <p:sldId id="883" r:id="rId60"/>
    <p:sldId id="884" r:id="rId61"/>
    <p:sldId id="885" r:id="rId62"/>
    <p:sldId id="886" r:id="rId63"/>
    <p:sldId id="887" r:id="rId64"/>
    <p:sldId id="888" r:id="rId65"/>
    <p:sldId id="905" r:id="rId66"/>
    <p:sldId id="889" r:id="rId67"/>
    <p:sldId id="903" r:id="rId68"/>
    <p:sldId id="890" r:id="rId69"/>
    <p:sldId id="891" r:id="rId70"/>
    <p:sldId id="892" r:id="rId71"/>
    <p:sldId id="893" r:id="rId72"/>
    <p:sldId id="894" r:id="rId73"/>
    <p:sldId id="895" r:id="rId74"/>
    <p:sldId id="896" r:id="rId75"/>
    <p:sldId id="900" r:id="rId76"/>
    <p:sldId id="901" r:id="rId77"/>
    <p:sldId id="902" r:id="rId78"/>
    <p:sldId id="302" r:id="rId79"/>
    <p:sldId id="479" r:id="rId80"/>
    <p:sldId id="480" r:id="rId81"/>
    <p:sldId id="481" r:id="rId82"/>
    <p:sldId id="482" r:id="rId83"/>
    <p:sldId id="483" r:id="rId84"/>
    <p:sldId id="484" r:id="rId85"/>
    <p:sldId id="485" r:id="rId86"/>
    <p:sldId id="486" r:id="rId87"/>
    <p:sldId id="487" r:id="rId88"/>
    <p:sldId id="488" r:id="rId89"/>
    <p:sldId id="489" r:id="rId90"/>
    <p:sldId id="490" r:id="rId91"/>
    <p:sldId id="491" r:id="rId92"/>
    <p:sldId id="492" r:id="rId93"/>
    <p:sldId id="494" r:id="rId94"/>
    <p:sldId id="495" r:id="rId95"/>
    <p:sldId id="496" r:id="rId96"/>
    <p:sldId id="497" r:id="rId97"/>
    <p:sldId id="498" r:id="rId98"/>
    <p:sldId id="499" r:id="rId99"/>
    <p:sldId id="500" r:id="rId100"/>
    <p:sldId id="501" r:id="rId101"/>
    <p:sldId id="502" r:id="rId102"/>
    <p:sldId id="503" r:id="rId103"/>
    <p:sldId id="504" r:id="rId104"/>
    <p:sldId id="505" r:id="rId105"/>
    <p:sldId id="506" r:id="rId106"/>
    <p:sldId id="507" r:id="rId107"/>
    <p:sldId id="508" r:id="rId108"/>
    <p:sldId id="509" r:id="rId109"/>
    <p:sldId id="510" r:id="rId110"/>
    <p:sldId id="511" r:id="rId111"/>
    <p:sldId id="512" r:id="rId112"/>
    <p:sldId id="513" r:id="rId113"/>
    <p:sldId id="514" r:id="rId114"/>
    <p:sldId id="515" r:id="rId115"/>
    <p:sldId id="516" r:id="rId116"/>
    <p:sldId id="517" r:id="rId117"/>
    <p:sldId id="518" r:id="rId118"/>
    <p:sldId id="519" r:id="rId119"/>
    <p:sldId id="520" r:id="rId120"/>
    <p:sldId id="521" r:id="rId121"/>
    <p:sldId id="522" r:id="rId122"/>
    <p:sldId id="523" r:id="rId123"/>
    <p:sldId id="524" r:id="rId124"/>
    <p:sldId id="525" r:id="rId125"/>
    <p:sldId id="526" r:id="rId126"/>
    <p:sldId id="527" r:id="rId127"/>
    <p:sldId id="528" r:id="rId128"/>
    <p:sldId id="529" r:id="rId129"/>
    <p:sldId id="530" r:id="rId130"/>
    <p:sldId id="531" r:id="rId131"/>
    <p:sldId id="532" r:id="rId132"/>
    <p:sldId id="533" r:id="rId133"/>
    <p:sldId id="534" r:id="rId134"/>
    <p:sldId id="535" r:id="rId135"/>
    <p:sldId id="536" r:id="rId136"/>
    <p:sldId id="537" r:id="rId137"/>
    <p:sldId id="538" r:id="rId138"/>
    <p:sldId id="539" r:id="rId139"/>
    <p:sldId id="299" r:id="rId140"/>
    <p:sldId id="756" r:id="rId141"/>
    <p:sldId id="757" r:id="rId142"/>
    <p:sldId id="758" r:id="rId143"/>
    <p:sldId id="873" r:id="rId144"/>
    <p:sldId id="874" r:id="rId145"/>
    <p:sldId id="760" r:id="rId146"/>
    <p:sldId id="761" r:id="rId147"/>
    <p:sldId id="762" r:id="rId148"/>
    <p:sldId id="763" r:id="rId149"/>
    <p:sldId id="764" r:id="rId150"/>
    <p:sldId id="765" r:id="rId151"/>
    <p:sldId id="766" r:id="rId152"/>
    <p:sldId id="767" r:id="rId153"/>
    <p:sldId id="768" r:id="rId154"/>
    <p:sldId id="769" r:id="rId155"/>
    <p:sldId id="771" r:id="rId156"/>
    <p:sldId id="774" r:id="rId157"/>
    <p:sldId id="775" r:id="rId158"/>
    <p:sldId id="776" r:id="rId159"/>
    <p:sldId id="777" r:id="rId160"/>
    <p:sldId id="778" r:id="rId161"/>
    <p:sldId id="779" r:id="rId162"/>
    <p:sldId id="780" r:id="rId163"/>
    <p:sldId id="781" r:id="rId164"/>
    <p:sldId id="782" r:id="rId165"/>
    <p:sldId id="783" r:id="rId166"/>
    <p:sldId id="784" r:id="rId167"/>
    <p:sldId id="785" r:id="rId168"/>
    <p:sldId id="786" r:id="rId169"/>
    <p:sldId id="787" r:id="rId170"/>
    <p:sldId id="788" r:id="rId171"/>
    <p:sldId id="789" r:id="rId172"/>
    <p:sldId id="790" r:id="rId173"/>
    <p:sldId id="300" r:id="rId174"/>
    <p:sldId id="369" r:id="rId175"/>
    <p:sldId id="370" r:id="rId176"/>
    <p:sldId id="371" r:id="rId177"/>
    <p:sldId id="372" r:id="rId178"/>
    <p:sldId id="373" r:id="rId179"/>
    <p:sldId id="374" r:id="rId180"/>
    <p:sldId id="375" r:id="rId181"/>
    <p:sldId id="376" r:id="rId182"/>
    <p:sldId id="377" r:id="rId183"/>
    <p:sldId id="378" r:id="rId184"/>
    <p:sldId id="379" r:id="rId185"/>
    <p:sldId id="380" r:id="rId186"/>
    <p:sldId id="381" r:id="rId187"/>
    <p:sldId id="297" r:id="rId188"/>
    <p:sldId id="256" r:id="rId189"/>
    <p:sldId id="257" r:id="rId190"/>
    <p:sldId id="258" r:id="rId191"/>
    <p:sldId id="259" r:id="rId192"/>
    <p:sldId id="260" r:id="rId193"/>
    <p:sldId id="261" r:id="rId194"/>
    <p:sldId id="262" r:id="rId195"/>
    <p:sldId id="263" r:id="rId196"/>
    <p:sldId id="264" r:id="rId197"/>
    <p:sldId id="265" r:id="rId198"/>
    <p:sldId id="267" r:id="rId199"/>
    <p:sldId id="268" r:id="rId200"/>
    <p:sldId id="269" r:id="rId201"/>
    <p:sldId id="270" r:id="rId202"/>
    <p:sldId id="271" r:id="rId203"/>
    <p:sldId id="872" r:id="rId204"/>
    <p:sldId id="348" r:id="rId20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9939" autoAdjust="0"/>
    <p:restoredTop sz="94554" autoAdjust="0"/>
  </p:normalViewPr>
  <p:slideViewPr>
    <p:cSldViewPr>
      <p:cViewPr varScale="1">
        <p:scale>
          <a:sx n="67" d="100"/>
          <a:sy n="67" d="100"/>
        </p:scale>
        <p:origin x="-120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notesMaster" Target="notesMasters/notesMaster1.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heme" Target="theme/theme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8.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25.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398.wmf"/><Relationship Id="rId2" Type="http://schemas.openxmlformats.org/officeDocument/2006/relationships/image" Target="../media/image397.wmf"/><Relationship Id="rId1" Type="http://schemas.openxmlformats.org/officeDocument/2006/relationships/image" Target="../media/image396.wmf"/><Relationship Id="rId4" Type="http://schemas.openxmlformats.org/officeDocument/2006/relationships/image" Target="../media/image399.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01.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406.wmf"/><Relationship Id="rId2" Type="http://schemas.openxmlformats.org/officeDocument/2006/relationships/image" Target="../media/image405.wmf"/><Relationship Id="rId1" Type="http://schemas.openxmlformats.org/officeDocument/2006/relationships/image" Target="../media/image404.wmf"/><Relationship Id="rId5" Type="http://schemas.openxmlformats.org/officeDocument/2006/relationships/image" Target="../media/image408.wmf"/><Relationship Id="rId4" Type="http://schemas.openxmlformats.org/officeDocument/2006/relationships/image" Target="../media/image407.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10.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413.emf"/><Relationship Id="rId1" Type="http://schemas.openxmlformats.org/officeDocument/2006/relationships/image" Target="../media/image41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417.emf"/><Relationship Id="rId1" Type="http://schemas.openxmlformats.org/officeDocument/2006/relationships/image" Target="../media/image416.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42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04118E-F8FB-441A-8ED0-EA41559D9866}" type="datetimeFigureOut">
              <a:rPr lang="zh-CN" altLang="en-US" smtClean="0"/>
              <a:t>2013/10/9 Wednesday</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80E046-A228-4127-A82E-8955477A19DF}" type="slidenum">
              <a:rPr lang="zh-CN" altLang="en-US" smtClean="0"/>
              <a:t>‹#›</a:t>
            </a:fld>
            <a:endParaRPr lang="zh-CN" altLang="en-US"/>
          </a:p>
        </p:txBody>
      </p:sp>
    </p:spTree>
    <p:extLst>
      <p:ext uri="{BB962C8B-B14F-4D97-AF65-F5344CB8AC3E}">
        <p14:creationId xmlns:p14="http://schemas.microsoft.com/office/powerpoint/2010/main" val="2623790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2E3489-A271-4057-A503-A45693FE4D77}" type="slidenum">
              <a:rPr lang="en-US" altLang="zh-CN"/>
              <a:pPr/>
              <a:t>29</a:t>
            </a:fld>
            <a:endParaRPr lang="en-US" altLang="zh-CN"/>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B9832E0-84C4-4B0F-91A9-E859AD95E9E1}" type="slidenum">
              <a:rPr lang="en-GB"/>
              <a:pPr eaLnBrk="1" hangingPunct="1"/>
              <a:t>60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8BC2566-95E1-4A99-96DF-EFA42651B293}" type="slidenum">
              <a:rPr lang="en-GB"/>
              <a:pPr eaLnBrk="1" hangingPunct="1"/>
              <a:t>61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FC2B005-85B0-456A-9155-7DE14FF06E8D}" type="slidenum">
              <a:rPr lang="en-GB"/>
              <a:pPr eaLnBrk="1" hangingPunct="1"/>
              <a:t>62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686AAC7-5209-4DA2-84CA-451686FDFFA6}" type="slidenum">
              <a:rPr lang="en-GB"/>
              <a:pPr eaLnBrk="1" hangingPunct="1"/>
              <a:t>63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7C51F82-3445-420C-B7C8-B846B7559E47}" type="slidenum">
              <a:rPr lang="en-GB"/>
              <a:pPr eaLnBrk="1" hangingPunct="1"/>
              <a:t>64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E2D8579-8C42-4738-BAEF-B92F0497AD10}" type="slidenum">
              <a:rPr lang="en-GB"/>
              <a:pPr eaLnBrk="1" hangingPunct="1"/>
              <a:t>65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56D6465-DA00-40D9-B787-D7D68B6070C3}" type="slidenum">
              <a:rPr lang="en-GB"/>
              <a:pPr eaLnBrk="1" hangingPunct="1"/>
              <a:t>66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F1942B9-0158-46E2-B577-4A6836671FDE}" type="slidenum">
              <a:rPr lang="en-GB"/>
              <a:pPr eaLnBrk="1" hangingPunct="1"/>
              <a:t>67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4BA1FB0-B626-4936-B90E-651C0EA84852}" type="slidenum">
              <a:rPr lang="en-GB"/>
              <a:pPr eaLnBrk="1" hangingPunct="1"/>
              <a:t>68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FEC7D4B-1FC4-4561-A863-638EFD7C7BD2}" type="slidenum">
              <a:rPr lang="en-GB"/>
              <a:pPr eaLnBrk="1" hangingPunct="1"/>
              <a:t>69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9BE5D8-CCB0-4CC4-8645-7EF3B5D4A118}" type="slidenum">
              <a:rPr lang="en-US" altLang="zh-CN"/>
              <a:pPr/>
              <a:t>30</a:t>
            </a:fld>
            <a:endParaRPr lang="en-US" altLang="zh-CN"/>
          </a:p>
        </p:txBody>
      </p:sp>
      <p:sp>
        <p:nvSpPr>
          <p:cNvPr id="471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71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FCEE886-7D91-42D9-829C-AB8879C062B1}" type="slidenum">
              <a:rPr lang="en-GB"/>
              <a:pPr eaLnBrk="1" hangingPunct="1"/>
              <a:t>70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7D99D9C-4B90-49EA-A418-F74CC426EF3F}" type="slidenum">
              <a:rPr lang="en-GB"/>
              <a:pPr eaLnBrk="1" hangingPunct="1"/>
              <a:t>71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BC14D75-9162-4E14-96BE-D97C34733E2A}" type="slidenum">
              <a:rPr lang="en-GB"/>
              <a:pPr eaLnBrk="1" hangingPunct="1"/>
              <a:t>72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B39738E-F5AF-49AA-A7CE-F2B17CFD8A0C}" type="slidenum">
              <a:rPr lang="en-GB"/>
              <a:pPr eaLnBrk="1" hangingPunct="1"/>
              <a:t>73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F4C759D-C0E1-48C1-A365-33BA88D8C61E}" type="slidenum">
              <a:rPr lang="en-GB"/>
              <a:pPr eaLnBrk="1" hangingPunct="1"/>
              <a:t>74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154DB98-B832-49E3-A97A-B266F99098F9}" type="slidenum">
              <a:rPr lang="en-GB"/>
              <a:pPr eaLnBrk="1" hangingPunct="1"/>
              <a:t>75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6ADD7C5-5866-4C63-9DEA-34F25B16A4CD}" type="slidenum">
              <a:rPr lang="en-GB"/>
              <a:pPr eaLnBrk="1" hangingPunct="1"/>
              <a:t>76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D47F92E-4C48-4C51-A5CD-72838196C5A5}" type="slidenum">
              <a:rPr lang="en-GB"/>
              <a:pPr eaLnBrk="1" hangingPunct="1"/>
              <a:t>77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55446B-F4A6-4674-801E-F6EF6B0A6A01}" type="slidenum">
              <a:rPr lang="en-US" altLang="zh-CN"/>
              <a:pPr/>
              <a:t>140</a:t>
            </a:fld>
            <a:endParaRPr lang="en-US" altLang="zh-CN"/>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734CAE-DEB7-4422-A889-9B29592348EF}" type="slidenum">
              <a:rPr lang="en-US" altLang="zh-CN"/>
              <a:pPr/>
              <a:t>141</a:t>
            </a:fld>
            <a:endParaRPr lang="en-US" altLang="zh-CN"/>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15F6F0-77B2-449A-8350-CF747D7E6EC6}" type="slidenum">
              <a:rPr lang="en-US" altLang="zh-CN"/>
              <a:pPr/>
              <a:t>31</a:t>
            </a:fld>
            <a:endParaRPr lang="en-US" altLang="zh-CN"/>
          </a:p>
        </p:txBody>
      </p:sp>
      <p:sp>
        <p:nvSpPr>
          <p:cNvPr id="45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33C472-E41F-40D2-8A9D-3509A8B27A5D}" type="slidenum">
              <a:rPr lang="en-US" altLang="zh-CN"/>
              <a:pPr/>
              <a:t>142</a:t>
            </a:fld>
            <a:endParaRPr lang="en-US" altLang="zh-CN"/>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r>
              <a:rPr lang="en-US" altLang="zh-CN"/>
              <a:t>You have to set K for Ncuts.  This Ncuts result was generated using the Berkeley Segmentation Engine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DA185C-1C7B-4541-A27D-2DEA2FEFA568}" type="slidenum">
              <a:rPr lang="en-US" altLang="zh-CN"/>
              <a:pPr/>
              <a:t>143</a:t>
            </a:fld>
            <a:endParaRPr lang="en-US" altLang="zh-CN"/>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altLang="zh-CN"/>
              <a:t>This is the result of using different scales not K-adventurers result.</a:t>
            </a:r>
          </a:p>
          <a:p>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A23772-4DF9-4E1C-AA64-3CE5046A4860}" type="slidenum">
              <a:rPr lang="en-US" altLang="zh-CN"/>
              <a:pPr/>
              <a:t>145</a:t>
            </a:fld>
            <a:endParaRPr lang="en-US" altLang="zh-CN"/>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r>
              <a:rPr lang="en-US" altLang="zh-CN"/>
              <a:t>Regions are treated as discrete label maps (easier for maintaining topology)</a:t>
            </a:r>
          </a:p>
          <a:p>
            <a:r>
              <a:rPr lang="en-US" altLang="zh-CN"/>
              <a:t>Boundaries are treated as continuous (easier for diffusion)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E1B8FE-E8DD-4E96-A069-4EEA4B7A252B}" type="slidenum">
              <a:rPr lang="en-US" altLang="zh-CN"/>
              <a:pPr/>
              <a:t>146</a:t>
            </a:fld>
            <a:endParaRPr lang="en-US" altLang="zh-CN"/>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ltLang="zh-CN"/>
              <a:t>We will characterize the space of all segmentations in a future slide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B01793-DC34-451F-8DEE-9B17E7A7D63C}" type="slidenum">
              <a:rPr lang="en-US" altLang="zh-CN"/>
              <a:pPr/>
              <a:t>147</a:t>
            </a:fld>
            <a:endParaRPr lang="en-US" altLang="zh-CN"/>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US" altLang="zh-CN"/>
              <a:t>The product in the prior corresponds to the assumption that the prior for each region are independent.</a:t>
            </a:r>
          </a:p>
          <a:p>
            <a:endParaRPr lang="en-US" altLang="zh-CN"/>
          </a:p>
          <a:p>
            <a:r>
              <a:rPr lang="en-US" altLang="zh-CN"/>
              <a:t>|\Theta_i| is the number of parameters of theta</a:t>
            </a:r>
          </a:p>
          <a:p>
            <a:endParaRPr lang="en-US" altLang="zh-CN"/>
          </a:p>
          <a:p>
            <a:r>
              <a:rPr lang="en-US" altLang="zh-CN"/>
              <a:t>C is 0.9 (hard-coded)</a:t>
            </a:r>
          </a:p>
          <a:p>
            <a:r>
              <a:rPr lang="en-US" altLang="zh-CN"/>
              <a:t>Gamma is the only free parameter (the only free parameter that they vary)</a:t>
            </a:r>
          </a:p>
          <a:p>
            <a:endParaRPr lang="en-US" altLang="zh-CN"/>
          </a:p>
          <a:p>
            <a:r>
              <a:rPr lang="en-US" altLang="zh-CN"/>
              <a:t>What is \lambda_0 and \mu and \nu ? (not defined in the paper)</a:t>
            </a:r>
          </a:p>
          <a:p>
            <a:r>
              <a:rPr lang="en-US" altLang="zh-CN"/>
              <a: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B6D4E5-3CB9-4AD2-B211-7C2E981E40A8}" type="slidenum">
              <a:rPr lang="en-US" altLang="zh-CN"/>
              <a:pPr/>
              <a:t>149</a:t>
            </a:fld>
            <a:endParaRPr lang="en-US" altLang="zh-CN"/>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DA1D3-21EA-49DA-8DDE-E2B5AE31EF87}" type="slidenum">
              <a:rPr lang="en-US" altLang="zh-CN"/>
              <a:pPr/>
              <a:t>150</a:t>
            </a:fld>
            <a:endParaRPr lang="en-US" altLang="zh-CN"/>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zh-CN" altLang="zh-CN"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796069-5F7C-43DA-8098-FFF869C6E976}" type="slidenum">
              <a:rPr lang="en-US" altLang="zh-CN"/>
              <a:pPr/>
              <a:t>151</a:t>
            </a:fld>
            <a:endParaRPr lang="en-US" altLang="zh-CN"/>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ltLang="zh-CN"/>
              <a:t>This is a hack.</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7153A7-E48C-4CA8-B646-EAB765C70AC2}" type="slidenum">
              <a:rPr lang="en-US" altLang="zh-CN"/>
              <a:pPr/>
              <a:t>152</a:t>
            </a:fld>
            <a:endParaRPr lang="en-US" altLang="zh-CN"/>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en-US" altLang="zh-CN"/>
              <a:t>Summary of Formulation Slides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AAC92E-9787-4B2A-878B-B4EEC4990C60}" type="slidenum">
              <a:rPr lang="en-US" altLang="zh-CN"/>
              <a:pPr/>
              <a:t>154</a:t>
            </a:fld>
            <a:endParaRPr lang="en-US" altLang="zh-CN"/>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altLang="zh-CN"/>
              <a:t>Space of all segmentation is the union of all k-segmentations</a:t>
            </a:r>
          </a:p>
          <a:p>
            <a:endParaRPr lang="en-US" altLang="zh-CN"/>
          </a:p>
          <a:p>
            <a:r>
              <a:rPr lang="en-US" altLang="zh-CN"/>
              <a:t>A k-segmentation is the product of one k-partition space and k spaces for the image models</a:t>
            </a:r>
          </a:p>
          <a:p>
            <a:endParaRPr lang="en-US" altLang="zh-CN"/>
          </a:p>
          <a:p>
            <a:r>
              <a:rPr lang="en-US" altLang="zh-CN"/>
              <a:t>A model space is made up of cue-spaces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131D5C-3113-4F3F-9EC6-34E4EFC89E3F}" type="slidenum">
              <a:rPr lang="en-US" altLang="zh-CN"/>
              <a:pPr/>
              <a:t>32</a:t>
            </a:fld>
            <a:endParaRPr lang="en-US" altLang="zh-CN"/>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zh-CN" altLang="zh-CN" sz="10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BC0C17-D975-4B53-984C-2CAF91723A89}" type="slidenum">
              <a:rPr lang="en-US" altLang="zh-CN"/>
              <a:pPr/>
              <a:t>158</a:t>
            </a:fld>
            <a:endParaRPr lang="en-US" altLang="zh-CN"/>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r>
              <a:rPr lang="en-US" altLang="zh-CN"/>
              <a:t>The motion of {x(s),y(s)} follows steepest ascent equation of log(p(W | I)) plus brownian motion</a:t>
            </a:r>
          </a:p>
          <a:p>
            <a:endParaRPr lang="en-US" altLang="zh-CN"/>
          </a:p>
          <a:p>
            <a:r>
              <a:rPr lang="en-US" altLang="zh-CN"/>
              <a:t>Brownian Motion is a Normal distribution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3F9268-9F2B-4948-8039-F6771D0E4E5E}" type="slidenum">
              <a:rPr lang="en-US" altLang="zh-CN"/>
              <a:pPr/>
              <a:t>159</a:t>
            </a:fld>
            <a:endParaRPr lang="en-US" altLang="zh-CN"/>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altLang="zh-CN"/>
              <a:t>How is this not greedy?  It appears to be greedy.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807740-663E-4441-A680-52A43C94BF23}" type="slidenum">
              <a:rPr lang="en-US" altLang="zh-CN"/>
              <a:pPr/>
              <a:t>160</a:t>
            </a:fld>
            <a:endParaRPr lang="en-US" altLang="zh-CN"/>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en-US" altLang="zh-CN"/>
              <a:t>q(3) is just the probability of choosing dynamics 3</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FCAFA3-3DED-443F-A4BE-B087604971EF}" type="slidenum">
              <a:rPr lang="en-US" altLang="zh-CN"/>
              <a:pPr/>
              <a:t>161</a:t>
            </a:fld>
            <a:endParaRPr lang="en-US" altLang="zh-CN"/>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r>
              <a:rPr lang="en-US" altLang="zh-CN"/>
              <a:t>q(3) is just the probability of choosing dynamics 3</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BFF634-85EA-4376-B21C-B5BD6DB38BBC}" type="slidenum">
              <a:rPr lang="en-US" altLang="zh-CN"/>
              <a:pPr/>
              <a:t>162</a:t>
            </a:fld>
            <a:endParaRPr lang="en-US" altLang="zh-CN"/>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altLang="zh-CN"/>
              <a:t>q(5) is just the probability of choosing dynamics 5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963952-8E60-4326-8690-ED5CBD6B5F69}" type="slidenum">
              <a:rPr lang="en-US" altLang="zh-CN"/>
              <a:pPr/>
              <a:t>163</a:t>
            </a:fld>
            <a:endParaRPr lang="en-US" altLang="zh-CN"/>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r>
              <a:rPr lang="en-US" altLang="zh-CN"/>
              <a:t>Page 18 stuff</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7132A-3762-46CB-96D1-73775B3A454C}" type="slidenum">
              <a:rPr lang="en-US" altLang="zh-CN"/>
              <a:pPr/>
              <a:t>165</a:t>
            </a:fld>
            <a:endParaRPr lang="en-US" altLang="zh-CN"/>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en-US" altLang="zh-CN"/>
              <a:t>This figure shows a few color clusters in (L,u,v) color space.  The size of the ball represents the weights of each particle.  Each cluster has an associated saliency map</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A333C3-64DA-482D-B1AE-A84737F2033C}" type="slidenum">
              <a:rPr lang="en-US" altLang="zh-CN"/>
              <a:pPr/>
              <a:t>166</a:t>
            </a:fld>
            <a:endParaRPr lang="en-US" altLang="zh-CN"/>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n-US" altLang="zh-CN"/>
              <a:t>\omega_{i}^{l} are the weights of each particle</a:t>
            </a:r>
          </a:p>
          <a:p>
            <a:endParaRPr lang="en-US" altLang="zh-CN"/>
          </a:p>
          <a:p>
            <a:r>
              <a:rPr lang="en-US" altLang="zh-CN"/>
              <a:t>EM(mixture of gaussians) and the mean-shift algorithm both return weighted particles</a:t>
            </a:r>
          </a:p>
          <a:p>
            <a:endParaRPr lang="en-US" altLang="zh-CN"/>
          </a:p>
          <a:p>
            <a:r>
              <a:rPr lang="en-US" altLang="zh-CN"/>
              <a:t>Each feature F_{v}^{l} is classified to cluster \Theta_{i}^{l} with probability S_{i,v}^{l}</a:t>
            </a:r>
          </a:p>
          <a:p>
            <a:endParaRPr lang="en-US" altLang="zh-CN"/>
          </a:p>
          <a:p>
            <a:r>
              <a:rPr lang="en-US" altLang="zh-CN"/>
              <a:t>Each cue particle has an associated saliency map</a:t>
            </a:r>
          </a:p>
          <a:p>
            <a:endParaRPr lang="en-US" altLang="zh-CN"/>
          </a:p>
          <a:p>
            <a:endParaRPr lang="en-US" altLang="zh-CN"/>
          </a:p>
          <a:p>
            <a:endParaRPr lang="en-US" altLang="zh-CN"/>
          </a:p>
          <a:p>
            <a:endParaRPr lang="en-US" altLang="zh-C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52CF4-294E-4009-89BB-EDD2F1212089}" type="slidenum">
              <a:rPr lang="en-US" altLang="zh-CN"/>
              <a:pPr/>
              <a:t>168</a:t>
            </a:fld>
            <a:endParaRPr lang="en-US" altLang="zh-CN"/>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altLang="zh-CN"/>
              <a:t>s=3</a:t>
            </a:r>
          </a:p>
          <a:p>
            <a:endParaRPr lang="en-US" altLang="zh-CN"/>
          </a:p>
          <a:p>
            <a:r>
              <a:rPr lang="en-US" altLang="zh-CN"/>
              <a:t>“metaregions” are not really superpixels since they were formed by using only edge detection results</a:t>
            </a:r>
          </a:p>
          <a:p>
            <a:r>
              <a:rPr lang="en-US" altLang="zh-CN"/>
              <a:t>Superpixels are generally created from combining color information with boundary information. So superpixels can be though of as</a:t>
            </a:r>
          </a:p>
          <a:p>
            <a:r>
              <a:rPr lang="en-US" altLang="zh-CN"/>
              <a:t>a hybrid color/edge particle.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CAAC60-744E-425F-ACC7-D6569645D6C3}" type="slidenum">
              <a:rPr lang="en-US" altLang="zh-CN"/>
              <a:pPr/>
              <a:t>169</a:t>
            </a:fld>
            <a:endParaRPr lang="en-US" altLang="zh-CN"/>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7206818-7E0C-4EFC-8EF9-8F806CC3FB69}" type="slidenum">
              <a:rPr lang="en-GB"/>
              <a:pPr eaLnBrk="1" hangingPunct="1"/>
              <a:t>55</a:t>
            </a:fld>
            <a:endParaRPr lang="en-GB"/>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1DDAF4-51D4-4160-885C-819F8243BAE7}" type="slidenum">
              <a:rPr lang="en-US" altLang="zh-CN"/>
              <a:pPr/>
              <a:t>171</a:t>
            </a:fld>
            <a:endParaRPr lang="en-US" altLang="zh-CN"/>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r>
              <a:rPr lang="en-US" altLang="zh-CN"/>
              <a:t>Using a Gaussian Window with non-finite support is necessary to have an ergodic markov chain</a:t>
            </a:r>
          </a:p>
          <a:p>
            <a:r>
              <a:rPr lang="en-US" altLang="zh-CN"/>
              <a:t>Using a delta-Window with point-wise support would be equivalent to greedy-ish clustering?</a:t>
            </a:r>
          </a:p>
          <a:p>
            <a:endParaRPr lang="en-US" altLang="zh-C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09817E-6042-45A8-A0B4-A9E8223F8D0A}" type="slidenum">
              <a:rPr lang="en-US" altLang="zh-CN"/>
              <a:pPr/>
              <a:t>174</a:t>
            </a:fld>
            <a:endParaRPr lang="en-US" altLang="zh-CN"/>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ltLang="zh-CN"/>
              <a:t>The SW algorithm has been originally designed for the Ising and Potts models to address the slow performance of the Gibbs sampler.</a:t>
            </a:r>
          </a:p>
          <a:p>
            <a:r>
              <a:rPr lang="en-US" altLang="zh-CN"/>
              <a:t>Each edge of the lattice is associated a probability q=e^-beta, where beta is the parameter of the Potts model.</a:t>
            </a:r>
          </a:p>
          <a:p>
            <a:r>
              <a:rPr lang="en-US" altLang="zh-CN"/>
              <a:t>Then at each step, the SW algorithm performs the following actions:</a:t>
            </a:r>
          </a:p>
          <a:p>
            <a:r>
              <a:rPr lang="en-US" altLang="zh-CN"/>
              <a:t>It turns off all edges between nodes with different labels.</a:t>
            </a:r>
          </a:p>
          <a:p>
            <a:r>
              <a:rPr lang="en-US" altLang="zh-CN"/>
              <a:t>Each of the remaining edges is turned off with probability q. Observe  that if the prior parameter beta is large, then most edges will remain on.</a:t>
            </a:r>
          </a:p>
          <a:p>
            <a:r>
              <a:rPr lang="en-US" altLang="zh-CN"/>
              <a:t>After turning all edge on or off, the connected components of this random graph are computed and one or many such components are chosen at random.</a:t>
            </a:r>
          </a:p>
          <a:p>
            <a:r>
              <a:rPr lang="en-US" altLang="zh-CN"/>
              <a:t>The collective label of the chosen components is randomly changed to any of the labels.</a:t>
            </a:r>
          </a:p>
          <a:p>
            <a:r>
              <a:rPr lang="en-US" altLang="zh-CN"/>
              <a:t>By the way the components were constructed, we are guaranteed that in each component, all nodes have the same color.</a:t>
            </a:r>
          </a:p>
          <a:p>
            <a:endParaRPr lang="en-US" altLang="zh-CN"/>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8B70F0-3B54-4085-9C36-0F0B98E75300}" type="slidenum">
              <a:rPr lang="en-US" altLang="zh-CN"/>
              <a:pPr/>
              <a:t>175</a:t>
            </a:fld>
            <a:endParaRPr lang="en-US" altLang="zh-CN"/>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altLang="zh-CN"/>
              <a:t>The Swendsen-Wang algorithm is an improvement over the Gibbs sampler.</a:t>
            </a:r>
          </a:p>
          <a:p>
            <a:r>
              <a:rPr lang="en-US" altLang="zh-CN"/>
              <a:t>For the Ising and Potts models, it is found to be very efficient.</a:t>
            </a:r>
          </a:p>
          <a:p>
            <a:r>
              <a:rPr lang="en-US" altLang="zh-CN"/>
              <a:t>However, it has limited applicability to the Ising/Potts model, or more general to factorized distributions.</a:t>
            </a:r>
          </a:p>
          <a:p>
            <a:r>
              <a:rPr lang="en-US" altLang="zh-CN"/>
              <a:t>Another drawback comes from the fact that it does not use the data information to construct the clusters.</a:t>
            </a:r>
          </a:p>
          <a:p>
            <a:r>
              <a:rPr lang="en-US" altLang="zh-CN"/>
              <a:t>Because of this, it slows down drastically in the presence of an external field, fact observed experimentally for the Ising/Potts models.</a:t>
            </a:r>
          </a:p>
          <a:p>
            <a:r>
              <a:rPr lang="en-US" altLang="zh-CN"/>
              <a:t>My work addresses these problems by generalizing the SW algorithm to arbitrary posterior probabilities.</a:t>
            </a:r>
          </a:p>
          <a:p>
            <a:r>
              <a:rPr lang="en-US" altLang="zh-CN"/>
              <a:t>At the same time, the new formulation can use the image data in constructing the edge probabilities and obtain considerable speedup, even in the presence of a data term in the energy.</a:t>
            </a:r>
          </a:p>
          <a:p>
            <a:endParaRPr lang="en-US" altLang="zh-CN"/>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37E484-CDB9-4031-B663-4672662ACB96}" type="slidenum">
              <a:rPr lang="en-US" altLang="zh-CN"/>
              <a:pPr/>
              <a:t>176</a:t>
            </a:fld>
            <a:endParaRPr lang="en-US" altLang="zh-CN"/>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r>
              <a:rPr lang="en-US" altLang="zh-CN"/>
              <a:t>To incorporate these proposed clusters into our probabilistic setting, we will make use of the famous Metropolis-Hastings theorem.</a:t>
            </a:r>
          </a:p>
          <a:p>
            <a:r>
              <a:rPr lang="en-US" altLang="zh-CN"/>
              <a:t>This theorem allows the use of almost any type of a proposal probability q(A to B) to take the system from the current state A to a new state B.</a:t>
            </a:r>
          </a:p>
          <a:p>
            <a:r>
              <a:rPr lang="en-US" altLang="zh-CN"/>
              <a:t>To guarantee that we sample from the given probability p, each such proposed move must be accepted with probability alpha.</a:t>
            </a:r>
          </a:p>
          <a:p>
            <a:r>
              <a:rPr lang="en-US" altLang="zh-CN"/>
              <a:t>In the original SW algorithm, the edge weights had a specific form which together with the specific form of the posterior probability resulted in alpha =1.</a:t>
            </a:r>
          </a:p>
          <a:p>
            <a:r>
              <a:rPr lang="en-US" altLang="zh-CN"/>
              <a:t>The main contribution of my work is to compute the acceptance probability alpha for the SW algorithm using arbitrary edge weights and arbitrary posterior probability p.</a:t>
            </a:r>
          </a:p>
          <a:p>
            <a:r>
              <a:rPr lang="en-US" altLang="zh-CN"/>
              <a:t>The acceptance probability has the following simple and explicit formula.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B9AE7E-87C5-4F31-A848-1D854FBD3449}" type="slidenum">
              <a:rPr lang="en-US" altLang="zh-CN"/>
              <a:pPr/>
              <a:t>177</a:t>
            </a:fld>
            <a:endParaRPr lang="en-US" altLang="zh-CN"/>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US" altLang="zh-CN"/>
              <a:t>To summarize, the SW Cuts algorithm proceeds as follows.</a:t>
            </a:r>
          </a:p>
          <a:p>
            <a:endParaRPr lang="en-US" altLang="zh-CN"/>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318C47-9CF3-4DFD-8BB4-3B976FE5F212}" type="slidenum">
              <a:rPr lang="en-US" altLang="zh-CN"/>
              <a:pPr/>
              <a:t>178</a:t>
            </a:fld>
            <a:endParaRPr lang="en-US" altLang="zh-CN"/>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B3F843-A8B3-445C-83FC-3B53594363C1}" type="slidenum">
              <a:rPr lang="en-US" altLang="zh-CN"/>
              <a:pPr/>
              <a:t>179</a:t>
            </a:fld>
            <a:endParaRPr lang="en-US" altLang="zh-CN"/>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en-US" altLang="zh-CN"/>
              <a:t>Before the atomic regions were fixed.</a:t>
            </a:r>
          </a:p>
          <a:p>
            <a:r>
              <a:rPr lang="en-US" altLang="zh-CN"/>
              <a:t>Here the atomic regions are computed on the fly.</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91E844-9379-4CE3-B15A-4425FC288190}" type="slidenum">
              <a:rPr lang="en-US" altLang="zh-CN"/>
              <a:pPr/>
              <a:t>182</a:t>
            </a:fld>
            <a:endParaRPr lang="en-US" altLang="zh-CN"/>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736BC-32FE-4273-B02C-964F48597211}" type="slidenum">
              <a:rPr lang="en-US" altLang="zh-CN"/>
              <a:pPr/>
              <a:t>183</a:t>
            </a:fld>
            <a:endParaRPr lang="en-US" altLang="zh-CN"/>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D4C352-46B2-41C9-864E-6337BA91E876}" type="slidenum">
              <a:rPr lang="en-US" altLang="zh-CN"/>
              <a:pPr/>
              <a:t>184</a:t>
            </a:fld>
            <a:endParaRPr lang="en-US" altLang="zh-CN"/>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0FAF469-0A83-4482-BAF4-D90AA51B833A}" type="slidenum">
              <a:rPr lang="en-GB"/>
              <a:pPr eaLnBrk="1" hangingPunct="1"/>
              <a:t>56</a:t>
            </a:fld>
            <a:endParaRPr lang="en-GB"/>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5307E5-00F9-4666-8D7B-EDF0810F94BC}" type="slidenum">
              <a:rPr lang="en-US" altLang="zh-CN"/>
              <a:pPr/>
              <a:t>185</a:t>
            </a:fld>
            <a:endParaRPr lang="en-US" altLang="zh-CN"/>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ED605-73ED-48FD-9FB6-D1FB2FADB62D}" type="slidenum">
              <a:rPr lang="en-US" altLang="zh-CN"/>
              <a:pPr/>
              <a:t>186</a:t>
            </a:fld>
            <a:endParaRPr lang="en-US" altLang="zh-CN"/>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30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itchFamily="34" charset="0"/>
                <a:ea typeface="宋体" charset="-122"/>
              </a:defRPr>
            </a:lvl1pPr>
            <a:lvl2pPr marL="742950" indent="-285750" eaLnBrk="0" hangingPunct="0">
              <a:defRPr kumimoji="1">
                <a:solidFill>
                  <a:schemeClr val="tx1"/>
                </a:solidFill>
                <a:latin typeface="Calibri" pitchFamily="34" charset="0"/>
                <a:ea typeface="宋体" charset="-122"/>
              </a:defRPr>
            </a:lvl2pPr>
            <a:lvl3pPr marL="1143000" indent="-228600" eaLnBrk="0" hangingPunct="0">
              <a:defRPr kumimoji="1">
                <a:solidFill>
                  <a:schemeClr val="tx1"/>
                </a:solidFill>
                <a:latin typeface="Calibri" pitchFamily="34" charset="0"/>
                <a:ea typeface="宋体" charset="-122"/>
              </a:defRPr>
            </a:lvl3pPr>
            <a:lvl4pPr marL="1600200" indent="-228600" eaLnBrk="0" hangingPunct="0">
              <a:defRPr kumimoji="1">
                <a:solidFill>
                  <a:schemeClr val="tx1"/>
                </a:solidFill>
                <a:latin typeface="Calibri" pitchFamily="34" charset="0"/>
                <a:ea typeface="宋体" charset="-122"/>
              </a:defRPr>
            </a:lvl4pPr>
            <a:lvl5pPr marL="2057400" indent="-228600" eaLnBrk="0" hangingPunct="0">
              <a:defRPr kumimoji="1">
                <a:solidFill>
                  <a:schemeClr val="tx1"/>
                </a:solidFill>
                <a:latin typeface="Calibri" pitchFamily="34" charset="0"/>
                <a:ea typeface="宋体" charset="-122"/>
              </a:defRPr>
            </a:lvl5pPr>
            <a:lvl6pPr marL="2514600" indent="-228600" defTabSz="457200" eaLnBrk="0" fontAlgn="base" hangingPunct="0">
              <a:spcBef>
                <a:spcPct val="0"/>
              </a:spcBef>
              <a:spcAft>
                <a:spcPct val="0"/>
              </a:spcAft>
              <a:defRPr kumimoji="1">
                <a:solidFill>
                  <a:schemeClr val="tx1"/>
                </a:solidFill>
                <a:latin typeface="Calibri" pitchFamily="34" charset="0"/>
                <a:ea typeface="宋体" charset="-122"/>
              </a:defRPr>
            </a:lvl6pPr>
            <a:lvl7pPr marL="2971800" indent="-228600" defTabSz="457200" eaLnBrk="0" fontAlgn="base" hangingPunct="0">
              <a:spcBef>
                <a:spcPct val="0"/>
              </a:spcBef>
              <a:spcAft>
                <a:spcPct val="0"/>
              </a:spcAft>
              <a:defRPr kumimoji="1">
                <a:solidFill>
                  <a:schemeClr val="tx1"/>
                </a:solidFill>
                <a:latin typeface="Calibri" pitchFamily="34" charset="0"/>
                <a:ea typeface="宋体" charset="-122"/>
              </a:defRPr>
            </a:lvl7pPr>
            <a:lvl8pPr marL="3429000" indent="-228600" defTabSz="457200" eaLnBrk="0" fontAlgn="base" hangingPunct="0">
              <a:spcBef>
                <a:spcPct val="0"/>
              </a:spcBef>
              <a:spcAft>
                <a:spcPct val="0"/>
              </a:spcAft>
              <a:defRPr kumimoji="1">
                <a:solidFill>
                  <a:schemeClr val="tx1"/>
                </a:solidFill>
                <a:latin typeface="Calibri" pitchFamily="34" charset="0"/>
                <a:ea typeface="宋体" charset="-122"/>
              </a:defRPr>
            </a:lvl8pPr>
            <a:lvl9pPr marL="3886200" indent="-228600" defTabSz="457200" eaLnBrk="0" fontAlgn="base" hangingPunct="0">
              <a:spcBef>
                <a:spcPct val="0"/>
              </a:spcBef>
              <a:spcAft>
                <a:spcPct val="0"/>
              </a:spcAft>
              <a:defRPr kumimoji="1">
                <a:solidFill>
                  <a:schemeClr val="tx1"/>
                </a:solidFill>
                <a:latin typeface="Calibri" pitchFamily="34" charset="0"/>
                <a:ea typeface="宋体" charset="-122"/>
              </a:defRPr>
            </a:lvl9pPr>
          </a:lstStyle>
          <a:p>
            <a:pPr eaLnBrk="1" hangingPunct="1"/>
            <a:fld id="{B0029E83-BBE2-41D9-855A-D31744857405}" type="slidenum">
              <a:rPr lang="zh-CN" altLang="en-US"/>
              <a:pPr eaLnBrk="1" hangingPunct="1"/>
              <a:t>200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3820A99-C690-43B9-8042-154110DC9A16}" type="slidenum">
              <a:rPr lang="en-GB"/>
              <a:pPr eaLnBrk="1" hangingPunct="1"/>
              <a:t>57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3820A99-C690-43B9-8042-154110DC9A16}" type="slidenum">
              <a:rPr lang="en-GB"/>
              <a:pPr eaLnBrk="1" hangingPunct="1"/>
              <a:t>58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5B8E375-54AB-4C08-A001-55256B97587E}" type="slidenum">
              <a:rPr lang="en-GB"/>
              <a:pPr eaLnBrk="1" hangingPunct="1"/>
              <a:t>59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2013/10/9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2013/10/9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2013/10/9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1143000" y="228600"/>
            <a:ext cx="7162800" cy="68580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066800"/>
            <a:ext cx="4076700" cy="50736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86300" y="1066800"/>
            <a:ext cx="4076700" cy="24606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86300" y="3679825"/>
            <a:ext cx="4076700" cy="24606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a:xfrm>
            <a:off x="7391400" y="6400800"/>
            <a:ext cx="1752600" cy="457200"/>
          </a:xfrm>
        </p:spPr>
        <p:txBody>
          <a:bodyPr/>
          <a:lstStyle>
            <a:lvl1pPr>
              <a:defRPr/>
            </a:lvl1pPr>
          </a:lstStyle>
          <a:p>
            <a:r>
              <a:rPr lang="en-US" altLang="zh-CN"/>
              <a:t>Harvard, May 14</a:t>
            </a:r>
            <a:r>
              <a:rPr lang="en-US" altLang="zh-CN" baseline="30000"/>
              <a:t>th</a:t>
            </a:r>
            <a:r>
              <a:rPr lang="en-US" altLang="zh-CN"/>
              <a:t>, 2007</a:t>
            </a:r>
          </a:p>
        </p:txBody>
      </p:sp>
      <p:sp>
        <p:nvSpPr>
          <p:cNvPr id="7" name="页脚占位符 6"/>
          <p:cNvSpPr>
            <a:spLocks noGrp="1"/>
          </p:cNvSpPr>
          <p:nvPr>
            <p:ph type="ftr" sz="quarter" idx="11"/>
          </p:nvPr>
        </p:nvSpPr>
        <p:spPr>
          <a:xfrm>
            <a:off x="2590800" y="6400800"/>
            <a:ext cx="2895600" cy="457200"/>
          </a:xfrm>
        </p:spPr>
        <p:txBody>
          <a:bodyPr/>
          <a:lstStyle>
            <a:lvl1pPr>
              <a:defRPr/>
            </a:lvl1pPr>
          </a:lstStyle>
          <a:p>
            <a:endParaRPr lang="en-US" altLang="zh-CN"/>
          </a:p>
        </p:txBody>
      </p:sp>
      <p:sp>
        <p:nvSpPr>
          <p:cNvPr id="8" name="灯片编号占位符 7"/>
          <p:cNvSpPr>
            <a:spLocks noGrp="1"/>
          </p:cNvSpPr>
          <p:nvPr>
            <p:ph type="sldNum" sz="quarter" idx="12"/>
          </p:nvPr>
        </p:nvSpPr>
        <p:spPr>
          <a:xfrm>
            <a:off x="8305800" y="6096000"/>
            <a:ext cx="838200" cy="457200"/>
          </a:xfrm>
        </p:spPr>
        <p:txBody>
          <a:bodyPr/>
          <a:lstStyle>
            <a:lvl1pPr>
              <a:defRPr/>
            </a:lvl1pPr>
          </a:lstStyle>
          <a:p>
            <a:fld id="{00AD5FDA-AC4B-4B99-8235-3822CA551F56}" type="slidenum">
              <a:rPr lang="en-US" altLang="zh-CN"/>
              <a:pPr/>
              <a:t>‹#›</a:t>
            </a:fld>
            <a:r>
              <a:rPr lang="en-US" altLang="zh-CN"/>
              <a:t> of 39</a:t>
            </a:r>
            <a:endParaRPr lang="en-US" altLang="zh-CN" sz="800"/>
          </a:p>
        </p:txBody>
      </p:sp>
    </p:spTree>
    <p:extLst>
      <p:ext uri="{BB962C8B-B14F-4D97-AF65-F5344CB8AC3E}">
        <p14:creationId xmlns:p14="http://schemas.microsoft.com/office/powerpoint/2010/main" val="3353594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6245225"/>
            <a:ext cx="2133600" cy="476250"/>
          </a:xfrm>
        </p:spPr>
        <p:txBody>
          <a:bodyPr/>
          <a:lstStyle>
            <a:lvl1pPr>
              <a:defRPr/>
            </a:lvl1pPr>
          </a:lstStyle>
          <a:p>
            <a:endParaRPr lang="en-US" altLang="zh-CN"/>
          </a:p>
        </p:txBody>
      </p:sp>
      <p:sp>
        <p:nvSpPr>
          <p:cNvPr id="6" name="页脚占位符 5"/>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6553200" y="6245225"/>
            <a:ext cx="2133600" cy="476250"/>
          </a:xfrm>
        </p:spPr>
        <p:txBody>
          <a:bodyPr/>
          <a:lstStyle>
            <a:lvl1pPr>
              <a:defRPr/>
            </a:lvl1pPr>
          </a:lstStyle>
          <a:p>
            <a:fld id="{9BBDC85B-35E8-494B-8873-B300C9F34255}" type="slidenum">
              <a:rPr lang="en-US" altLang="zh-CN"/>
              <a:pPr/>
              <a:t>‹#›</a:t>
            </a:fld>
            <a:endParaRPr lang="en-US" altLang="zh-CN"/>
          </a:p>
        </p:txBody>
      </p:sp>
    </p:spTree>
    <p:extLst>
      <p:ext uri="{BB962C8B-B14F-4D97-AF65-F5344CB8AC3E}">
        <p14:creationId xmlns:p14="http://schemas.microsoft.com/office/powerpoint/2010/main" val="3026120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600200"/>
            <a:ext cx="4038600" cy="2185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48200" y="3938588"/>
            <a:ext cx="4038600" cy="2187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a:xfrm>
            <a:off x="457200" y="6245225"/>
            <a:ext cx="2133600" cy="476250"/>
          </a:xfrm>
        </p:spPr>
        <p:txBody>
          <a:bodyPr/>
          <a:lstStyle>
            <a:lvl1pPr>
              <a:defRPr/>
            </a:lvl1pPr>
          </a:lstStyle>
          <a:p>
            <a:endParaRPr lang="en-US" altLang="zh-CN"/>
          </a:p>
        </p:txBody>
      </p:sp>
      <p:sp>
        <p:nvSpPr>
          <p:cNvPr id="7" name="页脚占位符 6"/>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8" name="灯片编号占位符 7"/>
          <p:cNvSpPr>
            <a:spLocks noGrp="1"/>
          </p:cNvSpPr>
          <p:nvPr>
            <p:ph type="sldNum" sz="quarter" idx="12"/>
          </p:nvPr>
        </p:nvSpPr>
        <p:spPr>
          <a:xfrm>
            <a:off x="6553200" y="6245225"/>
            <a:ext cx="2133600" cy="476250"/>
          </a:xfrm>
        </p:spPr>
        <p:txBody>
          <a:bodyPr/>
          <a:lstStyle>
            <a:lvl1pPr>
              <a:defRPr/>
            </a:lvl1pPr>
          </a:lstStyle>
          <a:p>
            <a:fld id="{85E578DA-7B84-4CD4-8172-ADA3F8FD73A7}" type="slidenum">
              <a:rPr lang="en-US" altLang="zh-CN"/>
              <a:pPr/>
              <a:t>‹#›</a:t>
            </a:fld>
            <a:endParaRPr lang="en-US" altLang="zh-CN"/>
          </a:p>
        </p:txBody>
      </p:sp>
    </p:spTree>
    <p:extLst>
      <p:ext uri="{BB962C8B-B14F-4D97-AF65-F5344CB8AC3E}">
        <p14:creationId xmlns:p14="http://schemas.microsoft.com/office/powerpoint/2010/main" val="3145972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a:t>单击此处编辑母版标题样式</a:t>
            </a:r>
          </a:p>
        </p:txBody>
      </p:sp>
      <p:sp>
        <p:nvSpPr>
          <p:cNvPr id="3" name="内容占位符 2"/>
          <p:cNvSpPr>
            <a:spLocks noGrp="1"/>
          </p:cNvSpPr>
          <p:nvPr>
            <p:ph sz="quarter" idx="1"/>
          </p:nvPr>
        </p:nvSpPr>
        <p:spPr>
          <a:xfrm>
            <a:off x="457200" y="1600200"/>
            <a:ext cx="4038600" cy="2185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0" y="1600200"/>
            <a:ext cx="4038600" cy="2185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57200" y="3938588"/>
            <a:ext cx="4038600" cy="2187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648200" y="3938588"/>
            <a:ext cx="4038600" cy="2187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6245225"/>
            <a:ext cx="2133600" cy="476250"/>
          </a:xfrm>
        </p:spPr>
        <p:txBody>
          <a:bodyPr/>
          <a:lstStyle>
            <a:lvl1pPr>
              <a:defRPr/>
            </a:lvl1pPr>
          </a:lstStyle>
          <a:p>
            <a:endParaRPr lang="en-US" altLang="zh-CN"/>
          </a:p>
        </p:txBody>
      </p:sp>
      <p:sp>
        <p:nvSpPr>
          <p:cNvPr id="8" name="页脚占位符 7"/>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9" name="灯片编号占位符 8"/>
          <p:cNvSpPr>
            <a:spLocks noGrp="1"/>
          </p:cNvSpPr>
          <p:nvPr>
            <p:ph type="sldNum" sz="quarter" idx="12"/>
          </p:nvPr>
        </p:nvSpPr>
        <p:spPr>
          <a:xfrm>
            <a:off x="6553200" y="6245225"/>
            <a:ext cx="2133600" cy="476250"/>
          </a:xfrm>
        </p:spPr>
        <p:txBody>
          <a:bodyPr/>
          <a:lstStyle>
            <a:lvl1pPr>
              <a:defRPr/>
            </a:lvl1pPr>
          </a:lstStyle>
          <a:p>
            <a:fld id="{D94CE5C6-EA3A-45D2-8E0C-BEDDAA347A9A}" type="slidenum">
              <a:rPr lang="en-US" altLang="zh-CN"/>
              <a:pPr/>
              <a:t>‹#›</a:t>
            </a:fld>
            <a:endParaRPr lang="en-US" altLang="zh-CN"/>
          </a:p>
        </p:txBody>
      </p:sp>
    </p:spTree>
    <p:extLst>
      <p:ext uri="{BB962C8B-B14F-4D97-AF65-F5344CB8AC3E}">
        <p14:creationId xmlns:p14="http://schemas.microsoft.com/office/powerpoint/2010/main" val="122419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2013/10/9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2013/10/9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2013/10/9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2013/10/9 Wednesday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2013/10/9 Wednesday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2013/10/9 Wednesday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2013/10/9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2013/10/9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2013/10/9 Wednesday</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195.png"/><Relationship Id="rId11" Type="http://schemas.openxmlformats.org/officeDocument/2006/relationships/image" Target="../media/image126.png"/><Relationship Id="rId5" Type="http://schemas.openxmlformats.org/officeDocument/2006/relationships/image" Target="../media/image194.png"/><Relationship Id="rId10" Type="http://schemas.openxmlformats.org/officeDocument/2006/relationships/image" Target="../media/image199.png"/><Relationship Id="rId4" Type="http://schemas.openxmlformats.org/officeDocument/2006/relationships/image" Target="../media/image193.png"/><Relationship Id="rId9" Type="http://schemas.openxmlformats.org/officeDocument/2006/relationships/image" Target="../media/image198.png"/></Relationships>
</file>

<file path=ppt/slides/_rels/slide10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10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0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10" Type="http://schemas.openxmlformats.org/officeDocument/2006/relationships/image" Target="../media/image161.png"/><Relationship Id="rId4" Type="http://schemas.openxmlformats.org/officeDocument/2006/relationships/image" Target="../media/image211.png"/><Relationship Id="rId9" Type="http://schemas.openxmlformats.org/officeDocument/2006/relationships/image" Target="../media/image216.png"/></Relationships>
</file>

<file path=ppt/slides/_rels/slide107.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7.png"/><Relationship Id="rId7" Type="http://schemas.openxmlformats.org/officeDocument/2006/relationships/image" Target="../media/image221.png"/><Relationship Id="rId12" Type="http://schemas.openxmlformats.org/officeDocument/2006/relationships/image" Target="../media/image226.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220.png"/><Relationship Id="rId11" Type="http://schemas.openxmlformats.org/officeDocument/2006/relationships/image" Target="../media/image225.png"/><Relationship Id="rId5" Type="http://schemas.openxmlformats.org/officeDocument/2006/relationships/image" Target="../media/image219.png"/><Relationship Id="rId10" Type="http://schemas.openxmlformats.org/officeDocument/2006/relationships/image" Target="../media/image224.png"/><Relationship Id="rId4" Type="http://schemas.openxmlformats.org/officeDocument/2006/relationships/image" Target="../media/image218.png"/><Relationship Id="rId9" Type="http://schemas.openxmlformats.org/officeDocument/2006/relationships/image" Target="../media/image223.png"/></Relationships>
</file>

<file path=ppt/slides/_rels/slide108.xml.rels><?xml version="1.0" encoding="UTF-8" standalone="yes"?>
<Relationships xmlns="http://schemas.openxmlformats.org/package/2006/relationships"><Relationship Id="rId8" Type="http://schemas.openxmlformats.org/officeDocument/2006/relationships/image" Target="../media/image232.png"/><Relationship Id="rId13" Type="http://schemas.openxmlformats.org/officeDocument/2006/relationships/image" Target="../media/image237.png"/><Relationship Id="rId3" Type="http://schemas.openxmlformats.org/officeDocument/2006/relationships/image" Target="../media/image227.png"/><Relationship Id="rId7" Type="http://schemas.openxmlformats.org/officeDocument/2006/relationships/image" Target="../media/image231.png"/><Relationship Id="rId12" Type="http://schemas.openxmlformats.org/officeDocument/2006/relationships/image" Target="../media/image236.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230.png"/><Relationship Id="rId11" Type="http://schemas.openxmlformats.org/officeDocument/2006/relationships/image" Target="../media/image235.png"/><Relationship Id="rId5" Type="http://schemas.openxmlformats.org/officeDocument/2006/relationships/image" Target="../media/image229.pn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3.png"/></Relationships>
</file>

<file path=ppt/slides/_rels/slide10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0.png"/><Relationship Id="rId4" Type="http://schemas.openxmlformats.org/officeDocument/2006/relationships/image" Target="../media/image239.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41.png"/><Relationship Id="rId7" Type="http://schemas.openxmlformats.org/officeDocument/2006/relationships/image" Target="../media/image255.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11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12.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11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1.png"/></Relationships>
</file>

<file path=ppt/slides/_rels/slide11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251.png"/><Relationship Id="rId4" Type="http://schemas.openxmlformats.org/officeDocument/2006/relationships/image" Target="../media/image249.png"/></Relationships>
</file>

<file path=ppt/slides/_rels/slide11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10" Type="http://schemas.openxmlformats.org/officeDocument/2006/relationships/image" Target="../media/image126.png"/><Relationship Id="rId4" Type="http://schemas.openxmlformats.org/officeDocument/2006/relationships/image" Target="../media/image171.png"/><Relationship Id="rId9" Type="http://schemas.openxmlformats.org/officeDocument/2006/relationships/image" Target="../media/image176.png"/></Relationships>
</file>

<file path=ppt/slides/_rels/slide12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74.png"/><Relationship Id="rId4" Type="http://schemas.openxmlformats.org/officeDocument/2006/relationships/image" Target="../media/image173.png"/></Relationships>
</file>

<file path=ppt/slides/_rels/slide1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image" Target="../media/image217.png"/><Relationship Id="rId7" Type="http://schemas.openxmlformats.org/officeDocument/2006/relationships/image" Target="../media/image256.png"/><Relationship Id="rId12" Type="http://schemas.openxmlformats.org/officeDocument/2006/relationships/image" Target="../media/image261.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254.png"/><Relationship Id="rId11" Type="http://schemas.openxmlformats.org/officeDocument/2006/relationships/image" Target="../media/image260.png"/><Relationship Id="rId5" Type="http://schemas.openxmlformats.org/officeDocument/2006/relationships/image" Target="../media/image253.png"/><Relationship Id="rId10" Type="http://schemas.openxmlformats.org/officeDocument/2006/relationships/image" Target="../media/image259.png"/><Relationship Id="rId4" Type="http://schemas.openxmlformats.org/officeDocument/2006/relationships/image" Target="../media/image252.png"/><Relationship Id="rId9" Type="http://schemas.openxmlformats.org/officeDocument/2006/relationships/image" Target="../media/image258.png"/></Relationships>
</file>

<file path=ppt/slides/_rels/slide128.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262.png"/><Relationship Id="rId18" Type="http://schemas.openxmlformats.org/officeDocument/2006/relationships/image" Target="../media/image267.png"/><Relationship Id="rId3" Type="http://schemas.openxmlformats.org/officeDocument/2006/relationships/image" Target="../media/image252.png"/><Relationship Id="rId21" Type="http://schemas.openxmlformats.org/officeDocument/2006/relationships/image" Target="../media/image270.png"/><Relationship Id="rId7" Type="http://schemas.openxmlformats.org/officeDocument/2006/relationships/image" Target="../media/image257.png"/><Relationship Id="rId12" Type="http://schemas.openxmlformats.org/officeDocument/2006/relationships/image" Target="../media/image126.png"/><Relationship Id="rId17" Type="http://schemas.openxmlformats.org/officeDocument/2006/relationships/image" Target="../media/image266.png"/><Relationship Id="rId2" Type="http://schemas.openxmlformats.org/officeDocument/2006/relationships/image" Target="../media/image217.png"/><Relationship Id="rId16" Type="http://schemas.openxmlformats.org/officeDocument/2006/relationships/image" Target="../media/image265.png"/><Relationship Id="rId20"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image" Target="../media/image256.png"/><Relationship Id="rId11" Type="http://schemas.openxmlformats.org/officeDocument/2006/relationships/image" Target="../media/image261.png"/><Relationship Id="rId24" Type="http://schemas.openxmlformats.org/officeDocument/2006/relationships/image" Target="../media/image273.png"/><Relationship Id="rId5" Type="http://schemas.openxmlformats.org/officeDocument/2006/relationships/image" Target="../media/image254.png"/><Relationship Id="rId15" Type="http://schemas.openxmlformats.org/officeDocument/2006/relationships/image" Target="../media/image264.png"/><Relationship Id="rId23" Type="http://schemas.openxmlformats.org/officeDocument/2006/relationships/image" Target="../media/image272.png"/><Relationship Id="rId10" Type="http://schemas.openxmlformats.org/officeDocument/2006/relationships/image" Target="../media/image260.png"/><Relationship Id="rId19" Type="http://schemas.openxmlformats.org/officeDocument/2006/relationships/image" Target="../media/image268.png"/><Relationship Id="rId4" Type="http://schemas.openxmlformats.org/officeDocument/2006/relationships/image" Target="../media/image253.png"/><Relationship Id="rId9" Type="http://schemas.openxmlformats.org/officeDocument/2006/relationships/image" Target="../media/image259.png"/><Relationship Id="rId14" Type="http://schemas.openxmlformats.org/officeDocument/2006/relationships/image" Target="../media/image263.png"/><Relationship Id="rId22" Type="http://schemas.openxmlformats.org/officeDocument/2006/relationships/image" Target="../media/image271.png"/></Relationships>
</file>

<file path=ppt/slides/_rels/slide129.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10.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s>
</file>

<file path=ppt/slides/_rels/slide132.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282.png"/><Relationship Id="rId4" Type="http://schemas.openxmlformats.org/officeDocument/2006/relationships/image" Target="../media/image281.png"/></Relationships>
</file>

<file path=ppt/slides/_rels/slide134.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288.png"/><Relationship Id="rId13" Type="http://schemas.openxmlformats.org/officeDocument/2006/relationships/image" Target="../media/image293.png"/><Relationship Id="rId18" Type="http://schemas.openxmlformats.org/officeDocument/2006/relationships/image" Target="../media/image297.png"/><Relationship Id="rId26" Type="http://schemas.openxmlformats.org/officeDocument/2006/relationships/image" Target="../media/image305.png"/><Relationship Id="rId3" Type="http://schemas.openxmlformats.org/officeDocument/2006/relationships/image" Target="../media/image283.png"/><Relationship Id="rId21" Type="http://schemas.openxmlformats.org/officeDocument/2006/relationships/image" Target="../media/image300.png"/><Relationship Id="rId7" Type="http://schemas.openxmlformats.org/officeDocument/2006/relationships/image" Target="../media/image287.png"/><Relationship Id="rId12" Type="http://schemas.openxmlformats.org/officeDocument/2006/relationships/image" Target="../media/image292.png"/><Relationship Id="rId17" Type="http://schemas.openxmlformats.org/officeDocument/2006/relationships/image" Target="../media/image296.png"/><Relationship Id="rId25" Type="http://schemas.openxmlformats.org/officeDocument/2006/relationships/image" Target="../media/image304.png"/><Relationship Id="rId2" Type="http://schemas.openxmlformats.org/officeDocument/2006/relationships/image" Target="../media/image217.png"/><Relationship Id="rId16" Type="http://schemas.openxmlformats.org/officeDocument/2006/relationships/image" Target="../media/image295.png"/><Relationship Id="rId20" Type="http://schemas.openxmlformats.org/officeDocument/2006/relationships/image" Target="../media/image299.png"/><Relationship Id="rId1" Type="http://schemas.openxmlformats.org/officeDocument/2006/relationships/slideLayout" Target="../slideLayouts/slideLayout2.xml"/><Relationship Id="rId6" Type="http://schemas.openxmlformats.org/officeDocument/2006/relationships/image" Target="../media/image286.png"/><Relationship Id="rId11" Type="http://schemas.openxmlformats.org/officeDocument/2006/relationships/image" Target="../media/image291.png"/><Relationship Id="rId24" Type="http://schemas.openxmlformats.org/officeDocument/2006/relationships/image" Target="../media/image303.png"/><Relationship Id="rId5" Type="http://schemas.openxmlformats.org/officeDocument/2006/relationships/image" Target="../media/image285.png"/><Relationship Id="rId15" Type="http://schemas.openxmlformats.org/officeDocument/2006/relationships/image" Target="../media/image126.png"/><Relationship Id="rId23" Type="http://schemas.openxmlformats.org/officeDocument/2006/relationships/image" Target="../media/image302.png"/><Relationship Id="rId28" Type="http://schemas.openxmlformats.org/officeDocument/2006/relationships/image" Target="../media/image307.png"/><Relationship Id="rId10" Type="http://schemas.openxmlformats.org/officeDocument/2006/relationships/image" Target="../media/image290.png"/><Relationship Id="rId19" Type="http://schemas.openxmlformats.org/officeDocument/2006/relationships/image" Target="../media/image298.png"/><Relationship Id="rId4" Type="http://schemas.openxmlformats.org/officeDocument/2006/relationships/image" Target="../media/image284.png"/><Relationship Id="rId9" Type="http://schemas.openxmlformats.org/officeDocument/2006/relationships/image" Target="../media/image289.png"/><Relationship Id="rId14" Type="http://schemas.openxmlformats.org/officeDocument/2006/relationships/image" Target="../media/image294.png"/><Relationship Id="rId22" Type="http://schemas.openxmlformats.org/officeDocument/2006/relationships/image" Target="../media/image301.png"/><Relationship Id="rId27" Type="http://schemas.openxmlformats.org/officeDocument/2006/relationships/image" Target="../media/image306.png"/></Relationships>
</file>

<file path=ppt/slides/_rels/slide136.xml.rels><?xml version="1.0" encoding="UTF-8" standalone="yes"?>
<Relationships xmlns="http://schemas.openxmlformats.org/package/2006/relationships"><Relationship Id="rId8" Type="http://schemas.openxmlformats.org/officeDocument/2006/relationships/image" Target="../media/image287.png"/><Relationship Id="rId13" Type="http://schemas.openxmlformats.org/officeDocument/2006/relationships/image" Target="../media/image292.png"/><Relationship Id="rId3" Type="http://schemas.openxmlformats.org/officeDocument/2006/relationships/image" Target="../media/image217.png"/><Relationship Id="rId7" Type="http://schemas.openxmlformats.org/officeDocument/2006/relationships/image" Target="../media/image286.png"/><Relationship Id="rId12" Type="http://schemas.openxmlformats.org/officeDocument/2006/relationships/image" Target="../media/image291.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285.png"/><Relationship Id="rId11" Type="http://schemas.openxmlformats.org/officeDocument/2006/relationships/image" Target="../media/image290.png"/><Relationship Id="rId5" Type="http://schemas.openxmlformats.org/officeDocument/2006/relationships/image" Target="../media/image284.png"/><Relationship Id="rId15" Type="http://schemas.openxmlformats.org/officeDocument/2006/relationships/image" Target="../media/image294.png"/><Relationship Id="rId10" Type="http://schemas.openxmlformats.org/officeDocument/2006/relationships/image" Target="../media/image289.png"/><Relationship Id="rId4" Type="http://schemas.openxmlformats.org/officeDocument/2006/relationships/image" Target="../media/image283.png"/><Relationship Id="rId9" Type="http://schemas.openxmlformats.org/officeDocument/2006/relationships/image" Target="../media/image288.png"/><Relationship Id="rId14" Type="http://schemas.openxmlformats.org/officeDocument/2006/relationships/image" Target="../media/image293.png"/></Relationships>
</file>

<file path=ppt/slides/_rels/slide137.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311.png"/><Relationship Id="rId4" Type="http://schemas.openxmlformats.org/officeDocument/2006/relationships/image" Target="../media/image310.png"/></Relationships>
</file>

<file path=ppt/slides/_rels/slide143.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14.xml"/><Relationship Id="rId4" Type="http://schemas.openxmlformats.org/officeDocument/2006/relationships/image" Target="../media/image315.png"/></Relationships>
</file>

<file path=ppt/slides/_rels/slide145.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6.png"/><Relationship Id="rId7" Type="http://schemas.openxmlformats.org/officeDocument/2006/relationships/image" Target="../media/image320.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319.png"/><Relationship Id="rId11" Type="http://schemas.openxmlformats.org/officeDocument/2006/relationships/image" Target="../media/image324.png"/><Relationship Id="rId5" Type="http://schemas.openxmlformats.org/officeDocument/2006/relationships/image" Target="../media/image318.png"/><Relationship Id="rId10" Type="http://schemas.openxmlformats.org/officeDocument/2006/relationships/image" Target="../media/image323.png"/><Relationship Id="rId4" Type="http://schemas.openxmlformats.org/officeDocument/2006/relationships/image" Target="../media/image317.png"/><Relationship Id="rId9" Type="http://schemas.openxmlformats.org/officeDocument/2006/relationships/image" Target="../media/image322.png"/></Relationships>
</file>

<file path=ppt/slides/_rels/slide146.xml.rels><?xml version="1.0" encoding="UTF-8" standalone="yes"?>
<Relationships xmlns="http://schemas.openxmlformats.org/package/2006/relationships"><Relationship Id="rId8" Type="http://schemas.openxmlformats.org/officeDocument/2006/relationships/image" Target="../media/image328.png"/><Relationship Id="rId3" Type="http://schemas.openxmlformats.org/officeDocument/2006/relationships/notesSlide" Target="../notesSlides/notesSlide33.xml"/><Relationship Id="rId7" Type="http://schemas.openxmlformats.org/officeDocument/2006/relationships/image" Target="../media/image327.png"/><Relationship Id="rId2" Type="http://schemas.openxmlformats.org/officeDocument/2006/relationships/slideLayout" Target="../slideLayouts/slideLayout12.xml"/><Relationship Id="rId1" Type="http://schemas.openxmlformats.org/officeDocument/2006/relationships/vmlDrawing" Target="../drawings/vmlDrawing24.vml"/><Relationship Id="rId6" Type="http://schemas.openxmlformats.org/officeDocument/2006/relationships/image" Target="../media/image326.png"/><Relationship Id="rId11" Type="http://schemas.openxmlformats.org/officeDocument/2006/relationships/image" Target="../media/image331.png"/><Relationship Id="rId5" Type="http://schemas.openxmlformats.org/officeDocument/2006/relationships/image" Target="../media/image325.emf"/><Relationship Id="rId10" Type="http://schemas.openxmlformats.org/officeDocument/2006/relationships/image" Target="../media/image330.png"/><Relationship Id="rId4" Type="http://schemas.openxmlformats.org/officeDocument/2006/relationships/oleObject" Target="../embeddings/oleObject44.bin"/><Relationship Id="rId9" Type="http://schemas.openxmlformats.org/officeDocument/2006/relationships/image" Target="../media/image329.png"/></Relationships>
</file>

<file path=ppt/slides/_rels/slide147.xml.rels><?xml version="1.0" encoding="UTF-8" standalone="yes"?>
<Relationships xmlns="http://schemas.openxmlformats.org/package/2006/relationships"><Relationship Id="rId8" Type="http://schemas.openxmlformats.org/officeDocument/2006/relationships/image" Target="../media/image337.png"/><Relationship Id="rId3" Type="http://schemas.openxmlformats.org/officeDocument/2006/relationships/image" Target="../media/image332.png"/><Relationship Id="rId7" Type="http://schemas.openxmlformats.org/officeDocument/2006/relationships/image" Target="../media/image336.png"/><Relationship Id="rId12" Type="http://schemas.openxmlformats.org/officeDocument/2006/relationships/image" Target="../media/image340.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335.png"/><Relationship Id="rId11" Type="http://schemas.openxmlformats.org/officeDocument/2006/relationships/image" Target="../media/image339.png"/><Relationship Id="rId5" Type="http://schemas.openxmlformats.org/officeDocument/2006/relationships/image" Target="../media/image334.png"/><Relationship Id="rId10" Type="http://schemas.openxmlformats.org/officeDocument/2006/relationships/image" Target="../media/image338.png"/><Relationship Id="rId4" Type="http://schemas.openxmlformats.org/officeDocument/2006/relationships/image" Target="../media/image333.png"/><Relationship Id="rId9" Type="http://schemas.openxmlformats.org/officeDocument/2006/relationships/image" Target="../media/image367.png"/></Relationships>
</file>

<file path=ppt/slides/_rels/slide148.xml.rels><?xml version="1.0" encoding="UTF-8" standalone="yes"?>
<Relationships xmlns="http://schemas.openxmlformats.org/package/2006/relationships"><Relationship Id="rId3" Type="http://schemas.openxmlformats.org/officeDocument/2006/relationships/image" Target="../media/image342.png"/><Relationship Id="rId7" Type="http://schemas.openxmlformats.org/officeDocument/2006/relationships/image" Target="../media/image346.png"/><Relationship Id="rId2" Type="http://schemas.openxmlformats.org/officeDocument/2006/relationships/image" Target="../media/image341.png"/><Relationship Id="rId1" Type="http://schemas.openxmlformats.org/officeDocument/2006/relationships/slideLayout" Target="../slideLayouts/slideLayout12.xml"/><Relationship Id="rId6" Type="http://schemas.openxmlformats.org/officeDocument/2006/relationships/image" Target="../media/image345.png"/><Relationship Id="rId5" Type="http://schemas.openxmlformats.org/officeDocument/2006/relationships/image" Target="../media/image344.png"/><Relationship Id="rId4" Type="http://schemas.openxmlformats.org/officeDocument/2006/relationships/image" Target="../media/image343.png"/></Relationships>
</file>

<file path=ppt/slides/_rels/slide149.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4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6.wmf"/><Relationship Id="rId4" Type="http://schemas.openxmlformats.org/officeDocument/2006/relationships/oleObject" Target="../embeddings/oleObject5.bin"/></Relationships>
</file>

<file path=ppt/slides/_rels/slide150.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354.png"/><Relationship Id="rId5" Type="http://schemas.openxmlformats.org/officeDocument/2006/relationships/image" Target="../media/image353.png"/><Relationship Id="rId4" Type="http://schemas.openxmlformats.org/officeDocument/2006/relationships/image" Target="../media/image352.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355.png"/><Relationship Id="rId7" Type="http://schemas.openxmlformats.org/officeDocument/2006/relationships/image" Target="../media/image359.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358.png"/><Relationship Id="rId5" Type="http://schemas.openxmlformats.org/officeDocument/2006/relationships/image" Target="../media/image357.png"/><Relationship Id="rId4" Type="http://schemas.openxmlformats.org/officeDocument/2006/relationships/image" Target="../media/image356.png"/></Relationships>
</file>

<file path=ppt/slides/_rels/slide155.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361.png"/></Relationships>
</file>

<file path=ppt/slides/_rels/slide159.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8.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27.wmf"/><Relationship Id="rId4" Type="http://schemas.openxmlformats.org/officeDocument/2006/relationships/oleObject" Target="../embeddings/oleObject6.bin"/></Relationships>
</file>

<file path=ppt/slides/_rels/slide160.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365.png"/><Relationship Id="rId4" Type="http://schemas.openxmlformats.org/officeDocument/2006/relationships/image" Target="../media/image364.png"/></Relationships>
</file>

<file path=ppt/slides/_rels/slide161.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366.png"/></Relationships>
</file>

<file path=ppt/slides/_rels/slide162.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369.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374.png"/><Relationship Id="rId5" Type="http://schemas.openxmlformats.org/officeDocument/2006/relationships/image" Target="../media/image373.png"/><Relationship Id="rId4" Type="http://schemas.openxmlformats.org/officeDocument/2006/relationships/image" Target="../media/image372.png"/></Relationships>
</file>

<file path=ppt/slides/_rels/slide167.xml.rels><?xml version="1.0" encoding="UTF-8" standalone="yes"?>
<Relationships xmlns="http://schemas.openxmlformats.org/package/2006/relationships"><Relationship Id="rId2" Type="http://schemas.openxmlformats.org/officeDocument/2006/relationships/image" Target="../media/image375.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8" Type="http://schemas.openxmlformats.org/officeDocument/2006/relationships/image" Target="../media/image381.png"/><Relationship Id="rId3" Type="http://schemas.openxmlformats.org/officeDocument/2006/relationships/image" Target="../media/image376.png"/><Relationship Id="rId7" Type="http://schemas.openxmlformats.org/officeDocument/2006/relationships/image" Target="../media/image380.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379.png"/><Relationship Id="rId5" Type="http://schemas.openxmlformats.org/officeDocument/2006/relationships/image" Target="../media/image378.png"/><Relationship Id="rId4" Type="http://schemas.openxmlformats.org/officeDocument/2006/relationships/image" Target="../media/image377.png"/><Relationship Id="rId9" Type="http://schemas.openxmlformats.org/officeDocument/2006/relationships/image" Target="../media/image382.png"/></Relationships>
</file>

<file path=ppt/slides/_rels/slide169.xml.rels><?xml version="1.0" encoding="UTF-8" standalone="yes"?>
<Relationships xmlns="http://schemas.openxmlformats.org/package/2006/relationships"><Relationship Id="rId8" Type="http://schemas.openxmlformats.org/officeDocument/2006/relationships/image" Target="../media/image385.png"/><Relationship Id="rId3" Type="http://schemas.openxmlformats.org/officeDocument/2006/relationships/image" Target="../media/image383.png"/><Relationship Id="rId7" Type="http://schemas.openxmlformats.org/officeDocument/2006/relationships/image" Target="../media/image384.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382.png"/><Relationship Id="rId5" Type="http://schemas.openxmlformats.org/officeDocument/2006/relationships/image" Target="../media/image381.png"/><Relationship Id="rId4" Type="http://schemas.openxmlformats.org/officeDocument/2006/relationships/image" Target="../media/image380.png"/><Relationship Id="rId9" Type="http://schemas.openxmlformats.org/officeDocument/2006/relationships/image" Target="../media/image386.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387.pn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8" Type="http://schemas.openxmlformats.org/officeDocument/2006/relationships/image" Target="../media/image393.png"/><Relationship Id="rId3" Type="http://schemas.openxmlformats.org/officeDocument/2006/relationships/image" Target="../media/image388.png"/><Relationship Id="rId7" Type="http://schemas.openxmlformats.org/officeDocument/2006/relationships/image" Target="../media/image392.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391.png"/><Relationship Id="rId5" Type="http://schemas.openxmlformats.org/officeDocument/2006/relationships/image" Target="../media/image390.png"/><Relationship Id="rId4" Type="http://schemas.openxmlformats.org/officeDocument/2006/relationships/image" Target="../media/image389.png"/></Relationships>
</file>

<file path=ppt/slides/_rels/slide172.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94.png"/><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8" Type="http://schemas.openxmlformats.org/officeDocument/2006/relationships/image" Target="../media/image397.wmf"/><Relationship Id="rId13" Type="http://schemas.openxmlformats.org/officeDocument/2006/relationships/image" Target="../media/image400.png"/><Relationship Id="rId3" Type="http://schemas.openxmlformats.org/officeDocument/2006/relationships/slideLayout" Target="../slideLayouts/slideLayout2.xml"/><Relationship Id="rId7" Type="http://schemas.openxmlformats.org/officeDocument/2006/relationships/oleObject" Target="../embeddings/oleObject46.bin"/><Relationship Id="rId12" Type="http://schemas.openxmlformats.org/officeDocument/2006/relationships/image" Target="../media/image399.wmf"/><Relationship Id="rId2" Type="http://schemas.openxmlformats.org/officeDocument/2006/relationships/tags" Target="../tags/tag1.xml"/><Relationship Id="rId1" Type="http://schemas.openxmlformats.org/officeDocument/2006/relationships/vmlDrawing" Target="../drawings/vmlDrawing25.vml"/><Relationship Id="rId6" Type="http://schemas.openxmlformats.org/officeDocument/2006/relationships/image" Target="../media/image396.wmf"/><Relationship Id="rId11" Type="http://schemas.openxmlformats.org/officeDocument/2006/relationships/oleObject" Target="../embeddings/oleObject48.bin"/><Relationship Id="rId5" Type="http://schemas.openxmlformats.org/officeDocument/2006/relationships/oleObject" Target="../embeddings/oleObject45.bin"/><Relationship Id="rId10" Type="http://schemas.openxmlformats.org/officeDocument/2006/relationships/image" Target="../media/image398.wmf"/><Relationship Id="rId4" Type="http://schemas.openxmlformats.org/officeDocument/2006/relationships/notesSlide" Target="../notesSlides/notesSlide51.xml"/><Relationship Id="rId9" Type="http://schemas.openxmlformats.org/officeDocument/2006/relationships/oleObject" Target="../embeddings/oleObject47.bin"/></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8" Type="http://schemas.openxmlformats.org/officeDocument/2006/relationships/image" Target="../media/image402.png"/><Relationship Id="rId3" Type="http://schemas.openxmlformats.org/officeDocument/2006/relationships/tags" Target="../tags/tag3.xml"/><Relationship Id="rId7" Type="http://schemas.openxmlformats.org/officeDocument/2006/relationships/image" Target="../media/image401.wmf"/><Relationship Id="rId2" Type="http://schemas.openxmlformats.org/officeDocument/2006/relationships/tags" Target="../tags/tag2.xml"/><Relationship Id="rId1" Type="http://schemas.openxmlformats.org/officeDocument/2006/relationships/vmlDrawing" Target="../drawings/vmlDrawing26.vml"/><Relationship Id="rId6" Type="http://schemas.openxmlformats.org/officeDocument/2006/relationships/oleObject" Target="../embeddings/oleObject49.bin"/><Relationship Id="rId5" Type="http://schemas.openxmlformats.org/officeDocument/2006/relationships/notesSlide" Target="../notesSlides/notesSlide53.xml"/><Relationship Id="rId4" Type="http://schemas.openxmlformats.org/officeDocument/2006/relationships/slideLayout" Target="../slideLayouts/slideLayout7.xml"/><Relationship Id="rId9" Type="http://schemas.openxmlformats.org/officeDocument/2006/relationships/image" Target="../media/image403.png"/></Relationships>
</file>

<file path=ppt/slides/_rels/slide177.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407.wmf"/><Relationship Id="rId3" Type="http://schemas.openxmlformats.org/officeDocument/2006/relationships/slideLayout" Target="../slideLayouts/slideLayout2.xml"/><Relationship Id="rId7" Type="http://schemas.openxmlformats.org/officeDocument/2006/relationships/image" Target="../media/image409.png"/><Relationship Id="rId12" Type="http://schemas.openxmlformats.org/officeDocument/2006/relationships/oleObject" Target="../embeddings/oleObject53.bin"/><Relationship Id="rId2" Type="http://schemas.openxmlformats.org/officeDocument/2006/relationships/tags" Target="../tags/tag4.xml"/><Relationship Id="rId1" Type="http://schemas.openxmlformats.org/officeDocument/2006/relationships/vmlDrawing" Target="../drawings/vmlDrawing27.vml"/><Relationship Id="rId6" Type="http://schemas.openxmlformats.org/officeDocument/2006/relationships/image" Target="../media/image404.wmf"/><Relationship Id="rId11" Type="http://schemas.openxmlformats.org/officeDocument/2006/relationships/image" Target="../media/image406.wmf"/><Relationship Id="rId5" Type="http://schemas.openxmlformats.org/officeDocument/2006/relationships/oleObject" Target="../embeddings/oleObject50.bin"/><Relationship Id="rId15" Type="http://schemas.openxmlformats.org/officeDocument/2006/relationships/image" Target="../media/image408.wmf"/><Relationship Id="rId10" Type="http://schemas.openxmlformats.org/officeDocument/2006/relationships/oleObject" Target="../embeddings/oleObject52.bin"/><Relationship Id="rId4" Type="http://schemas.openxmlformats.org/officeDocument/2006/relationships/notesSlide" Target="../notesSlides/notesSlide54.xml"/><Relationship Id="rId9" Type="http://schemas.openxmlformats.org/officeDocument/2006/relationships/image" Target="../media/image405.wmf"/><Relationship Id="rId14" Type="http://schemas.openxmlformats.org/officeDocument/2006/relationships/oleObject" Target="../embeddings/oleObject54.bin"/></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410.wmf"/><Relationship Id="rId5" Type="http://schemas.openxmlformats.org/officeDocument/2006/relationships/oleObject" Target="../embeddings/oleObject55.bin"/><Relationship Id="rId4" Type="http://schemas.openxmlformats.org/officeDocument/2006/relationships/image" Target="../media/image41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8" Type="http://schemas.openxmlformats.org/officeDocument/2006/relationships/image" Target="../media/image413.emf"/><Relationship Id="rId3" Type="http://schemas.openxmlformats.org/officeDocument/2006/relationships/tags" Target="../tags/tag6.xml"/><Relationship Id="rId7" Type="http://schemas.openxmlformats.org/officeDocument/2006/relationships/oleObject" Target="../embeddings/oleObject57.bin"/><Relationship Id="rId2" Type="http://schemas.openxmlformats.org/officeDocument/2006/relationships/tags" Target="../tags/tag5.xml"/><Relationship Id="rId1" Type="http://schemas.openxmlformats.org/officeDocument/2006/relationships/vmlDrawing" Target="../drawings/vmlDrawing29.vml"/><Relationship Id="rId6" Type="http://schemas.openxmlformats.org/officeDocument/2006/relationships/image" Target="../media/image412.emf"/><Relationship Id="rId5" Type="http://schemas.openxmlformats.org/officeDocument/2006/relationships/oleObject" Target="../embeddings/oleObject56.bin"/><Relationship Id="rId10" Type="http://schemas.openxmlformats.org/officeDocument/2006/relationships/image" Target="../media/image415.png"/><Relationship Id="rId4" Type="http://schemas.openxmlformats.org/officeDocument/2006/relationships/slideLayout" Target="../slideLayouts/slideLayout4.xml"/><Relationship Id="rId9" Type="http://schemas.openxmlformats.org/officeDocument/2006/relationships/image" Target="../media/image414.png"/></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2.xml"/><Relationship Id="rId1" Type="http://schemas.openxmlformats.org/officeDocument/2006/relationships/vmlDrawing" Target="../drawings/vmlDrawing30.vml"/><Relationship Id="rId6" Type="http://schemas.openxmlformats.org/officeDocument/2006/relationships/image" Target="../media/image417.emf"/><Relationship Id="rId5" Type="http://schemas.openxmlformats.org/officeDocument/2006/relationships/oleObject" Target="../embeddings/oleObject59.bin"/><Relationship Id="rId4" Type="http://schemas.openxmlformats.org/officeDocument/2006/relationships/image" Target="../media/image416.wmf"/></Relationships>
</file>

<file path=ppt/slides/_rels/slide182.xml.rels><?xml version="1.0" encoding="UTF-8" standalone="yes"?>
<Relationships xmlns="http://schemas.openxmlformats.org/package/2006/relationships"><Relationship Id="rId8" Type="http://schemas.openxmlformats.org/officeDocument/2006/relationships/notesSlide" Target="../notesSlides/notesSlide57.xml"/><Relationship Id="rId13" Type="http://schemas.openxmlformats.org/officeDocument/2006/relationships/image" Target="../media/image422.png"/><Relationship Id="rId3" Type="http://schemas.openxmlformats.org/officeDocument/2006/relationships/tags" Target="../tags/tag9.xml"/><Relationship Id="rId7" Type="http://schemas.openxmlformats.org/officeDocument/2006/relationships/slideLayout" Target="../slideLayouts/slideLayout2.xml"/><Relationship Id="rId12" Type="http://schemas.openxmlformats.org/officeDocument/2006/relationships/image" Target="../media/image42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420.png"/><Relationship Id="rId5" Type="http://schemas.openxmlformats.org/officeDocument/2006/relationships/tags" Target="../tags/tag11.xml"/><Relationship Id="rId15" Type="http://schemas.openxmlformats.org/officeDocument/2006/relationships/image" Target="../media/image424.png"/><Relationship Id="rId10" Type="http://schemas.openxmlformats.org/officeDocument/2006/relationships/image" Target="../media/image419.png"/><Relationship Id="rId4" Type="http://schemas.openxmlformats.org/officeDocument/2006/relationships/tags" Target="../tags/tag10.xml"/><Relationship Id="rId9" Type="http://schemas.openxmlformats.org/officeDocument/2006/relationships/image" Target="../media/image418.gif"/><Relationship Id="rId14" Type="http://schemas.openxmlformats.org/officeDocument/2006/relationships/image" Target="../media/image423.png"/></Relationships>
</file>

<file path=ppt/slides/_rels/slide183.xml.rels><?xml version="1.0" encoding="UTF-8" standalone="yes"?>
<Relationships xmlns="http://schemas.openxmlformats.org/package/2006/relationships"><Relationship Id="rId8" Type="http://schemas.openxmlformats.org/officeDocument/2006/relationships/image" Target="../media/image426.png"/><Relationship Id="rId3" Type="http://schemas.openxmlformats.org/officeDocument/2006/relationships/tags" Target="../tags/tag15.xml"/><Relationship Id="rId7" Type="http://schemas.openxmlformats.org/officeDocument/2006/relationships/image" Target="../media/image42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58.xml"/><Relationship Id="rId5" Type="http://schemas.openxmlformats.org/officeDocument/2006/relationships/slideLayout" Target="../slideLayouts/slideLayout2.xml"/><Relationship Id="rId10" Type="http://schemas.openxmlformats.org/officeDocument/2006/relationships/image" Target="../media/image428.png"/><Relationship Id="rId4" Type="http://schemas.openxmlformats.org/officeDocument/2006/relationships/tags" Target="../tags/tag16.xml"/><Relationship Id="rId9" Type="http://schemas.openxmlformats.org/officeDocument/2006/relationships/image" Target="../media/image427.png"/></Relationships>
</file>

<file path=ppt/slides/_rels/slide184.xml.rels><?xml version="1.0" encoding="UTF-8" standalone="yes"?>
<Relationships xmlns="http://schemas.openxmlformats.org/package/2006/relationships"><Relationship Id="rId8" Type="http://schemas.openxmlformats.org/officeDocument/2006/relationships/image" Target="../media/image431.jpeg"/><Relationship Id="rId13" Type="http://schemas.openxmlformats.org/officeDocument/2006/relationships/image" Target="../media/image429.png"/><Relationship Id="rId3" Type="http://schemas.openxmlformats.org/officeDocument/2006/relationships/tags" Target="../tags/tag18.xml"/><Relationship Id="rId7" Type="http://schemas.openxmlformats.org/officeDocument/2006/relationships/image" Target="../media/image430.png"/><Relationship Id="rId12" Type="http://schemas.openxmlformats.org/officeDocument/2006/relationships/oleObject" Target="../embeddings/oleObject60.bin"/><Relationship Id="rId2" Type="http://schemas.openxmlformats.org/officeDocument/2006/relationships/tags" Target="../tags/tag17.xml"/><Relationship Id="rId16" Type="http://schemas.openxmlformats.org/officeDocument/2006/relationships/image" Target="../media/image437.png"/><Relationship Id="rId1" Type="http://schemas.openxmlformats.org/officeDocument/2006/relationships/vmlDrawing" Target="../drawings/vmlDrawing31.vml"/><Relationship Id="rId6" Type="http://schemas.openxmlformats.org/officeDocument/2006/relationships/notesSlide" Target="../notesSlides/notesSlide59.xml"/><Relationship Id="rId11" Type="http://schemas.openxmlformats.org/officeDocument/2006/relationships/image" Target="../media/image434.png"/><Relationship Id="rId5" Type="http://schemas.openxmlformats.org/officeDocument/2006/relationships/slideLayout" Target="../slideLayouts/slideLayout2.xml"/><Relationship Id="rId15" Type="http://schemas.openxmlformats.org/officeDocument/2006/relationships/image" Target="../media/image436.png"/><Relationship Id="rId10" Type="http://schemas.openxmlformats.org/officeDocument/2006/relationships/image" Target="../media/image433.png"/><Relationship Id="rId4" Type="http://schemas.openxmlformats.org/officeDocument/2006/relationships/tags" Target="../tags/tag19.xml"/><Relationship Id="rId9" Type="http://schemas.openxmlformats.org/officeDocument/2006/relationships/image" Target="../media/image432.png"/><Relationship Id="rId14" Type="http://schemas.openxmlformats.org/officeDocument/2006/relationships/image" Target="../media/image435.png"/></Relationships>
</file>

<file path=ppt/slides/_rels/slide185.xml.rels><?xml version="1.0" encoding="UTF-8" standalone="yes"?>
<Relationships xmlns="http://schemas.openxmlformats.org/package/2006/relationships"><Relationship Id="rId8" Type="http://schemas.openxmlformats.org/officeDocument/2006/relationships/image" Target="../media/image443.gif"/><Relationship Id="rId3" Type="http://schemas.openxmlformats.org/officeDocument/2006/relationships/image" Target="../media/image438.png"/><Relationship Id="rId7" Type="http://schemas.openxmlformats.org/officeDocument/2006/relationships/image" Target="../media/image442.gif"/><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441.png"/><Relationship Id="rId5" Type="http://schemas.openxmlformats.org/officeDocument/2006/relationships/image" Target="../media/image440.png"/><Relationship Id="rId4" Type="http://schemas.openxmlformats.org/officeDocument/2006/relationships/image" Target="../media/image439.png"/></Relationships>
</file>

<file path=ppt/slides/_rels/slide186.xml.rels><?xml version="1.0" encoding="UTF-8" standalone="yes"?>
<Relationships xmlns="http://schemas.openxmlformats.org/package/2006/relationships"><Relationship Id="rId3" Type="http://schemas.openxmlformats.org/officeDocument/2006/relationships/image" Target="../media/image444.png"/><Relationship Id="rId7" Type="http://schemas.openxmlformats.org/officeDocument/2006/relationships/image" Target="../media/image448.gif"/><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447.gif"/><Relationship Id="rId5" Type="http://schemas.openxmlformats.org/officeDocument/2006/relationships/image" Target="../media/image446.png"/><Relationship Id="rId4" Type="http://schemas.openxmlformats.org/officeDocument/2006/relationships/image" Target="../media/image445.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image" Target="../media/image44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48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1.png"/><Relationship Id="rId7" Type="http://schemas.openxmlformats.org/officeDocument/2006/relationships/image" Target="../media/image30.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29.wmf"/><Relationship Id="rId4" Type="http://schemas.openxmlformats.org/officeDocument/2006/relationships/oleObject" Target="../embeddings/oleObject8.bin"/><Relationship Id="rId9" Type="http://schemas.openxmlformats.org/officeDocument/2006/relationships/image" Target="../media/image25.png"/></Relationships>
</file>

<file path=ppt/slides/_rels/slide190.xml.rels><?xml version="1.0" encoding="UTF-8" standalone="yes"?>
<Relationships xmlns="http://schemas.openxmlformats.org/package/2006/relationships"><Relationship Id="rId3" Type="http://schemas.openxmlformats.org/officeDocument/2006/relationships/image" Target="../media/image482.png"/><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image" Target="../media/image451.png"/><Relationship Id="rId1" Type="http://schemas.openxmlformats.org/officeDocument/2006/relationships/slideLayout" Target="../slideLayouts/slideLayout2.xml"/><Relationship Id="rId5" Type="http://schemas.openxmlformats.org/officeDocument/2006/relationships/image" Target="../media/image486.png"/><Relationship Id="rId4" Type="http://schemas.openxmlformats.org/officeDocument/2006/relationships/image" Target="../media/image453.png"/></Relationships>
</file>

<file path=ppt/slides/_rels/slide192.xml.rels><?xml version="1.0" encoding="UTF-8" standalone="yes"?>
<Relationships xmlns="http://schemas.openxmlformats.org/package/2006/relationships"><Relationship Id="rId2" Type="http://schemas.openxmlformats.org/officeDocument/2006/relationships/image" Target="../media/image454.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455.png"/><Relationship Id="rId2" Type="http://schemas.openxmlformats.org/officeDocument/2006/relationships/image" Target="../media/image488.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90.png"/><Relationship Id="rId1" Type="http://schemas.openxmlformats.org/officeDocument/2006/relationships/slideLayout" Target="../slideLayouts/slideLayout2.xml"/><Relationship Id="rId5" Type="http://schemas.openxmlformats.org/officeDocument/2006/relationships/image" Target="../media/image458.png"/><Relationship Id="rId4" Type="http://schemas.openxmlformats.org/officeDocument/2006/relationships/image" Target="../media/image457.png"/></Relationships>
</file>

<file path=ppt/slides/_rels/slide195.xml.rels><?xml version="1.0" encoding="UTF-8" standalone="yes"?>
<Relationships xmlns="http://schemas.openxmlformats.org/package/2006/relationships"><Relationship Id="rId2" Type="http://schemas.openxmlformats.org/officeDocument/2006/relationships/image" Target="../media/image459.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461.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462.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image" Target="../media/image49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31.png"/><Relationship Id="rId4" Type="http://schemas.openxmlformats.org/officeDocument/2006/relationships/image" Target="../media/image32.wmf"/></Relationships>
</file>

<file path=ppt/slides/_rels/slide200.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64.png"/></Relationships>
</file>

<file path=ppt/slides/_rels/slide201.xml.rels><?xml version="1.0" encoding="UTF-8" standalone="yes"?>
<Relationships xmlns="http://schemas.openxmlformats.org/package/2006/relationships"><Relationship Id="rId3" Type="http://schemas.openxmlformats.org/officeDocument/2006/relationships/image" Target="../media/image466.png"/><Relationship Id="rId2" Type="http://schemas.openxmlformats.org/officeDocument/2006/relationships/image" Target="../media/image465.png"/><Relationship Id="rId1" Type="http://schemas.openxmlformats.org/officeDocument/2006/relationships/slideLayout" Target="../slideLayouts/slideLayout2.xml"/><Relationship Id="rId4" Type="http://schemas.openxmlformats.org/officeDocument/2006/relationships/image" Target="../media/image504.png"/></Relationships>
</file>

<file path=ppt/slides/_rels/slide202.xml.rels><?xml version="1.0" encoding="UTF-8" standalone="yes"?>
<Relationships xmlns="http://schemas.openxmlformats.org/package/2006/relationships"><Relationship Id="rId2" Type="http://schemas.openxmlformats.org/officeDocument/2006/relationships/image" Target="../media/image505.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467.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46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2.wmf"/><Relationship Id="rId5" Type="http://schemas.openxmlformats.org/officeDocument/2006/relationships/oleObject" Target="../embeddings/oleObject12.bin"/><Relationship Id="rId4" Type="http://schemas.openxmlformats.org/officeDocument/2006/relationships/image" Target="../media/image33.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34.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36.wmf"/><Relationship Id="rId5" Type="http://schemas.openxmlformats.org/officeDocument/2006/relationships/oleObject" Target="../embeddings/oleObject15.bin"/><Relationship Id="rId4" Type="http://schemas.openxmlformats.org/officeDocument/2006/relationships/image" Target="../media/image35.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oleObject" Target="../embeddings/oleObject16.bin"/><Relationship Id="rId7" Type="http://schemas.openxmlformats.org/officeDocument/2006/relationships/image" Target="../media/image29.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31.png"/><Relationship Id="rId4" Type="http://schemas.openxmlformats.org/officeDocument/2006/relationships/image" Target="../media/image37.wmf"/><Relationship Id="rId9" Type="http://schemas.openxmlformats.org/officeDocument/2006/relationships/image" Target="../media/image30.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40.jpeg"/><Relationship Id="rId5" Type="http://schemas.openxmlformats.org/officeDocument/2006/relationships/image" Target="../media/image38.wmf"/><Relationship Id="rId4" Type="http://schemas.openxmlformats.org/officeDocument/2006/relationships/oleObject" Target="../embeddings/oleObject19.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image" Target="../media/image42.wmf"/><Relationship Id="rId5" Type="http://schemas.openxmlformats.org/officeDocument/2006/relationships/oleObject" Target="../embeddings/oleObject21.bin"/><Relationship Id="rId4" Type="http://schemas.openxmlformats.org/officeDocument/2006/relationships/image" Target="../media/image41.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42.wmf"/><Relationship Id="rId5" Type="http://schemas.openxmlformats.org/officeDocument/2006/relationships/oleObject" Target="../embeddings/oleObject23.bin"/><Relationship Id="rId4" Type="http://schemas.openxmlformats.org/officeDocument/2006/relationships/image" Target="../media/image41.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6.xml"/><Relationship Id="rId1" Type="http://schemas.openxmlformats.org/officeDocument/2006/relationships/vmlDrawing" Target="../drawings/vmlDrawing13.vml"/><Relationship Id="rId5" Type="http://schemas.openxmlformats.org/officeDocument/2006/relationships/oleObject" Target="../embeddings/oleObject25.bin"/><Relationship Id="rId4" Type="http://schemas.openxmlformats.org/officeDocument/2006/relationships/image" Target="../media/image43.wmf"/></Relationships>
</file>

<file path=ppt/slides/_rels/slide37.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45.wmf"/><Relationship Id="rId5" Type="http://schemas.openxmlformats.org/officeDocument/2006/relationships/oleObject" Target="../embeddings/oleObject27.bin"/><Relationship Id="rId10" Type="http://schemas.openxmlformats.org/officeDocument/2006/relationships/image" Target="../media/image47.wmf"/><Relationship Id="rId4" Type="http://schemas.openxmlformats.org/officeDocument/2006/relationships/image" Target="../media/image44.wmf"/><Relationship Id="rId9" Type="http://schemas.openxmlformats.org/officeDocument/2006/relationships/oleObject" Target="../embeddings/oleObject29.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6.xml"/><Relationship Id="rId1" Type="http://schemas.openxmlformats.org/officeDocument/2006/relationships/vmlDrawing" Target="../drawings/vmlDrawing15.vml"/><Relationship Id="rId4" Type="http://schemas.openxmlformats.org/officeDocument/2006/relationships/image" Target="../media/image48.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2.bin"/><Relationship Id="rId10" Type="http://schemas.openxmlformats.org/officeDocument/2006/relationships/image" Target="../media/image5.wmf"/><Relationship Id="rId4" Type="http://schemas.openxmlformats.org/officeDocument/2006/relationships/image" Target="../media/image2.wmf"/><Relationship Id="rId9"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54.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55.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57.wmf"/><Relationship Id="rId5" Type="http://schemas.openxmlformats.org/officeDocument/2006/relationships/oleObject" Target="../embeddings/oleObject34.bin"/><Relationship Id="rId4" Type="http://schemas.openxmlformats.org/officeDocument/2006/relationships/image" Target="../media/image56.wmf"/></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59.wmf"/><Relationship Id="rId5" Type="http://schemas.openxmlformats.org/officeDocument/2006/relationships/oleObject" Target="../embeddings/oleObject36.bin"/><Relationship Id="rId4" Type="http://schemas.openxmlformats.org/officeDocument/2006/relationships/image" Target="../media/image58.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59.wmf"/><Relationship Id="rId5" Type="http://schemas.openxmlformats.org/officeDocument/2006/relationships/oleObject" Target="../embeddings/oleObject38.bin"/><Relationship Id="rId4" Type="http://schemas.openxmlformats.org/officeDocument/2006/relationships/image" Target="../media/image58.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59.wmf"/><Relationship Id="rId5" Type="http://schemas.openxmlformats.org/officeDocument/2006/relationships/oleObject" Target="../embeddings/oleObject40.bin"/><Relationship Id="rId4" Type="http://schemas.openxmlformats.org/officeDocument/2006/relationships/image" Target="../media/image58.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60.wmf"/><Relationship Id="rId5" Type="http://schemas.openxmlformats.org/officeDocument/2006/relationships/oleObject" Target="../embeddings/oleObject42.bin"/><Relationship Id="rId4" Type="http://schemas.openxmlformats.org/officeDocument/2006/relationships/image" Target="../media/image58.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5.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61.wmf"/><Relationship Id="rId5" Type="http://schemas.openxmlformats.org/officeDocument/2006/relationships/oleObject" Target="../embeddings/oleObject43.bin"/><Relationship Id="rId10" Type="http://schemas.openxmlformats.org/officeDocument/2006/relationships/image" Target="../media/image66.png"/><Relationship Id="rId4" Type="http://schemas.openxmlformats.org/officeDocument/2006/relationships/image" Target="../media/image62.jpeg"/><Relationship Id="rId9"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7.png"/><Relationship Id="rId5" Type="http://schemas.openxmlformats.org/officeDocument/2006/relationships/image" Target="../media/image75.png"/><Relationship Id="rId10" Type="http://schemas.openxmlformats.org/officeDocument/2006/relationships/image" Target="../media/image76.png"/><Relationship Id="rId4" Type="http://schemas.openxmlformats.org/officeDocument/2006/relationships/image" Target="../media/image74.png"/><Relationship Id="rId9" Type="http://schemas.openxmlformats.org/officeDocument/2006/relationships/image" Target="../media/image73.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9.png"/><Relationship Id="rId7"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0.png"/><Relationship Id="rId9" Type="http://schemas.openxmlformats.org/officeDocument/2006/relationships/image" Target="../media/image89.png"/></Relationships>
</file>

<file path=ppt/slides/_rels/slide6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97.png"/><Relationship Id="rId7" Type="http://schemas.openxmlformats.org/officeDocument/2006/relationships/image" Target="../media/image75.png"/><Relationship Id="rId12"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98.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69.png"/><Relationship Id="rId9"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6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97.png"/><Relationship Id="rId7" Type="http://schemas.openxmlformats.org/officeDocument/2006/relationships/image" Target="../media/image77.png"/><Relationship Id="rId12"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106.png"/><Relationship Id="rId5" Type="http://schemas.openxmlformats.org/officeDocument/2006/relationships/image" Target="../media/image75.png"/><Relationship Id="rId10" Type="http://schemas.openxmlformats.org/officeDocument/2006/relationships/image" Target="../media/image105.png"/><Relationship Id="rId4" Type="http://schemas.openxmlformats.org/officeDocument/2006/relationships/image" Target="../media/image74.png"/><Relationship Id="rId9"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90.png"/><Relationship Id="rId4" Type="http://schemas.openxmlformats.org/officeDocument/2006/relationships/image" Target="../media/image109.png"/></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10.png"/><Relationship Id="rId5" Type="http://schemas.openxmlformats.org/officeDocument/2006/relationships/image" Target="../media/image1100.png"/><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30.png"/><Relationship Id="rId5" Type="http://schemas.openxmlformats.org/officeDocument/2006/relationships/image" Target="../media/image1120.png"/><Relationship Id="rId4" Type="http://schemas.openxmlformats.org/officeDocument/2006/relationships/image" Target="../media/image109.png"/></Relationships>
</file>

<file path=ppt/slides/_rels/slide74.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8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8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85.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8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png"/><Relationship Id="rId3" Type="http://schemas.openxmlformats.org/officeDocument/2006/relationships/image" Target="../media/image151.png"/><Relationship Id="rId7" Type="http://schemas.openxmlformats.org/officeDocument/2006/relationships/image" Target="../media/image126.png"/><Relationship Id="rId12" Type="http://schemas.openxmlformats.org/officeDocument/2006/relationships/image" Target="../media/image159.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4.png"/><Relationship Id="rId11" Type="http://schemas.openxmlformats.org/officeDocument/2006/relationships/image" Target="../media/image158.png"/><Relationship Id="rId5" Type="http://schemas.openxmlformats.org/officeDocument/2006/relationships/image" Target="../media/image153.png"/><Relationship Id="rId10" Type="http://schemas.openxmlformats.org/officeDocument/2006/relationships/image" Target="../media/image157.png"/><Relationship Id="rId4" Type="http://schemas.openxmlformats.org/officeDocument/2006/relationships/image" Target="../media/image152.png"/><Relationship Id="rId9" Type="http://schemas.openxmlformats.org/officeDocument/2006/relationships/image" Target="../media/image156.png"/></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26.png"/><Relationship Id="rId7" Type="http://schemas.openxmlformats.org/officeDocument/2006/relationships/image" Target="../media/image161.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 Id="rId9" Type="http://schemas.openxmlformats.org/officeDocument/2006/relationships/image" Target="../media/image167.png"/></Relationships>
</file>

<file path=ppt/slides/_rels/slide9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93.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0.png"/><Relationship Id="rId7" Type="http://schemas.openxmlformats.org/officeDocument/2006/relationships/image" Target="../media/image173.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10" Type="http://schemas.openxmlformats.org/officeDocument/2006/relationships/image" Target="../media/image176.png"/><Relationship Id="rId4" Type="http://schemas.openxmlformats.org/officeDocument/2006/relationships/image" Target="../media/image126.png"/><Relationship Id="rId9" Type="http://schemas.openxmlformats.org/officeDocument/2006/relationships/image" Target="../media/image175.png"/></Relationships>
</file>

<file path=ppt/slides/_rels/slide94.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78.png"/><Relationship Id="rId7" Type="http://schemas.openxmlformats.org/officeDocument/2006/relationships/image" Target="../media/image161.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26.png"/><Relationship Id="rId4" Type="http://schemas.openxmlformats.org/officeDocument/2006/relationships/image" Target="../media/image179.png"/><Relationship Id="rId9" Type="http://schemas.openxmlformats.org/officeDocument/2006/relationships/image" Target="../media/image180.png"/></Relationships>
</file>

<file path=ppt/slides/_rels/slide95.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68.png"/><Relationship Id="rId7" Type="http://schemas.openxmlformats.org/officeDocument/2006/relationships/image" Target="../media/image183.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85.png"/></Relationships>
</file>

<file path=ppt/slides/_rels/slide9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9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8.png"/><Relationship Id="rId4" Type="http://schemas.openxmlformats.org/officeDocument/2006/relationships/image" Target="../media/image189.png"/></Relationships>
</file>

<file path=ppt/slides/_rels/slide9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9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eray(同步勿删)\Human Reid\Presentation\Inference\Materials\2012110812241382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5436096" cy="2585323"/>
          </a:xfrm>
          <a:prstGeom prst="rect">
            <a:avLst/>
          </a:prstGeom>
          <a:noFill/>
        </p:spPr>
        <p:txBody>
          <a:bodyPr wrap="square" rtlCol="0">
            <a:spAutoFit/>
          </a:bodyPr>
          <a:lstStyle/>
          <a:p>
            <a:pPr algn="ctr"/>
            <a:r>
              <a:rPr lang="en-US" altLang="zh-CN" sz="5400" b="1" dirty="0" smtClean="0">
                <a:solidFill>
                  <a:schemeClr val="bg1"/>
                </a:solidFill>
                <a:latin typeface="Arial Black" pitchFamily="34" charset="0"/>
                <a:ea typeface="微软雅黑" pitchFamily="34" charset="-122"/>
              </a:rPr>
              <a:t>Inference</a:t>
            </a:r>
          </a:p>
          <a:p>
            <a:pPr algn="ctr"/>
            <a:r>
              <a:rPr lang="en-US" altLang="zh-CN" sz="5400" b="1" dirty="0" smtClean="0">
                <a:solidFill>
                  <a:schemeClr val="bg1"/>
                </a:solidFill>
                <a:latin typeface="Arial Black" pitchFamily="34" charset="0"/>
                <a:ea typeface="微软雅黑" pitchFamily="34" charset="-122"/>
              </a:rPr>
              <a:t>Algorithms: </a:t>
            </a:r>
            <a:r>
              <a:rPr lang="en-US" altLang="zh-CN" sz="5400" b="1" dirty="0">
                <a:solidFill>
                  <a:schemeClr val="bg1"/>
                </a:solidFill>
                <a:latin typeface="Arial Black" pitchFamily="34" charset="0"/>
                <a:ea typeface="微软雅黑" pitchFamily="34" charset="-122"/>
              </a:rPr>
              <a:t>A Tutorial</a:t>
            </a:r>
            <a:endParaRPr lang="en-US" altLang="zh-CN" sz="5400" b="1" dirty="0" smtClean="0">
              <a:solidFill>
                <a:schemeClr val="bg1"/>
              </a:solidFill>
              <a:latin typeface="Arial Black" pitchFamily="34" charset="0"/>
              <a:ea typeface="微软雅黑" pitchFamily="34" charset="-122"/>
            </a:endParaRPr>
          </a:p>
        </p:txBody>
      </p:sp>
      <p:sp>
        <p:nvSpPr>
          <p:cNvPr id="4" name="TextBox 3"/>
          <p:cNvSpPr txBox="1"/>
          <p:nvPr/>
        </p:nvSpPr>
        <p:spPr>
          <a:xfrm>
            <a:off x="179512" y="5469031"/>
            <a:ext cx="4032448" cy="1200329"/>
          </a:xfrm>
          <a:prstGeom prst="rect">
            <a:avLst/>
          </a:prstGeom>
          <a:noFill/>
        </p:spPr>
        <p:txBody>
          <a:bodyPr wrap="square" rtlCol="0">
            <a:spAutoFit/>
          </a:bodyPr>
          <a:lstStyle/>
          <a:p>
            <a:pPr algn="ctr"/>
            <a:r>
              <a:rPr lang="en-US" altLang="zh-CN" sz="2400" b="1" dirty="0" err="1" smtClean="0">
                <a:solidFill>
                  <a:schemeClr val="bg1"/>
                </a:solidFill>
              </a:rPr>
              <a:t>Yuanlu</a:t>
            </a:r>
            <a:r>
              <a:rPr lang="en-US" altLang="zh-CN" sz="2400" b="1" dirty="0" smtClean="0">
                <a:solidFill>
                  <a:schemeClr val="bg1"/>
                </a:solidFill>
              </a:rPr>
              <a:t> </a:t>
            </a:r>
            <a:r>
              <a:rPr lang="en-US" altLang="zh-CN" sz="2400" b="1" dirty="0" err="1" smtClean="0">
                <a:solidFill>
                  <a:schemeClr val="bg1"/>
                </a:solidFill>
              </a:rPr>
              <a:t>Xu</a:t>
            </a:r>
            <a:r>
              <a:rPr lang="en-US" altLang="zh-CN" sz="2400" b="1" dirty="0" smtClean="0">
                <a:solidFill>
                  <a:schemeClr val="bg1"/>
                </a:solidFill>
              </a:rPr>
              <a:t>, SYSU, China  </a:t>
            </a:r>
            <a:r>
              <a:rPr lang="en-US" altLang="zh-CN" sz="2400" b="1" dirty="0" smtClean="0">
                <a:solidFill>
                  <a:schemeClr val="bg1"/>
                </a:solidFill>
                <a:latin typeface="Courier New" pitchFamily="49" charset="0"/>
                <a:cs typeface="Courier New" pitchFamily="49" charset="0"/>
              </a:rPr>
              <a:t>merayxu@gmail.com</a:t>
            </a:r>
          </a:p>
          <a:p>
            <a:pPr algn="ctr"/>
            <a:r>
              <a:rPr lang="en-US" altLang="zh-CN" sz="2400" b="1" dirty="0" smtClean="0">
                <a:solidFill>
                  <a:schemeClr val="bg1"/>
                </a:solidFill>
                <a:latin typeface="Arial" pitchFamily="34" charset="0"/>
                <a:cs typeface="Arial" pitchFamily="34" charset="0"/>
              </a:rPr>
              <a:t>2013.3.20</a:t>
            </a:r>
            <a:endParaRPr lang="zh-CN" altLang="en-US" sz="2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315879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p:cNvSpPr>
                <a:spLocks noGrp="1"/>
              </p:cNvSpPr>
              <p:nvPr>
                <p:ph idx="1"/>
              </p:nvPr>
            </p:nvSpPr>
            <p:spPr>
              <a:xfrm>
                <a:off x="457200" y="1600200"/>
                <a:ext cx="8229600" cy="4925144"/>
              </a:xfrm>
            </p:spPr>
            <p:txBody>
              <a:bodyPr>
                <a:noAutofit/>
              </a:bodyPr>
              <a:lstStyle/>
              <a:p>
                <a:r>
                  <a:rPr lang="en-US" altLang="zh-CN" sz="2400" dirty="0"/>
                  <a:t>A </a:t>
                </a:r>
                <a:r>
                  <a:rPr lang="en-US" altLang="zh-CN" sz="2400" b="1" dirty="0">
                    <a:solidFill>
                      <a:srgbClr val="FF0000"/>
                    </a:solidFill>
                  </a:rPr>
                  <a:t>random field</a:t>
                </a:r>
                <a:r>
                  <a:rPr lang="en-US" altLang="zh-CN" sz="2400" dirty="0"/>
                  <a:t> is a generalization of a stochastic </a:t>
                </a:r>
                <a:r>
                  <a:rPr lang="en-US" altLang="zh-CN" sz="2400" dirty="0" smtClean="0"/>
                  <a:t>process which underlying </a:t>
                </a:r>
                <a:r>
                  <a:rPr lang="en-US" altLang="zh-CN" sz="2400" dirty="0"/>
                  <a:t>parameter </a:t>
                </a:r>
                <a:r>
                  <a:rPr lang="en-US" altLang="zh-CN" sz="2400" dirty="0" smtClean="0"/>
                  <a:t>can take </a:t>
                </a:r>
                <a:r>
                  <a:rPr lang="en-US" altLang="zh-CN" sz="2400" dirty="0"/>
                  <a:t>values that are </a:t>
                </a:r>
                <a:r>
                  <a:rPr lang="en-US" altLang="zh-CN" sz="2400" dirty="0" smtClean="0"/>
                  <a:t>real values, multi-dimensional</a:t>
                </a:r>
                <a:r>
                  <a:rPr lang="en-US" altLang="zh-CN" sz="2400" dirty="0"/>
                  <a:t> vectors, or points on some manifold</a:t>
                </a:r>
                <a:r>
                  <a:rPr lang="en-US" altLang="zh-CN" sz="2400" dirty="0" smtClean="0"/>
                  <a:t>.</a:t>
                </a:r>
              </a:p>
              <a:p>
                <a:r>
                  <a:rPr lang="en-US" altLang="zh-CN" sz="2400" dirty="0" smtClean="0"/>
                  <a:t>Given a probability space </a:t>
                </a:r>
                <a14:m>
                  <m:oMath xmlns:m="http://schemas.openxmlformats.org/officeDocument/2006/math">
                    <m:r>
                      <a:rPr lang="en-US" altLang="zh-CN" sz="2400" b="0" i="1" smtClean="0">
                        <a:latin typeface="Cambria Math"/>
                      </a:rPr>
                      <m:t>(</m:t>
                    </m:r>
                    <m:r>
                      <m:rPr>
                        <m:sty m:val="p"/>
                      </m:rPr>
                      <a:rPr lang="en-US" altLang="zh-CN" sz="2400" b="0" i="0" smtClean="0">
                        <a:latin typeface="Cambria Math"/>
                      </a:rPr>
                      <m:t>Ω</m:t>
                    </m:r>
                    <m:r>
                      <a:rPr lang="en-US" altLang="zh-CN" sz="2400" b="0" i="1" smtClean="0">
                        <a:latin typeface="Cambria Math"/>
                      </a:rPr>
                      <m:t>,</m:t>
                    </m:r>
                    <m:r>
                      <a:rPr lang="en-US" altLang="zh-CN" sz="2400" b="0" i="1" smtClean="0">
                        <a:latin typeface="Cambria Math"/>
                      </a:rPr>
                      <m:t>𝐹</m:t>
                    </m:r>
                    <m:r>
                      <a:rPr lang="en-US" altLang="zh-CN" sz="2400" b="0" i="1" smtClean="0">
                        <a:latin typeface="Cambria Math"/>
                      </a:rPr>
                      <m:t>,</m:t>
                    </m:r>
                    <m:r>
                      <a:rPr lang="en-US" altLang="zh-CN" sz="2400" b="0" i="1" smtClean="0">
                        <a:latin typeface="Cambria Math"/>
                      </a:rPr>
                      <m:t>𝜋</m:t>
                    </m:r>
                    <m:r>
                      <a:rPr lang="en-US" altLang="zh-CN" sz="2400" b="0" i="1" smtClean="0">
                        <a:latin typeface="Cambria Math"/>
                      </a:rPr>
                      <m:t>)</m:t>
                    </m:r>
                  </m:oMath>
                </a14:m>
                <a:r>
                  <a:rPr lang="en-US" altLang="zh-CN" sz="2400" dirty="0" smtClean="0"/>
                  <a:t>, </a:t>
                </a:r>
                <a:r>
                  <a:rPr lang="en-US" altLang="zh-CN" sz="2400" dirty="0"/>
                  <a:t>an </a:t>
                </a:r>
                <a:r>
                  <a:rPr lang="en-US" altLang="zh-CN" sz="2400" i="1" dirty="0"/>
                  <a:t>X</a:t>
                </a:r>
                <a:r>
                  <a:rPr lang="en-US" altLang="zh-CN" sz="2400" dirty="0"/>
                  <a:t>-valued random field is a collection of </a:t>
                </a:r>
                <a:r>
                  <a:rPr lang="en-US" altLang="zh-CN" sz="2400" i="1" dirty="0"/>
                  <a:t>X</a:t>
                </a:r>
                <a:r>
                  <a:rPr lang="en-US" altLang="zh-CN" sz="2400" dirty="0"/>
                  <a:t>-valued random variables indexed by elements in a </a:t>
                </a:r>
                <a:r>
                  <a:rPr lang="en-US" altLang="zh-CN" sz="2400" b="1" dirty="0">
                    <a:solidFill>
                      <a:srgbClr val="FF0000"/>
                    </a:solidFill>
                  </a:rPr>
                  <a:t>topological space</a:t>
                </a:r>
                <a:r>
                  <a:rPr lang="en-US" altLang="zh-CN" sz="2400" dirty="0"/>
                  <a:t> </a:t>
                </a:r>
                <a:r>
                  <a:rPr lang="en-US" altLang="zh-CN" sz="2400" i="1" dirty="0"/>
                  <a:t>T</a:t>
                </a:r>
                <a:r>
                  <a:rPr lang="en-US" altLang="zh-CN" sz="2400" dirty="0"/>
                  <a:t>. That is, a random field </a:t>
                </a:r>
                <a:r>
                  <a:rPr lang="en-US" altLang="zh-CN" sz="2400" i="1" dirty="0"/>
                  <a:t>F</a:t>
                </a:r>
                <a:r>
                  <a:rPr lang="en-US" altLang="zh-CN" sz="2400" dirty="0"/>
                  <a:t> is a </a:t>
                </a:r>
                <a:r>
                  <a:rPr lang="en-US" altLang="zh-CN" sz="2400" dirty="0" smtClean="0"/>
                  <a:t>collection </a:t>
                </a:r>
                <a:endParaRPr lang="en-US" altLang="zh-CN" sz="2400" b="0" i="1" dirty="0" smtClean="0">
                  <a:latin typeface="Cambria Math"/>
                </a:endParaRPr>
              </a:p>
              <a:p>
                <a:pPr marL="0" indent="0">
                  <a:buNone/>
                </a:pPr>
                <a14:m>
                  <m:oMathPara xmlns:m="http://schemas.openxmlformats.org/officeDocument/2006/math">
                    <m:oMathParaPr>
                      <m:jc m:val="center"/>
                    </m:oMathParaPr>
                    <m:oMath xmlns:m="http://schemas.openxmlformats.org/officeDocument/2006/math">
                      <m:d>
                        <m:dPr>
                          <m:begChr m:val="{"/>
                          <m:endChr m:val="}"/>
                          <m:ctrlPr>
                            <a:rPr lang="en-US" altLang="zh-CN" sz="2400" b="0" i="1" smtClean="0">
                              <a:latin typeface="Cambria Math"/>
                            </a:rPr>
                          </m:ctrlPr>
                        </m:dPr>
                        <m:e>
                          <m:sSub>
                            <m:sSubPr>
                              <m:ctrlPr>
                                <a:rPr lang="en-US" altLang="zh-CN" sz="2400" b="0" i="1" smtClean="0">
                                  <a:latin typeface="Cambria Math"/>
                                </a:rPr>
                              </m:ctrlPr>
                            </m:sSubPr>
                            <m:e>
                              <m:r>
                                <a:rPr lang="en-US" altLang="zh-CN" sz="2400" b="0" i="1" smtClean="0">
                                  <a:latin typeface="Cambria Math"/>
                                </a:rPr>
                                <m:t>𝐹</m:t>
                              </m:r>
                            </m:e>
                            <m:sub>
                              <m:r>
                                <a:rPr lang="en-US" altLang="zh-CN" sz="2400" b="0" i="1" smtClean="0">
                                  <a:latin typeface="Cambria Math"/>
                                </a:rPr>
                                <m:t>𝑡</m:t>
                              </m:r>
                            </m:sub>
                          </m:sSub>
                          <m:r>
                            <a:rPr lang="en-US" altLang="zh-CN" sz="2400" b="0" i="1" smtClean="0">
                              <a:latin typeface="Cambria Math"/>
                            </a:rPr>
                            <m:t>:</m:t>
                          </m:r>
                          <m:r>
                            <a:rPr lang="en-US" altLang="zh-CN" sz="2400" b="0" i="1" smtClean="0">
                              <a:latin typeface="Cambria Math"/>
                            </a:rPr>
                            <m:t>𝑡</m:t>
                          </m:r>
                          <m:r>
                            <a:rPr lang="en-US" altLang="zh-CN" sz="2400" b="0" i="1" smtClean="0">
                              <a:latin typeface="Cambria Math"/>
                            </a:rPr>
                            <m:t>∈</m:t>
                          </m:r>
                          <m:r>
                            <a:rPr lang="en-US" altLang="zh-CN" sz="2400" b="0" i="1" smtClean="0">
                              <a:latin typeface="Cambria Math"/>
                            </a:rPr>
                            <m:t>𝑇</m:t>
                          </m:r>
                        </m:e>
                      </m:d>
                    </m:oMath>
                  </m:oMathPara>
                </a14:m>
                <a:endParaRPr lang="en-US" altLang="zh-CN" sz="2400" b="0" dirty="0" smtClean="0"/>
              </a:p>
              <a:p>
                <a:pPr marL="0" indent="0">
                  <a:buNone/>
                </a:pPr>
                <a:r>
                  <a:rPr lang="en-US" altLang="zh-CN" sz="2400" dirty="0"/>
                  <a:t> </a:t>
                </a:r>
                <a:r>
                  <a:rPr lang="en-US" altLang="zh-CN" sz="2400" dirty="0" smtClean="0"/>
                  <a:t>    where </a:t>
                </a:r>
                <a:r>
                  <a:rPr lang="en-US" altLang="zh-CN" sz="2400" dirty="0"/>
                  <a:t>each </a:t>
                </a:r>
                <a:r>
                  <a:rPr lang="en-US" altLang="zh-CN" sz="2400" dirty="0" smtClean="0"/>
                  <a:t>is </a:t>
                </a:r>
                <a:r>
                  <a:rPr lang="en-US" altLang="zh-CN" sz="2400" dirty="0"/>
                  <a:t>an </a:t>
                </a:r>
                <a:r>
                  <a:rPr lang="en-US" altLang="zh-CN" sz="2400" i="1" dirty="0"/>
                  <a:t>X</a:t>
                </a:r>
                <a:r>
                  <a:rPr lang="en-US" altLang="zh-CN" sz="2400" dirty="0"/>
                  <a:t>-valued </a:t>
                </a:r>
                <a:r>
                  <a:rPr lang="en-US" altLang="zh-CN" sz="2400" b="1" dirty="0">
                    <a:solidFill>
                      <a:srgbClr val="FF0000"/>
                    </a:solidFill>
                  </a:rPr>
                  <a:t>random variable</a:t>
                </a:r>
                <a:r>
                  <a:rPr lang="en-US" altLang="zh-CN" sz="2400" dirty="0" smtClean="0"/>
                  <a:t>.</a:t>
                </a:r>
              </a:p>
              <a:p>
                <a:r>
                  <a:rPr lang="en-US" altLang="zh-CN" sz="2400" dirty="0" smtClean="0"/>
                  <a:t>Several </a:t>
                </a:r>
                <a:r>
                  <a:rPr lang="en-US" altLang="zh-CN" sz="2400" dirty="0"/>
                  <a:t>kinds of random </a:t>
                </a:r>
                <a:r>
                  <a:rPr lang="en-US" altLang="zh-CN" sz="2400" dirty="0" smtClean="0"/>
                  <a:t>fields: </a:t>
                </a:r>
              </a:p>
              <a:p>
                <a:pPr lvl="1"/>
                <a:r>
                  <a:rPr lang="en-US" altLang="zh-CN" sz="2000" b="1" dirty="0" smtClean="0">
                    <a:latin typeface="Courier New" pitchFamily="49" charset="0"/>
                    <a:cs typeface="Courier New" pitchFamily="49" charset="0"/>
                  </a:rPr>
                  <a:t>MRF (Markov Random Field)</a:t>
                </a:r>
              </a:p>
              <a:p>
                <a:pPr lvl="1"/>
                <a:r>
                  <a:rPr lang="en-US" altLang="zh-CN" sz="2000" b="1" dirty="0" smtClean="0">
                    <a:latin typeface="Courier New" pitchFamily="49" charset="0"/>
                    <a:cs typeface="Courier New" pitchFamily="49" charset="0"/>
                  </a:rPr>
                  <a:t>CRF (Conditional Random Field)</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457200" y="1600200"/>
                <a:ext cx="8229600" cy="4925144"/>
              </a:xfrm>
              <a:blipFill rotWithShape="1">
                <a:blip r:embed="rId2"/>
                <a:stretch>
                  <a:fillRect l="-963" t="-991" r="-1778"/>
                </a:stretch>
              </a:blipFill>
            </p:spPr>
            <p:txBody>
              <a:bodyPr/>
              <a:lstStyle/>
              <a:p>
                <a:r>
                  <a:rPr lang="zh-CN" altLang="en-US">
                    <a:noFill/>
                  </a:rPr>
                  <a:t> </a:t>
                </a:r>
              </a:p>
            </p:txBody>
          </p:sp>
        </mc:Fallback>
      </mc:AlternateContent>
      <p:sp>
        <p:nvSpPr>
          <p:cNvPr id="6" name="Rectangle 2"/>
          <p:cNvSpPr>
            <a:spLocks noGrp="1" noChangeArrowheads="1"/>
          </p:cNvSpPr>
          <p:nvPr>
            <p:ph type="title" idx="4294967295"/>
          </p:nvPr>
        </p:nvSpPr>
        <p:spPr>
          <a:xfrm>
            <a:off x="457200" y="274638"/>
            <a:ext cx="8229600" cy="715962"/>
          </a:xfrm>
        </p:spPr>
        <p:txBody>
          <a:bodyPr lIns="91429" tIns="45714" rIns="91429" bIns="45714"/>
          <a:lstStyle/>
          <a:p>
            <a:r>
              <a:rPr lang="en-US" altLang="zh-CN" sz="2800" b="1" dirty="0" smtClean="0">
                <a:ea typeface="宋体" pitchFamily="2" charset="-122"/>
              </a:rPr>
              <a:t>Random Fields</a:t>
            </a:r>
            <a:endParaRPr lang="en-US" altLang="zh-CN" sz="2800" b="1" dirty="0">
              <a:ea typeface="宋体" pitchFamily="2" charset="-122"/>
            </a:endParaRPr>
          </a:p>
        </p:txBody>
      </p:sp>
    </p:spTree>
    <p:extLst>
      <p:ext uri="{BB962C8B-B14F-4D97-AF65-F5344CB8AC3E}">
        <p14:creationId xmlns:p14="http://schemas.microsoft.com/office/powerpoint/2010/main" val="3471596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1"/>
          <p:cNvGrpSpPr>
            <a:grpSpLocks/>
          </p:cNvGrpSpPr>
          <p:nvPr/>
        </p:nvGrpSpPr>
        <p:grpSpPr bwMode="auto">
          <a:xfrm>
            <a:off x="455414" y="1500188"/>
            <a:ext cx="8035603" cy="5134570"/>
            <a:chOff x="0" y="0"/>
            <a:chExt cx="7199" cy="460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99" cy="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92"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92"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592"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89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592"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89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592"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892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92"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892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592"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38923" name="Rectangle 1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Exploding Importance Weights</a:t>
            </a:r>
          </a:p>
        </p:txBody>
      </p:sp>
      <p:pic>
        <p:nvPicPr>
          <p:cNvPr id="38924" name="Picture 1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8925" name="Rectangle 13"/>
          <p:cNvSpPr>
            <a:spLocks/>
          </p:cNvSpPr>
          <p:nvPr/>
        </p:nvSpPr>
        <p:spPr bwMode="auto">
          <a:xfrm>
            <a:off x="910828" y="1080492"/>
            <a:ext cx="735806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Even without going into high dimensions, we can see how a mismatch between the distributions can cause a few importance weights to grow very large.</a:t>
            </a:r>
          </a:p>
        </p:txBody>
      </p:sp>
      <p:sp>
        <p:nvSpPr>
          <p:cNvPr id="1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528062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Scaling Up</a:t>
            </a:r>
          </a:p>
        </p:txBody>
      </p:sp>
      <p:pic>
        <p:nvPicPr>
          <p:cNvPr id="3993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9939" name="Rectangle 3"/>
          <p:cNvSpPr>
            <a:spLocks/>
          </p:cNvSpPr>
          <p:nvPr/>
        </p:nvSpPr>
        <p:spPr bwMode="auto">
          <a:xfrm>
            <a:off x="910828" y="1080492"/>
            <a:ext cx="735806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In high dimensions, the mismatch between the proposal distribution and the true distribution can really ramp up quickly.  Example:</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47" y="2437805"/>
            <a:ext cx="4964906" cy="36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9941" name="Rectangle 5"/>
          <p:cNvSpPr>
            <a:spLocks/>
          </p:cNvSpPr>
          <p:nvPr/>
        </p:nvSpPr>
        <p:spPr bwMode="auto">
          <a:xfrm>
            <a:off x="910828" y="2902148"/>
            <a:ext cx="735806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Rejection sampling requires           </a:t>
            </a:r>
            <a:r>
              <a:rPr lang="en-US" altLang="zh-CN" sz="2500" dirty="0" smtClean="0">
                <a:ea typeface="宋体" charset="-122"/>
              </a:rPr>
              <a:t>  and </a:t>
            </a:r>
            <a:r>
              <a:rPr lang="en-US" altLang="zh-CN" sz="2500" dirty="0">
                <a:ea typeface="宋体" charset="-122"/>
              </a:rPr>
              <a:t>accepts with probability        .  For                           </a:t>
            </a:r>
            <a:r>
              <a:rPr lang="en-US" altLang="zh-CN" sz="2500" dirty="0" smtClean="0">
                <a:ea typeface="宋体" charset="-122"/>
              </a:rPr>
              <a:t>      the </a:t>
            </a:r>
            <a:r>
              <a:rPr lang="en-US" altLang="zh-CN" sz="2500" dirty="0">
                <a:ea typeface="宋体" charset="-122"/>
              </a:rPr>
              <a:t>acceptance rate will be less than one percent.</a:t>
            </a:r>
          </a:p>
        </p:txBody>
      </p:sp>
      <p:pic>
        <p:nvPicPr>
          <p:cNvPr id="39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35052"/>
            <a:ext cx="759023"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994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3366492"/>
            <a:ext cx="598289"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994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7292" y="3429000"/>
            <a:ext cx="2178844"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9945" name="Rectangle 9"/>
          <p:cNvSpPr>
            <a:spLocks/>
          </p:cNvSpPr>
          <p:nvPr/>
        </p:nvSpPr>
        <p:spPr bwMode="auto">
          <a:xfrm>
            <a:off x="910828" y="4339828"/>
            <a:ext cx="7358063" cy="172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The variance of the importance sampling weights will grow exponentially with dimension.  That means that in high dimensions, the answer will be dominated by only a few of the samples.</a:t>
            </a:r>
          </a:p>
        </p:txBody>
      </p:sp>
      <p:sp>
        <p:nvSpPr>
          <p:cNvPr id="11"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2336866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Summary So Far</a:t>
            </a:r>
          </a:p>
        </p:txBody>
      </p:sp>
      <p:pic>
        <p:nvPicPr>
          <p:cNvPr id="4096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0963" name="Rectangle 3"/>
          <p:cNvSpPr>
            <a:spLocks/>
          </p:cNvSpPr>
          <p:nvPr/>
        </p:nvSpPr>
        <p:spPr bwMode="auto">
          <a:xfrm>
            <a:off x="910828" y="1080492"/>
            <a:ext cx="7795617" cy="508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We would like to find statistics of our probabilistic models for inference, learning and prediction.</a:t>
            </a:r>
          </a:p>
          <a:p>
            <a:pPr>
              <a:spcBef>
                <a:spcPts val="1687"/>
              </a:spcBef>
            </a:pPr>
            <a:r>
              <a:rPr lang="en-US" altLang="zh-CN" sz="2500">
                <a:ea typeface="宋体" charset="-122"/>
              </a:rPr>
              <a:t>Computation of these quantities often involves difficult integrals or sums.</a:t>
            </a:r>
          </a:p>
          <a:p>
            <a:pPr>
              <a:spcBef>
                <a:spcPts val="1687"/>
              </a:spcBef>
            </a:pPr>
            <a:r>
              <a:rPr lang="en-US" altLang="zh-CN" sz="2500" u="sng">
                <a:ea typeface="宋体" charset="-122"/>
              </a:rPr>
              <a:t>Monte Carlo</a:t>
            </a:r>
            <a:r>
              <a:rPr lang="en-US" altLang="zh-CN" sz="2500">
                <a:ea typeface="宋体" charset="-122"/>
              </a:rPr>
              <a:t> approximates these with sample averages.</a:t>
            </a:r>
          </a:p>
          <a:p>
            <a:pPr>
              <a:spcBef>
                <a:spcPts val="1687"/>
              </a:spcBef>
            </a:pPr>
            <a:r>
              <a:rPr lang="en-US" altLang="zh-CN" sz="2500" u="sng">
                <a:ea typeface="宋体" charset="-122"/>
              </a:rPr>
              <a:t>Rejection sampling</a:t>
            </a:r>
            <a:r>
              <a:rPr lang="en-US" altLang="zh-CN" sz="2500">
                <a:ea typeface="宋体" charset="-122"/>
              </a:rPr>
              <a:t> provides unbiased samples from a complex distribution.</a:t>
            </a:r>
          </a:p>
          <a:p>
            <a:pPr>
              <a:spcBef>
                <a:spcPts val="1687"/>
              </a:spcBef>
            </a:pPr>
            <a:r>
              <a:rPr lang="en-US" altLang="zh-CN" sz="2500" u="sng">
                <a:ea typeface="宋体" charset="-122"/>
              </a:rPr>
              <a:t>Importance sampling</a:t>
            </a:r>
            <a:r>
              <a:rPr lang="en-US" altLang="zh-CN" sz="2500">
                <a:ea typeface="宋体" charset="-122"/>
              </a:rPr>
              <a:t> provides an unbiased estimator of a difficult expectation by “correcting” another expectation.</a:t>
            </a:r>
          </a:p>
          <a:p>
            <a:pPr>
              <a:spcBef>
                <a:spcPts val="1687"/>
              </a:spcBef>
            </a:pPr>
            <a:r>
              <a:rPr lang="en-US" altLang="zh-CN" sz="2500">
                <a:ea typeface="宋体" charset="-122"/>
              </a:rPr>
              <a:t>Neither of these methods scale well in high dimensions.</a:t>
            </a:r>
          </a:p>
        </p:txBody>
      </p:sp>
      <p:sp>
        <p:nvSpPr>
          <p:cNvPr id="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3095330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Revisiting Independence</a:t>
            </a:r>
          </a:p>
        </p:txBody>
      </p:sp>
      <p:pic>
        <p:nvPicPr>
          <p:cNvPr id="4198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1987" name="Rectangle 3"/>
          <p:cNvSpPr>
            <a:spLocks/>
          </p:cNvSpPr>
          <p:nvPr/>
        </p:nvSpPr>
        <p:spPr bwMode="auto">
          <a:xfrm>
            <a:off x="910828" y="1080492"/>
            <a:ext cx="7795617"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It’s hard to find the mass of an unknown density!</a:t>
            </a:r>
          </a:p>
        </p:txBody>
      </p:sp>
      <p:grpSp>
        <p:nvGrpSpPr>
          <p:cNvPr id="41988" name="Group 4"/>
          <p:cNvGrpSpPr>
            <a:grpSpLocks/>
          </p:cNvGrpSpPr>
          <p:nvPr/>
        </p:nvGrpSpPr>
        <p:grpSpPr bwMode="auto">
          <a:xfrm>
            <a:off x="431974" y="1580555"/>
            <a:ext cx="8286750" cy="5164708"/>
            <a:chOff x="0" y="0"/>
            <a:chExt cx="7423" cy="4627"/>
          </a:xfrm>
        </p:grpSpPr>
        <p:pic>
          <p:nvPicPr>
            <p:cNvPr id="419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23" cy="4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9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64"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9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464"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99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464"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99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464"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99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464"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12"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577589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Revisiting Independence</a:t>
            </a:r>
          </a:p>
        </p:txBody>
      </p:sp>
      <p:pic>
        <p:nvPicPr>
          <p:cNvPr id="4301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3011" name="Rectangle 3"/>
          <p:cNvSpPr>
            <a:spLocks/>
          </p:cNvSpPr>
          <p:nvPr/>
        </p:nvSpPr>
        <p:spPr bwMode="auto">
          <a:xfrm>
            <a:off x="910828" y="1535906"/>
            <a:ext cx="7795617" cy="394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Why should we immediately forget that we discovered a place with high density?  Can we use that information?</a:t>
            </a:r>
          </a:p>
          <a:p>
            <a:pPr>
              <a:spcBef>
                <a:spcPts val="1687"/>
              </a:spcBef>
            </a:pPr>
            <a:r>
              <a:rPr lang="en-US" altLang="zh-CN" sz="2500">
                <a:ea typeface="宋体" charset="-122"/>
              </a:rPr>
              <a:t>Storing this information will mean that the sequence now has correlations in it.  Does this matter?</a:t>
            </a:r>
          </a:p>
          <a:p>
            <a:pPr>
              <a:spcBef>
                <a:spcPts val="1687"/>
              </a:spcBef>
            </a:pPr>
            <a:r>
              <a:rPr lang="en-US" altLang="zh-CN" sz="2500">
                <a:ea typeface="宋体" charset="-122"/>
              </a:rPr>
              <a:t>Can we do this in a principled way so that we get good estimates of the expectations we’re interested in?</a:t>
            </a:r>
          </a:p>
          <a:p>
            <a:pPr>
              <a:spcBef>
                <a:spcPts val="1687"/>
              </a:spcBef>
            </a:pPr>
            <a:r>
              <a:rPr lang="en-US" altLang="zh-CN" sz="2500" b="1">
                <a:ea typeface="宋体" charset="-122"/>
              </a:rPr>
              <a:t>Markov chain Monte Carlo</a:t>
            </a:r>
          </a:p>
        </p:txBody>
      </p:sp>
      <p:sp>
        <p:nvSpPr>
          <p:cNvPr id="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818667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Markov chain Monte Carlo</a:t>
            </a:r>
          </a:p>
        </p:txBody>
      </p:sp>
      <p:pic>
        <p:nvPicPr>
          <p:cNvPr id="4403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4035" name="Rectangle 3"/>
          <p:cNvSpPr>
            <a:spLocks/>
          </p:cNvSpPr>
          <p:nvPr/>
        </p:nvSpPr>
        <p:spPr bwMode="auto">
          <a:xfrm>
            <a:off x="910828" y="1535906"/>
            <a:ext cx="7795617" cy="394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As in rejection and importance sampling, in MCMC we have some kind of “easy” distribution that we use to compute something about our “hard” </a:t>
            </a:r>
            <a:r>
              <a:rPr lang="en-US" altLang="zh-CN" sz="2500" dirty="0" smtClean="0">
                <a:ea typeface="宋体" charset="-122"/>
              </a:rPr>
              <a:t>distribution         </a:t>
            </a:r>
            <a:r>
              <a:rPr lang="en-US" altLang="zh-CN" sz="2500" dirty="0">
                <a:ea typeface="宋体" charset="-122"/>
              </a:rPr>
              <a:t>.</a:t>
            </a:r>
          </a:p>
          <a:p>
            <a:pPr>
              <a:spcBef>
                <a:spcPts val="1687"/>
              </a:spcBef>
            </a:pPr>
            <a:r>
              <a:rPr lang="en-US" altLang="zh-CN" sz="2500" dirty="0">
                <a:ea typeface="宋体" charset="-122"/>
              </a:rPr>
              <a:t>The difference is that we’re going to use the easy distribution to </a:t>
            </a:r>
            <a:r>
              <a:rPr lang="en-US" altLang="zh-CN" sz="2500" b="1" dirty="0">
                <a:ea typeface="宋体" charset="-122"/>
              </a:rPr>
              <a:t>update</a:t>
            </a:r>
            <a:r>
              <a:rPr lang="en-US" altLang="zh-CN" sz="2500" dirty="0">
                <a:ea typeface="宋体" charset="-122"/>
              </a:rPr>
              <a:t> our current state, rather than to draw a new one from scratch.</a:t>
            </a:r>
          </a:p>
          <a:p>
            <a:pPr>
              <a:spcBef>
                <a:spcPts val="1687"/>
              </a:spcBef>
            </a:pPr>
            <a:r>
              <a:rPr lang="en-US" altLang="zh-CN" sz="2500" dirty="0">
                <a:ea typeface="宋体" charset="-122"/>
              </a:rPr>
              <a:t>If the update depends only on the current state, then it is </a:t>
            </a:r>
            <a:r>
              <a:rPr lang="en-US" altLang="zh-CN" sz="2500" dirty="0" err="1">
                <a:ea typeface="宋体" charset="-122"/>
              </a:rPr>
              <a:t>Markovian</a:t>
            </a:r>
            <a:r>
              <a:rPr lang="en-US" altLang="zh-CN" sz="2500" dirty="0">
                <a:ea typeface="宋体" charset="-122"/>
              </a:rPr>
              <a:t>.  Sequentially making these random updates will correspond to simulating a Markov chain.</a:t>
            </a:r>
          </a:p>
        </p:txBody>
      </p:sp>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367930"/>
            <a:ext cx="598289"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2049839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Oval 1"/>
          <p:cNvSpPr>
            <a:spLocks/>
          </p:cNvSpPr>
          <p:nvPr/>
        </p:nvSpPr>
        <p:spPr bwMode="auto">
          <a:xfrm>
            <a:off x="2277070" y="1375172"/>
            <a:ext cx="892969" cy="892969"/>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45058" name="Oval 2"/>
          <p:cNvSpPr>
            <a:spLocks/>
          </p:cNvSpPr>
          <p:nvPr/>
        </p:nvSpPr>
        <p:spPr bwMode="auto">
          <a:xfrm>
            <a:off x="4143375" y="1393031"/>
            <a:ext cx="892969" cy="892969"/>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45059" name="Oval 3"/>
          <p:cNvSpPr>
            <a:spLocks/>
          </p:cNvSpPr>
          <p:nvPr/>
        </p:nvSpPr>
        <p:spPr bwMode="auto">
          <a:xfrm>
            <a:off x="7884914" y="1375172"/>
            <a:ext cx="892969" cy="892969"/>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45060" name="Oval 4"/>
          <p:cNvSpPr>
            <a:spLocks/>
          </p:cNvSpPr>
          <p:nvPr/>
        </p:nvSpPr>
        <p:spPr bwMode="auto">
          <a:xfrm>
            <a:off x="6054328" y="1384101"/>
            <a:ext cx="892969" cy="892969"/>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45061" name="Rectangle 5"/>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Markov chain Monte Carlo</a:t>
            </a:r>
          </a:p>
        </p:txBody>
      </p:sp>
      <p:pic>
        <p:nvPicPr>
          <p:cNvPr id="45062"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5063" name="Oval 7"/>
          <p:cNvSpPr>
            <a:spLocks/>
          </p:cNvSpPr>
          <p:nvPr/>
        </p:nvSpPr>
        <p:spPr bwMode="auto">
          <a:xfrm>
            <a:off x="428625" y="1375172"/>
            <a:ext cx="892969" cy="892969"/>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pic>
        <p:nvPicPr>
          <p:cNvPr id="4506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89" y="1723430"/>
            <a:ext cx="598289" cy="20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506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524" y="1732359"/>
            <a:ext cx="589359" cy="20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506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844" y="1759148"/>
            <a:ext cx="267891" cy="20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506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6133" y="1732359"/>
            <a:ext cx="589359"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506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2438" y="1732359"/>
            <a:ext cx="589359"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5069" name="Picture 1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956">
            <a:off x="1321594" y="1660922"/>
            <a:ext cx="955477" cy="34825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5070" name="Picture 1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956">
            <a:off x="3187898" y="1662038"/>
            <a:ext cx="955477" cy="34825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5071" name="Picture 1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956">
            <a:off x="5080992" y="1653109"/>
            <a:ext cx="955477" cy="34825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5072" name="Picture 1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956">
            <a:off x="6938367" y="1662038"/>
            <a:ext cx="955477" cy="34825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5073" name="Picture 1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956">
            <a:off x="-543595" y="1679898"/>
            <a:ext cx="954361" cy="34825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5074" name="Picture 1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956">
            <a:off x="8768953" y="1653109"/>
            <a:ext cx="955477" cy="34825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5075" name="Rectangle 19"/>
          <p:cNvSpPr>
            <a:spLocks/>
          </p:cNvSpPr>
          <p:nvPr/>
        </p:nvSpPr>
        <p:spPr bwMode="auto">
          <a:xfrm>
            <a:off x="892969" y="2741414"/>
            <a:ext cx="7358063" cy="55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We define a Markov transition </a:t>
            </a:r>
            <a:r>
              <a:rPr lang="en-US" altLang="zh-CN" sz="2500" dirty="0" smtClean="0">
                <a:ea typeface="宋体" charset="-122"/>
              </a:rPr>
              <a:t>operator                      .</a:t>
            </a:r>
            <a:endParaRPr lang="en-US" altLang="zh-CN" sz="2500" dirty="0">
              <a:ea typeface="宋体" charset="-122"/>
            </a:endParaRPr>
          </a:p>
        </p:txBody>
      </p:sp>
      <p:pic>
        <p:nvPicPr>
          <p:cNvPr id="45076"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168" y="2852936"/>
            <a:ext cx="1410891"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5077" name="Rectangle 21"/>
          <p:cNvSpPr>
            <a:spLocks/>
          </p:cNvSpPr>
          <p:nvPr/>
        </p:nvSpPr>
        <p:spPr bwMode="auto">
          <a:xfrm>
            <a:off x="892969" y="3286125"/>
            <a:ext cx="7358063" cy="159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The trick is: if we choose the transition operator carefully, the marginal distribution over the state at any given instant can have our distribution </a:t>
            </a:r>
            <a:r>
              <a:rPr lang="en-US" altLang="zh-CN" sz="2500" dirty="0" smtClean="0">
                <a:ea typeface="宋体" charset="-122"/>
              </a:rPr>
              <a:t>         .</a:t>
            </a:r>
            <a:endParaRPr lang="en-US" altLang="zh-CN" sz="2500" dirty="0">
              <a:ea typeface="宋体" charset="-122"/>
            </a:endParaRPr>
          </a:p>
        </p:txBody>
      </p:sp>
      <p:pic>
        <p:nvPicPr>
          <p:cNvPr id="45078"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8064" y="4313039"/>
            <a:ext cx="598289"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5079" name="Rectangle 23"/>
          <p:cNvSpPr>
            <a:spLocks/>
          </p:cNvSpPr>
          <p:nvPr/>
        </p:nvSpPr>
        <p:spPr bwMode="auto">
          <a:xfrm>
            <a:off x="892969" y="4884539"/>
            <a:ext cx="7358063" cy="91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If the marginal distribution is correct, then our estimator for the expectation is unbiased.</a:t>
            </a:r>
          </a:p>
        </p:txBody>
      </p:sp>
      <p:sp>
        <p:nvSpPr>
          <p:cNvPr id="2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2113261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Markov chain Monte Carlo</a:t>
            </a:r>
          </a:p>
        </p:txBody>
      </p:sp>
      <p:pic>
        <p:nvPicPr>
          <p:cNvPr id="4608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46083" name="Group 3"/>
          <p:cNvGrpSpPr>
            <a:grpSpLocks/>
          </p:cNvGrpSpPr>
          <p:nvPr/>
        </p:nvGrpSpPr>
        <p:grpSpPr bwMode="auto">
          <a:xfrm>
            <a:off x="215429" y="1107281"/>
            <a:ext cx="8712026" cy="5456039"/>
            <a:chOff x="0" y="0"/>
            <a:chExt cx="7805" cy="4888"/>
          </a:xfrm>
        </p:grpSpPr>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05" cy="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60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60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60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608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608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609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6091"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6092"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6093"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1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3451532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8" name="Rectangle 14"/>
          <p:cNvSpPr>
            <a:spLocks/>
          </p:cNvSpPr>
          <p:nvPr/>
        </p:nvSpPr>
        <p:spPr bwMode="auto">
          <a:xfrm>
            <a:off x="741164" y="2544961"/>
            <a:ext cx="7358063" cy="55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is an </a:t>
            </a:r>
            <a:r>
              <a:rPr lang="en-US" altLang="zh-CN" sz="2500" u="sng" dirty="0">
                <a:ea typeface="宋体" charset="-122"/>
              </a:rPr>
              <a:t>invariant distribution</a:t>
            </a:r>
            <a:r>
              <a:rPr lang="en-US" altLang="zh-CN" sz="2500" dirty="0">
                <a:ea typeface="宋体" charset="-122"/>
              </a:rPr>
              <a:t> of     , i.e.  </a:t>
            </a:r>
          </a:p>
        </p:txBody>
      </p:sp>
      <p:sp>
        <p:nvSpPr>
          <p:cNvPr id="47121" name="Rectangle 17"/>
          <p:cNvSpPr>
            <a:spLocks/>
          </p:cNvSpPr>
          <p:nvPr/>
        </p:nvSpPr>
        <p:spPr bwMode="auto">
          <a:xfrm>
            <a:off x="741164" y="3929062"/>
            <a:ext cx="7358063" cy="55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is the </a:t>
            </a:r>
            <a:r>
              <a:rPr lang="en-US" altLang="zh-CN" sz="2500" u="sng" dirty="0">
                <a:ea typeface="宋体" charset="-122"/>
              </a:rPr>
              <a:t>equilibrium distribution</a:t>
            </a:r>
            <a:r>
              <a:rPr lang="en-US" altLang="zh-CN" sz="2500" dirty="0">
                <a:ea typeface="宋体" charset="-122"/>
              </a:rPr>
              <a:t> of     , i.e.  </a:t>
            </a:r>
          </a:p>
        </p:txBody>
      </p:sp>
      <p:sp>
        <p:nvSpPr>
          <p:cNvPr id="47123" name="Rectangle 19"/>
          <p:cNvSpPr>
            <a:spLocks/>
          </p:cNvSpPr>
          <p:nvPr/>
        </p:nvSpPr>
        <p:spPr bwMode="auto">
          <a:xfrm>
            <a:off x="741164" y="5384602"/>
            <a:ext cx="7358063" cy="122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is </a:t>
            </a:r>
            <a:r>
              <a:rPr lang="en-US" altLang="zh-CN" sz="2500" u="sng" dirty="0" err="1">
                <a:ea typeface="宋体" charset="-122"/>
              </a:rPr>
              <a:t>ergodic</a:t>
            </a:r>
            <a:r>
              <a:rPr lang="en-US" altLang="zh-CN" sz="2500" dirty="0">
                <a:ea typeface="宋体" charset="-122"/>
              </a:rPr>
              <a:t>, i.e., for all                        </a:t>
            </a:r>
            <a:r>
              <a:rPr lang="en-US" altLang="zh-CN" sz="2500" dirty="0" smtClean="0">
                <a:ea typeface="宋体" charset="-122"/>
              </a:rPr>
              <a:t>     there </a:t>
            </a:r>
            <a:r>
              <a:rPr lang="en-US" altLang="zh-CN" sz="2500" dirty="0">
                <a:ea typeface="宋体" charset="-122"/>
              </a:rPr>
              <a:t>exists a    </a:t>
            </a:r>
            <a:r>
              <a:rPr lang="en-US" altLang="zh-CN" sz="2500" dirty="0" smtClean="0">
                <a:ea typeface="宋体" charset="-122"/>
              </a:rPr>
              <a:t> such that                                  . </a:t>
            </a:r>
            <a:endParaRPr lang="en-US" altLang="zh-CN" sz="2500" dirty="0">
              <a:ea typeface="宋体" charset="-122"/>
            </a:endParaRPr>
          </a:p>
        </p:txBody>
      </p:sp>
      <p:sp>
        <p:nvSpPr>
          <p:cNvPr id="47105"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A Discrete Transition Operator</a:t>
            </a:r>
          </a:p>
        </p:txBody>
      </p:sp>
      <p:pic>
        <p:nvPicPr>
          <p:cNvPr id="4710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922" y="1196578"/>
            <a:ext cx="3232547" cy="116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2953" y="1607344"/>
            <a:ext cx="2393156"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4" y="1196578"/>
            <a:ext cx="1607344" cy="116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2777133"/>
            <a:ext cx="214313"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705695"/>
            <a:ext cx="250031"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1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1075" y="2705695"/>
            <a:ext cx="1125141"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1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5696" y="3170039"/>
            <a:ext cx="3732609" cy="68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1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6277" y="4482703"/>
            <a:ext cx="2669977" cy="87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1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1720" y="6021288"/>
            <a:ext cx="2250281"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1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33502" y="5642198"/>
            <a:ext cx="1830586"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1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47508" y="5706070"/>
            <a:ext cx="276820"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1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4161234"/>
            <a:ext cx="214313"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2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4098727"/>
            <a:ext cx="250031"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2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5706070"/>
            <a:ext cx="250031"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1"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2575661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dirty="0">
                <a:ea typeface="宋体" charset="-122"/>
              </a:rPr>
              <a:t>Detailed Balance</a:t>
            </a:r>
          </a:p>
        </p:txBody>
      </p:sp>
      <p:pic>
        <p:nvPicPr>
          <p:cNvPr id="4813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8131" name="Rectangle 3"/>
          <p:cNvSpPr>
            <a:spLocks/>
          </p:cNvSpPr>
          <p:nvPr/>
        </p:nvSpPr>
        <p:spPr bwMode="auto">
          <a:xfrm>
            <a:off x="607219" y="928688"/>
            <a:ext cx="7358063" cy="96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In practice, most MCMC transition operators satisfy detailed balance, which is stronger than invariance.</a:t>
            </a:r>
          </a:p>
        </p:txBody>
      </p:sp>
      <p:pic>
        <p:nvPicPr>
          <p:cNvPr id="481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149" y="1902024"/>
            <a:ext cx="5625703" cy="208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8133" name="Freeform 5"/>
          <p:cNvSpPr>
            <a:spLocks/>
          </p:cNvSpPr>
          <p:nvPr/>
        </p:nvSpPr>
        <p:spPr bwMode="auto">
          <a:xfrm>
            <a:off x="4863332" y="4127749"/>
            <a:ext cx="3782839" cy="2418829"/>
          </a:xfrm>
          <a:custGeom>
            <a:avLst/>
            <a:gdLst>
              <a:gd name="T0" fmla="*/ 21600 w 21600"/>
              <a:gd name="T1" fmla="*/ 0 h 21600"/>
              <a:gd name="T2" fmla="*/ 13698 w 21600"/>
              <a:gd name="T3" fmla="*/ 1739 h 21600"/>
              <a:gd name="T4" fmla="*/ 16039 w 21600"/>
              <a:gd name="T5" fmla="*/ 11441 h 21600"/>
              <a:gd name="T6" fmla="*/ 12351 w 21600"/>
              <a:gd name="T7" fmla="*/ 14919 h 21600"/>
              <a:gd name="T8" fmla="*/ 3512 w 21600"/>
              <a:gd name="T9" fmla="*/ 6498 h 21600"/>
              <a:gd name="T10" fmla="*/ 1463 w 21600"/>
              <a:gd name="T11" fmla="*/ 10892 h 21600"/>
              <a:gd name="T12" fmla="*/ 468 w 21600"/>
              <a:gd name="T13" fmla="*/ 6132 h 21600"/>
              <a:gd name="T14" fmla="*/ 0 w 21600"/>
              <a:gd name="T15" fmla="*/ 20044 h 21600"/>
              <a:gd name="T16" fmla="*/ 7551 w 21600"/>
              <a:gd name="T1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21600" y="0"/>
                </a:moveTo>
                <a:lnTo>
                  <a:pt x="13698" y="1739"/>
                </a:lnTo>
                <a:lnTo>
                  <a:pt x="16039" y="11441"/>
                </a:lnTo>
                <a:lnTo>
                  <a:pt x="12351" y="14919"/>
                </a:lnTo>
                <a:lnTo>
                  <a:pt x="3512" y="6498"/>
                </a:lnTo>
                <a:lnTo>
                  <a:pt x="1463" y="10892"/>
                </a:lnTo>
                <a:lnTo>
                  <a:pt x="468" y="6132"/>
                </a:lnTo>
                <a:lnTo>
                  <a:pt x="0" y="20044"/>
                </a:lnTo>
                <a:lnTo>
                  <a:pt x="7551" y="21600"/>
                </a:lnTo>
              </a:path>
            </a:pathLst>
          </a:custGeom>
          <a:noFill/>
          <a:ln w="101600" cap="flat">
            <a:solidFill>
              <a:schemeClr val="tx1"/>
            </a:solidFill>
            <a:prstDash val="solid"/>
            <a:miter lim="800000"/>
            <a:headEnd type="none" w="med" len="med"/>
            <a:tailEnd type="triangl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48134" name="Oval 6"/>
          <p:cNvSpPr>
            <a:spLocks/>
          </p:cNvSpPr>
          <p:nvPr/>
        </p:nvSpPr>
        <p:spPr bwMode="auto">
          <a:xfrm>
            <a:off x="5259586" y="4679156"/>
            <a:ext cx="535781" cy="535781"/>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pic>
        <p:nvPicPr>
          <p:cNvPr id="4813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0320" y="4759524"/>
            <a:ext cx="250031" cy="27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8136" name="Oval 8"/>
          <p:cNvSpPr>
            <a:spLocks/>
          </p:cNvSpPr>
          <p:nvPr/>
        </p:nvSpPr>
        <p:spPr bwMode="auto">
          <a:xfrm>
            <a:off x="6768703" y="5473899"/>
            <a:ext cx="535781" cy="535781"/>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pic>
        <p:nvPicPr>
          <p:cNvPr id="4813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7297" y="5661422"/>
            <a:ext cx="169664"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8138" name="Freeform 10"/>
          <p:cNvSpPr>
            <a:spLocks/>
          </p:cNvSpPr>
          <p:nvPr/>
        </p:nvSpPr>
        <p:spPr bwMode="auto">
          <a:xfrm>
            <a:off x="641822" y="4125516"/>
            <a:ext cx="3782839" cy="2418829"/>
          </a:xfrm>
          <a:custGeom>
            <a:avLst/>
            <a:gdLst>
              <a:gd name="T0" fmla="*/ 21600 w 21600"/>
              <a:gd name="T1" fmla="*/ 0 h 21600"/>
              <a:gd name="T2" fmla="*/ 13698 w 21600"/>
              <a:gd name="T3" fmla="*/ 1739 h 21600"/>
              <a:gd name="T4" fmla="*/ 16039 w 21600"/>
              <a:gd name="T5" fmla="*/ 11441 h 21600"/>
              <a:gd name="T6" fmla="*/ 12351 w 21600"/>
              <a:gd name="T7" fmla="*/ 14919 h 21600"/>
              <a:gd name="T8" fmla="*/ 3512 w 21600"/>
              <a:gd name="T9" fmla="*/ 6498 h 21600"/>
              <a:gd name="T10" fmla="*/ 1463 w 21600"/>
              <a:gd name="T11" fmla="*/ 10892 h 21600"/>
              <a:gd name="T12" fmla="*/ 468 w 21600"/>
              <a:gd name="T13" fmla="*/ 6132 h 21600"/>
              <a:gd name="T14" fmla="*/ 0 w 21600"/>
              <a:gd name="T15" fmla="*/ 20044 h 21600"/>
              <a:gd name="T16" fmla="*/ 7551 w 21600"/>
              <a:gd name="T1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21600" y="0"/>
                </a:moveTo>
                <a:lnTo>
                  <a:pt x="13698" y="1739"/>
                </a:lnTo>
                <a:lnTo>
                  <a:pt x="16039" y="11441"/>
                </a:lnTo>
                <a:lnTo>
                  <a:pt x="12351" y="14919"/>
                </a:lnTo>
                <a:lnTo>
                  <a:pt x="3512" y="6498"/>
                </a:lnTo>
                <a:lnTo>
                  <a:pt x="1463" y="10892"/>
                </a:lnTo>
                <a:lnTo>
                  <a:pt x="468" y="6132"/>
                </a:lnTo>
                <a:lnTo>
                  <a:pt x="0" y="20044"/>
                </a:lnTo>
                <a:lnTo>
                  <a:pt x="7551" y="21600"/>
                </a:lnTo>
              </a:path>
            </a:pathLst>
          </a:custGeom>
          <a:noFill/>
          <a:ln w="101600" cap="flat">
            <a:solidFill>
              <a:schemeClr val="tx1"/>
            </a:solidFill>
            <a:prstDash val="solid"/>
            <a:miter lim="800000"/>
            <a:headEnd type="triangl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48139" name="Oval 11"/>
          <p:cNvSpPr>
            <a:spLocks/>
          </p:cNvSpPr>
          <p:nvPr/>
        </p:nvSpPr>
        <p:spPr bwMode="auto">
          <a:xfrm>
            <a:off x="1035844" y="4679156"/>
            <a:ext cx="535781" cy="535781"/>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pic>
        <p:nvPicPr>
          <p:cNvPr id="4814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578" y="4759524"/>
            <a:ext cx="250031" cy="27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8141" name="Oval 13"/>
          <p:cNvSpPr>
            <a:spLocks/>
          </p:cNvSpPr>
          <p:nvPr/>
        </p:nvSpPr>
        <p:spPr bwMode="auto">
          <a:xfrm>
            <a:off x="2544961" y="5473899"/>
            <a:ext cx="535781" cy="535781"/>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pic>
        <p:nvPicPr>
          <p:cNvPr id="4814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3555" y="5661422"/>
            <a:ext cx="169664"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mc:AlternateContent xmlns:mc="http://schemas.openxmlformats.org/markup-compatibility/2006" xmlns:a14="http://schemas.microsoft.com/office/drawing/2010/main">
        <mc:Choice Requires="a14">
          <p:sp>
            <p:nvSpPr>
              <p:cNvPr id="2" name="TextBox 1"/>
              <p:cNvSpPr txBox="1"/>
              <p:nvPr/>
            </p:nvSpPr>
            <p:spPr>
              <a:xfrm>
                <a:off x="7032129" y="1792764"/>
                <a:ext cx="208919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a:rPr>
                        <m:t>2</m:t>
                      </m:r>
                      <m:r>
                        <a:rPr lang="en-US" altLang="zh-CN" b="0" i="1" smtClean="0">
                          <a:latin typeface="Cambria Math"/>
                        </a:rPr>
                        <m:t>𝑆</m:t>
                      </m:r>
                      <m:sSub>
                        <m:sSubPr>
                          <m:ctrlPr>
                            <a:rPr lang="en-US" altLang="zh-CN" b="0" i="1" smtClean="0">
                              <a:latin typeface="Cambria Math"/>
                            </a:rPr>
                          </m:ctrlPr>
                        </m:sSubPr>
                        <m:e>
                          <m:r>
                            <a:rPr lang="en-US" altLang="zh-CN" b="0" i="1" smtClean="0">
                              <a:latin typeface="Cambria Math"/>
                            </a:rPr>
                            <m:t>𝑂</m:t>
                          </m:r>
                        </m:e>
                        <m:sub>
                          <m:r>
                            <a:rPr lang="en-US" altLang="zh-CN" b="0" i="1" smtClean="0">
                              <a:latin typeface="Cambria Math"/>
                            </a:rPr>
                            <m:t>2</m:t>
                          </m:r>
                        </m:sub>
                      </m:sSub>
                      <m:r>
                        <a:rPr lang="en-US" altLang="zh-CN" b="0" i="1" smtClean="0">
                          <a:latin typeface="Cambria Math"/>
                        </a:rPr>
                        <m:t>+</m:t>
                      </m:r>
                      <m:sSub>
                        <m:sSubPr>
                          <m:ctrlPr>
                            <a:rPr lang="en-US" altLang="zh-CN" b="0" i="1" smtClean="0">
                              <a:latin typeface="Cambria Math"/>
                            </a:rPr>
                          </m:ctrlPr>
                        </m:sSubPr>
                        <m:e>
                          <m:r>
                            <a:rPr lang="en-US" altLang="zh-CN" b="0" i="1" smtClean="0">
                              <a:latin typeface="Cambria Math"/>
                            </a:rPr>
                            <m:t>𝑂</m:t>
                          </m:r>
                        </m:e>
                        <m:sub>
                          <m:r>
                            <a:rPr lang="en-US" altLang="zh-CN" b="0" i="1" smtClean="0">
                              <a:latin typeface="Cambria Math"/>
                            </a:rPr>
                            <m:t>2</m:t>
                          </m:r>
                        </m:sub>
                      </m:sSub>
                      <m:r>
                        <a:rPr lang="en-US" altLang="zh-CN" b="0" i="1" smtClean="0">
                          <a:latin typeface="Cambria Math"/>
                        </a:rPr>
                        <m:t>⇌2</m:t>
                      </m:r>
                      <m:r>
                        <a:rPr lang="en-US" altLang="zh-CN" b="0" i="1" smtClean="0">
                          <a:latin typeface="Cambria Math"/>
                        </a:rPr>
                        <m:t>𝑆</m:t>
                      </m:r>
                      <m:sSub>
                        <m:sSubPr>
                          <m:ctrlPr>
                            <a:rPr lang="en-US" altLang="zh-CN" b="0" i="1" smtClean="0">
                              <a:latin typeface="Cambria Math"/>
                            </a:rPr>
                          </m:ctrlPr>
                        </m:sSubPr>
                        <m:e>
                          <m:r>
                            <a:rPr lang="en-US" altLang="zh-CN" b="0" i="1" smtClean="0">
                              <a:latin typeface="Cambria Math"/>
                            </a:rPr>
                            <m:t>𝑂</m:t>
                          </m:r>
                        </m:e>
                        <m:sub>
                          <m:r>
                            <a:rPr lang="en-US" altLang="zh-CN" b="0" i="1" smtClean="0">
                              <a:latin typeface="Cambria Math"/>
                            </a:rPr>
                            <m:t>3</m:t>
                          </m:r>
                        </m:sub>
                      </m:sSub>
                    </m:oMath>
                  </m:oMathPara>
                </a14:m>
                <a:endParaRPr lang="zh-CN" alt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7032129" y="1792764"/>
                <a:ext cx="2089199" cy="369332"/>
              </a:xfrm>
              <a:prstGeom prst="rect">
                <a:avLst/>
              </a:prstGeom>
              <a:blipFill rotWithShape="1">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46174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idx="4294967295"/>
          </p:nvPr>
        </p:nvSpPr>
        <p:spPr>
          <a:xfrm>
            <a:off x="457200" y="274638"/>
            <a:ext cx="8229600" cy="715962"/>
          </a:xfrm>
        </p:spPr>
        <p:txBody>
          <a:bodyPr lIns="91429" tIns="45714" rIns="91429" bIns="45714"/>
          <a:lstStyle/>
          <a:p>
            <a:r>
              <a:rPr lang="en-US" altLang="zh-CN" sz="2800" b="1" dirty="0" smtClean="0">
                <a:ea typeface="宋体" pitchFamily="2" charset="-122"/>
              </a:rPr>
              <a:t>Problem</a:t>
            </a:r>
            <a:endParaRPr lang="en-US" altLang="zh-CN" sz="2800" b="1" dirty="0">
              <a:ea typeface="宋体" pitchFamily="2" charset="-122"/>
            </a:endParaRPr>
          </a:p>
        </p:txBody>
      </p:sp>
      <p:sp>
        <p:nvSpPr>
          <p:cNvPr id="3076" name="Rectangle 3"/>
          <p:cNvSpPr>
            <a:spLocks noGrp="1" noChangeArrowheads="1"/>
          </p:cNvSpPr>
          <p:nvPr>
            <p:ph type="body" idx="4294967295"/>
          </p:nvPr>
        </p:nvSpPr>
        <p:spPr>
          <a:xfrm>
            <a:off x="457200" y="1291208"/>
            <a:ext cx="8229600" cy="2209800"/>
          </a:xfrm>
        </p:spPr>
        <p:txBody>
          <a:bodyPr lIns="91429" tIns="45714" rIns="91429" bIns="45714">
            <a:normAutofit/>
          </a:bodyPr>
          <a:lstStyle/>
          <a:p>
            <a:pPr>
              <a:lnSpc>
                <a:spcPct val="90000"/>
              </a:lnSpc>
            </a:pPr>
            <a:r>
              <a:rPr lang="en-US" altLang="zh-CN" sz="2000" dirty="0">
                <a:ea typeface="宋体" pitchFamily="2" charset="-122"/>
              </a:rPr>
              <a:t>A graphical model for describing spatial consistency in images</a:t>
            </a:r>
          </a:p>
          <a:p>
            <a:pPr>
              <a:lnSpc>
                <a:spcPct val="90000"/>
              </a:lnSpc>
            </a:pPr>
            <a:r>
              <a:rPr lang="en-US" altLang="zh-CN" sz="2000" dirty="0">
                <a:ea typeface="宋体" pitchFamily="2" charset="-122"/>
              </a:rPr>
              <a:t>Suppose you want to label image pixels with some labels </a:t>
            </a:r>
            <a:r>
              <a:rPr lang="en-US" altLang="zh-CN" sz="2000" i="1" dirty="0">
                <a:ea typeface="宋体" pitchFamily="2" charset="-122"/>
              </a:rPr>
              <a:t>{l</a:t>
            </a:r>
            <a:r>
              <a:rPr lang="en-US" altLang="zh-CN" sz="2000" i="1" baseline="-25000" dirty="0">
                <a:ea typeface="宋体" pitchFamily="2" charset="-122"/>
              </a:rPr>
              <a:t>1</a:t>
            </a:r>
            <a:r>
              <a:rPr lang="en-US" altLang="zh-CN" sz="2000" i="1" dirty="0">
                <a:ea typeface="宋体" pitchFamily="2" charset="-122"/>
              </a:rPr>
              <a:t>,…,</a:t>
            </a:r>
            <a:r>
              <a:rPr lang="en-US" altLang="zh-CN" sz="2000" i="1" dirty="0" err="1">
                <a:ea typeface="宋体" pitchFamily="2" charset="-122"/>
              </a:rPr>
              <a:t>l</a:t>
            </a:r>
            <a:r>
              <a:rPr lang="en-US" altLang="zh-CN" sz="2000" i="1" baseline="-25000" dirty="0" err="1">
                <a:ea typeface="宋体" pitchFamily="2" charset="-122"/>
              </a:rPr>
              <a:t>k</a:t>
            </a:r>
            <a:r>
              <a:rPr lang="en-US" altLang="zh-CN" sz="2000" i="1" dirty="0">
                <a:ea typeface="宋体" pitchFamily="2" charset="-122"/>
              </a:rPr>
              <a:t>} </a:t>
            </a:r>
            <a:r>
              <a:rPr lang="en-US" altLang="zh-CN" sz="2000" dirty="0">
                <a:ea typeface="宋体" pitchFamily="2" charset="-122"/>
              </a:rPr>
              <a:t>, e.g., segmentation, stereo disparity, foreground-background, etc. </a:t>
            </a:r>
          </a:p>
          <a:p>
            <a:pPr>
              <a:lnSpc>
                <a:spcPct val="90000"/>
              </a:lnSpc>
            </a:pPr>
            <a:endParaRPr lang="en-US" altLang="zh-CN" sz="2000" i="1" dirty="0">
              <a:ea typeface="宋体" pitchFamily="2" charset="-122"/>
            </a:endParaRPr>
          </a:p>
        </p:txBody>
      </p:sp>
      <p:sp>
        <p:nvSpPr>
          <p:cNvPr id="3147" name="Text Box 75"/>
          <p:cNvSpPr txBox="1">
            <a:spLocks noChangeArrowheads="1"/>
          </p:cNvSpPr>
          <p:nvPr/>
        </p:nvSpPr>
        <p:spPr bwMode="auto">
          <a:xfrm>
            <a:off x="4499992" y="3197294"/>
            <a:ext cx="410445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1600" dirty="0">
                <a:ea typeface="宋体" pitchFamily="2" charset="-122"/>
              </a:rPr>
              <a:t>Ref: </a:t>
            </a:r>
          </a:p>
          <a:p>
            <a:r>
              <a:rPr lang="en-US" altLang="zh-CN" sz="1600" dirty="0">
                <a:ea typeface="宋体" pitchFamily="2" charset="-122"/>
              </a:rPr>
              <a:t>1. S. Z. Li. </a:t>
            </a:r>
            <a:r>
              <a:rPr lang="en-US" altLang="zh-CN" sz="1600" i="1" dirty="0">
                <a:ea typeface="宋体" pitchFamily="2" charset="-122"/>
              </a:rPr>
              <a:t>Markov Random Field Modeling in Image </a:t>
            </a:r>
            <a:r>
              <a:rPr lang="en-US" altLang="zh-CN" sz="1600" i="1" dirty="0" smtClean="0">
                <a:ea typeface="宋体" pitchFamily="2" charset="-122"/>
              </a:rPr>
              <a:t>Analysis</a:t>
            </a:r>
            <a:r>
              <a:rPr lang="en-US" altLang="zh-CN" sz="1600" dirty="0" smtClean="0">
                <a:ea typeface="宋体" pitchFamily="2" charset="-122"/>
              </a:rPr>
              <a:t>. Springer-</a:t>
            </a:r>
            <a:r>
              <a:rPr lang="en-US" altLang="zh-CN" sz="1600" dirty="0" err="1" smtClean="0">
                <a:ea typeface="宋体" pitchFamily="2" charset="-122"/>
              </a:rPr>
              <a:t>Verlag</a:t>
            </a:r>
            <a:r>
              <a:rPr lang="en-US" altLang="zh-CN" sz="1600" dirty="0">
                <a:ea typeface="宋体" pitchFamily="2" charset="-122"/>
              </a:rPr>
              <a:t>, 1991</a:t>
            </a:r>
          </a:p>
          <a:p>
            <a:r>
              <a:rPr lang="en-US" altLang="zh-CN" sz="1600" dirty="0">
                <a:ea typeface="宋体" pitchFamily="2" charset="-122"/>
              </a:rPr>
              <a:t>2. S. </a:t>
            </a:r>
            <a:r>
              <a:rPr lang="en-US" altLang="zh-CN" sz="1600" dirty="0" err="1">
                <a:ea typeface="宋体" pitchFamily="2" charset="-122"/>
              </a:rPr>
              <a:t>Geman</a:t>
            </a:r>
            <a:r>
              <a:rPr lang="en-US" altLang="zh-CN" sz="1600" dirty="0">
                <a:ea typeface="宋体" pitchFamily="2" charset="-122"/>
              </a:rPr>
              <a:t> and D. </a:t>
            </a:r>
            <a:r>
              <a:rPr lang="en-US" altLang="zh-CN" sz="1600" dirty="0" err="1">
                <a:ea typeface="宋体" pitchFamily="2" charset="-122"/>
              </a:rPr>
              <a:t>Geman</a:t>
            </a:r>
            <a:r>
              <a:rPr lang="en-US" altLang="zh-CN" sz="1600" dirty="0">
                <a:ea typeface="宋体" pitchFamily="2" charset="-122"/>
              </a:rPr>
              <a:t>. Stochastic relaxation, </a:t>
            </a:r>
            <a:r>
              <a:rPr lang="en-US" altLang="zh-CN" sz="1600" dirty="0" err="1">
                <a:ea typeface="宋体" pitchFamily="2" charset="-122"/>
              </a:rPr>
              <a:t>gibbs</a:t>
            </a:r>
            <a:r>
              <a:rPr lang="en-US" altLang="zh-CN" sz="1600" dirty="0">
                <a:ea typeface="宋体" pitchFamily="2" charset="-122"/>
              </a:rPr>
              <a:t> </a:t>
            </a:r>
            <a:r>
              <a:rPr lang="en-US" altLang="zh-CN" sz="1600" dirty="0" smtClean="0">
                <a:ea typeface="宋体" pitchFamily="2" charset="-122"/>
              </a:rPr>
              <a:t>distribution and </a:t>
            </a:r>
            <a:r>
              <a:rPr lang="en-US" altLang="zh-CN" sz="1600" dirty="0" err="1">
                <a:ea typeface="宋体" pitchFamily="2" charset="-122"/>
              </a:rPr>
              <a:t>bayesian</a:t>
            </a:r>
            <a:r>
              <a:rPr lang="en-US" altLang="zh-CN" sz="1600" dirty="0">
                <a:ea typeface="宋体" pitchFamily="2" charset="-122"/>
              </a:rPr>
              <a:t> restoration of images. </a:t>
            </a:r>
            <a:r>
              <a:rPr lang="en-US" altLang="zh-CN" sz="1600" i="1" dirty="0">
                <a:ea typeface="宋体" pitchFamily="2" charset="-122"/>
              </a:rPr>
              <a:t>PAMI</a:t>
            </a:r>
            <a:r>
              <a:rPr lang="en-US" altLang="zh-CN" sz="1600" dirty="0">
                <a:ea typeface="宋体" pitchFamily="2" charset="-122"/>
              </a:rPr>
              <a:t>, 6(6):721–741, 1984.</a:t>
            </a:r>
          </a:p>
        </p:txBody>
      </p:sp>
      <p:sp>
        <p:nvSpPr>
          <p:cNvPr id="75" name="Text Box 9"/>
          <p:cNvSpPr txBox="1">
            <a:spLocks noChangeArrowheads="1"/>
          </p:cNvSpPr>
          <p:nvPr/>
        </p:nvSpPr>
        <p:spPr bwMode="auto">
          <a:xfrm>
            <a:off x="-7937" y="6610350"/>
            <a:ext cx="25923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Times New Roman" pitchFamily="18" charset="0"/>
                <a:ea typeface="宋体" pitchFamily="2" charset="-122"/>
                <a:cs typeface="Times New Roman" pitchFamily="18" charset="0"/>
              </a:rPr>
              <a:t>From Slides </a:t>
            </a:r>
            <a:r>
              <a:rPr lang="en-US" altLang="zh-CN" sz="1000" dirty="0">
                <a:latin typeface="Times New Roman" pitchFamily="18" charset="0"/>
                <a:ea typeface="宋体" pitchFamily="2" charset="-122"/>
                <a:cs typeface="Times New Roman" pitchFamily="18" charset="0"/>
              </a:rPr>
              <a:t>by R. Huang – Rutgers University</a:t>
            </a:r>
          </a:p>
        </p:txBody>
      </p:sp>
      <p:pic>
        <p:nvPicPr>
          <p:cNvPr id="90" name="Picture 10" descr="5g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127152"/>
            <a:ext cx="1462088"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11" descr="54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603152"/>
            <a:ext cx="1462088"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 Box 14"/>
          <p:cNvSpPr txBox="1">
            <a:spLocks noChangeArrowheads="1"/>
          </p:cNvSpPr>
          <p:nvPr/>
        </p:nvSpPr>
        <p:spPr bwMode="auto">
          <a:xfrm>
            <a:off x="2423592" y="3136552"/>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zh-CN" sz="1600">
                <a:ea typeface="宋体" pitchFamily="2" charset="-122"/>
              </a:rPr>
              <a:t>real image</a:t>
            </a:r>
          </a:p>
        </p:txBody>
      </p:sp>
      <p:sp>
        <p:nvSpPr>
          <p:cNvPr id="93" name="Text Box 15"/>
          <p:cNvSpPr txBox="1">
            <a:spLocks noChangeArrowheads="1"/>
          </p:cNvSpPr>
          <p:nvPr/>
        </p:nvSpPr>
        <p:spPr bwMode="auto">
          <a:xfrm>
            <a:off x="2423592" y="4660552"/>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zh-CN" sz="1600">
                <a:ea typeface="宋体" pitchFamily="2" charset="-122"/>
              </a:rPr>
              <a:t>label image</a:t>
            </a:r>
          </a:p>
        </p:txBody>
      </p:sp>
    </p:spTree>
    <p:extLst>
      <p:ext uri="{BB962C8B-B14F-4D97-AF65-F5344CB8AC3E}">
        <p14:creationId xmlns:p14="http://schemas.microsoft.com/office/powerpoint/2010/main" val="790677700"/>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dirty="0">
                <a:ea typeface="宋体" charset="-122"/>
              </a:rPr>
              <a:t>Metropolis-Hastings</a:t>
            </a:r>
          </a:p>
        </p:txBody>
      </p:sp>
      <p:pic>
        <p:nvPicPr>
          <p:cNvPr id="4915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9155" name="Rectangle 3"/>
          <p:cNvSpPr>
            <a:spLocks/>
          </p:cNvSpPr>
          <p:nvPr/>
        </p:nvSpPr>
        <p:spPr bwMode="auto">
          <a:xfrm>
            <a:off x="910828" y="928688"/>
            <a:ext cx="7358063" cy="302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This is the sledgehammer of MCMC.  Almost every other method can be seen as a special case of M-H.</a:t>
            </a:r>
          </a:p>
          <a:p>
            <a:pPr>
              <a:spcBef>
                <a:spcPts val="1687"/>
              </a:spcBef>
            </a:pPr>
            <a:r>
              <a:rPr lang="en-US" altLang="zh-CN" sz="2500" dirty="0">
                <a:ea typeface="宋体" charset="-122"/>
              </a:rPr>
              <a:t>Simulate the operator in two steps:</a:t>
            </a:r>
          </a:p>
          <a:p>
            <a:pPr>
              <a:spcBef>
                <a:spcPts val="1687"/>
              </a:spcBef>
            </a:pPr>
            <a:r>
              <a:rPr lang="en-US" altLang="zh-CN" sz="2500" dirty="0">
                <a:ea typeface="宋体" charset="-122"/>
              </a:rPr>
              <a:t>1) Draw a “proposal” from a distribution                 </a:t>
            </a:r>
            <a:r>
              <a:rPr lang="en-US" altLang="zh-CN" sz="2500" dirty="0" smtClean="0">
                <a:ea typeface="宋体" charset="-122"/>
              </a:rPr>
              <a:t>  . This </a:t>
            </a:r>
            <a:r>
              <a:rPr lang="en-US" altLang="zh-CN" sz="2500" dirty="0">
                <a:ea typeface="宋体" charset="-122"/>
              </a:rPr>
              <a:t>is typically something “easy” like </a:t>
            </a:r>
            <a:r>
              <a:rPr lang="en-US" altLang="zh-CN" sz="2500" dirty="0" smtClean="0">
                <a:ea typeface="宋体" charset="-122"/>
              </a:rPr>
              <a:t>                          .</a:t>
            </a:r>
            <a:endParaRPr lang="en-US" altLang="zh-CN" sz="2500" dirty="0">
              <a:ea typeface="宋体" charset="-122"/>
            </a:endParaRPr>
          </a:p>
          <a:p>
            <a:pPr>
              <a:spcBef>
                <a:spcPts val="1687"/>
              </a:spcBef>
            </a:pPr>
            <a:r>
              <a:rPr lang="en-US" altLang="zh-CN" sz="2500" dirty="0">
                <a:ea typeface="宋体" charset="-122"/>
              </a:rPr>
              <a:t>2) Accept or reject this move with probability</a:t>
            </a:r>
          </a:p>
        </p:txBody>
      </p:sp>
      <p:pic>
        <p:nvPicPr>
          <p:cNvPr id="49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0726" y="2552700"/>
            <a:ext cx="1321594"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91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2924944"/>
            <a:ext cx="1732359" cy="36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91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1781" y="4080867"/>
            <a:ext cx="3500438" cy="77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91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8719" y="5679281"/>
            <a:ext cx="6777633" cy="77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9160" name="Rectangle 8"/>
          <p:cNvSpPr>
            <a:spLocks/>
          </p:cNvSpPr>
          <p:nvPr/>
        </p:nvSpPr>
        <p:spPr bwMode="auto">
          <a:xfrm>
            <a:off x="910828" y="5000625"/>
            <a:ext cx="7358063" cy="55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The actual transition operator is then</a:t>
            </a:r>
          </a:p>
        </p:txBody>
      </p:sp>
      <p:sp>
        <p:nvSpPr>
          <p:cNvPr id="10"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mc:AlternateContent xmlns:mc="http://schemas.openxmlformats.org/markup-compatibility/2006" xmlns:a14="http://schemas.microsoft.com/office/drawing/2010/main">
        <mc:Choice Requires="a14">
          <p:sp>
            <p:nvSpPr>
              <p:cNvPr id="11" name="TextBox 10"/>
              <p:cNvSpPr txBox="1"/>
              <p:nvPr/>
            </p:nvSpPr>
            <p:spPr>
              <a:xfrm>
                <a:off x="6660232" y="4488418"/>
                <a:ext cx="208919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a:rPr>
                        <m:t>2</m:t>
                      </m:r>
                      <m:r>
                        <a:rPr lang="en-US" altLang="zh-CN" b="0" i="1" smtClean="0">
                          <a:latin typeface="Cambria Math"/>
                        </a:rPr>
                        <m:t>𝑆</m:t>
                      </m:r>
                      <m:sSub>
                        <m:sSubPr>
                          <m:ctrlPr>
                            <a:rPr lang="en-US" altLang="zh-CN" b="0" i="1" smtClean="0">
                              <a:latin typeface="Cambria Math"/>
                            </a:rPr>
                          </m:ctrlPr>
                        </m:sSubPr>
                        <m:e>
                          <m:r>
                            <a:rPr lang="en-US" altLang="zh-CN" b="0" i="1" smtClean="0">
                              <a:latin typeface="Cambria Math"/>
                            </a:rPr>
                            <m:t>𝑂</m:t>
                          </m:r>
                        </m:e>
                        <m:sub>
                          <m:r>
                            <a:rPr lang="en-US" altLang="zh-CN" b="0" i="1" smtClean="0">
                              <a:latin typeface="Cambria Math"/>
                            </a:rPr>
                            <m:t>2</m:t>
                          </m:r>
                        </m:sub>
                      </m:sSub>
                      <m:r>
                        <a:rPr lang="en-US" altLang="zh-CN" b="0" i="1" smtClean="0">
                          <a:latin typeface="Cambria Math"/>
                        </a:rPr>
                        <m:t>+</m:t>
                      </m:r>
                      <m:sSub>
                        <m:sSubPr>
                          <m:ctrlPr>
                            <a:rPr lang="en-US" altLang="zh-CN" b="0" i="1" smtClean="0">
                              <a:latin typeface="Cambria Math"/>
                            </a:rPr>
                          </m:ctrlPr>
                        </m:sSubPr>
                        <m:e>
                          <m:r>
                            <a:rPr lang="en-US" altLang="zh-CN" b="0" i="1" smtClean="0">
                              <a:latin typeface="Cambria Math"/>
                            </a:rPr>
                            <m:t>𝑂</m:t>
                          </m:r>
                        </m:e>
                        <m:sub>
                          <m:r>
                            <a:rPr lang="en-US" altLang="zh-CN" b="0" i="1" smtClean="0">
                              <a:latin typeface="Cambria Math"/>
                            </a:rPr>
                            <m:t>2</m:t>
                          </m:r>
                        </m:sub>
                      </m:sSub>
                      <m:r>
                        <a:rPr lang="en-US" altLang="zh-CN" b="0" i="1" smtClean="0">
                          <a:latin typeface="Cambria Math"/>
                        </a:rPr>
                        <m:t>⇌2</m:t>
                      </m:r>
                      <m:r>
                        <a:rPr lang="en-US" altLang="zh-CN" b="0" i="1" smtClean="0">
                          <a:latin typeface="Cambria Math"/>
                        </a:rPr>
                        <m:t>𝑆</m:t>
                      </m:r>
                      <m:sSub>
                        <m:sSubPr>
                          <m:ctrlPr>
                            <a:rPr lang="en-US" altLang="zh-CN" b="0" i="1" smtClean="0">
                              <a:latin typeface="Cambria Math"/>
                            </a:rPr>
                          </m:ctrlPr>
                        </m:sSubPr>
                        <m:e>
                          <m:r>
                            <a:rPr lang="en-US" altLang="zh-CN" b="0" i="1" smtClean="0">
                              <a:latin typeface="Cambria Math"/>
                            </a:rPr>
                            <m:t>𝑂</m:t>
                          </m:r>
                        </m:e>
                        <m:sub>
                          <m:r>
                            <a:rPr lang="en-US" altLang="zh-CN" b="0" i="1" smtClean="0">
                              <a:latin typeface="Cambria Math"/>
                            </a:rPr>
                            <m:t>3</m:t>
                          </m:r>
                        </m:sub>
                      </m:sSub>
                    </m:oMath>
                  </m:oMathPara>
                </a14:m>
                <a:endParaRPr lang="zh-CN" alt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6660232" y="4488418"/>
                <a:ext cx="2089199" cy="369332"/>
              </a:xfrm>
              <a:prstGeom prst="rect">
                <a:avLst/>
              </a:prstGeom>
              <a:blipFill rotWithShape="1">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36824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Metropolis-Hastings</a:t>
            </a:r>
          </a:p>
        </p:txBody>
      </p:sp>
      <p:pic>
        <p:nvPicPr>
          <p:cNvPr id="5017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0179" name="Rectangle 3"/>
          <p:cNvSpPr>
            <a:spLocks/>
          </p:cNvSpPr>
          <p:nvPr/>
        </p:nvSpPr>
        <p:spPr bwMode="auto">
          <a:xfrm>
            <a:off x="910828" y="1330524"/>
            <a:ext cx="7358063" cy="401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Things to note:</a:t>
            </a:r>
          </a:p>
          <a:p>
            <a:pPr>
              <a:spcBef>
                <a:spcPts val="1687"/>
              </a:spcBef>
            </a:pPr>
            <a:r>
              <a:rPr lang="en-US" altLang="zh-CN" sz="2500" dirty="0">
                <a:ea typeface="宋体" charset="-122"/>
              </a:rPr>
              <a:t>1) If you reject, the new state is a copy of the current state.  Unlike rejection sampling, the rejections count.</a:t>
            </a:r>
          </a:p>
          <a:p>
            <a:pPr>
              <a:spcBef>
                <a:spcPts val="1687"/>
              </a:spcBef>
            </a:pPr>
            <a:r>
              <a:rPr lang="en-US" altLang="zh-CN" sz="2500" dirty="0">
                <a:ea typeface="宋体" charset="-122"/>
              </a:rPr>
              <a:t>2)           only needs to be known to a constant.</a:t>
            </a:r>
          </a:p>
          <a:p>
            <a:pPr>
              <a:spcBef>
                <a:spcPts val="1687"/>
              </a:spcBef>
            </a:pPr>
            <a:r>
              <a:rPr lang="en-US" altLang="zh-CN" sz="2500" dirty="0">
                <a:ea typeface="宋体" charset="-122"/>
              </a:rPr>
              <a:t>3) The proposal                   </a:t>
            </a:r>
            <a:r>
              <a:rPr lang="en-US" altLang="zh-CN" sz="2500" dirty="0" smtClean="0">
                <a:ea typeface="宋体" charset="-122"/>
              </a:rPr>
              <a:t>  needs </a:t>
            </a:r>
            <a:r>
              <a:rPr lang="en-US" altLang="zh-CN" sz="2500" dirty="0">
                <a:ea typeface="宋体" charset="-122"/>
              </a:rPr>
              <a:t>to allow </a:t>
            </a:r>
            <a:r>
              <a:rPr lang="en-US" altLang="zh-CN" sz="2500" dirty="0" err="1">
                <a:ea typeface="宋体" charset="-122"/>
              </a:rPr>
              <a:t>ergodicity</a:t>
            </a:r>
            <a:r>
              <a:rPr lang="en-US" altLang="zh-CN" sz="2500" dirty="0">
                <a:ea typeface="宋体" charset="-122"/>
              </a:rPr>
              <a:t>.</a:t>
            </a:r>
          </a:p>
          <a:p>
            <a:pPr>
              <a:spcBef>
                <a:spcPts val="1687"/>
              </a:spcBef>
            </a:pPr>
            <a:r>
              <a:rPr lang="en-US" altLang="zh-CN" sz="2500" dirty="0">
                <a:ea typeface="宋体" charset="-122"/>
              </a:rPr>
              <a:t>4) The operator satisfies detailed balance.</a:t>
            </a:r>
          </a:p>
        </p:txBody>
      </p:sp>
      <p:pic>
        <p:nvPicPr>
          <p:cNvPr id="50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3937992"/>
            <a:ext cx="1321594"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01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93281"/>
            <a:ext cx="598289"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2605660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Metropolis-Hastings</a:t>
            </a:r>
          </a:p>
        </p:txBody>
      </p:sp>
      <p:pic>
        <p:nvPicPr>
          <p:cNvPr id="5120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78" y="1143000"/>
            <a:ext cx="8520038" cy="543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150577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Effect of M-H Step Size</a:t>
            </a:r>
          </a:p>
        </p:txBody>
      </p:sp>
      <p:pic>
        <p:nvPicPr>
          <p:cNvPr id="5222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87" y="1035844"/>
            <a:ext cx="9091538" cy="555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603289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Effect of M-H Step Size</a:t>
            </a:r>
          </a:p>
        </p:txBody>
      </p:sp>
      <p:pic>
        <p:nvPicPr>
          <p:cNvPr id="5325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3251" name="Oval 3"/>
          <p:cNvSpPr>
            <a:spLocks/>
          </p:cNvSpPr>
          <p:nvPr/>
        </p:nvSpPr>
        <p:spPr bwMode="auto">
          <a:xfrm rot="2400000">
            <a:off x="3026048" y="732234"/>
            <a:ext cx="660797" cy="5286375"/>
          </a:xfrm>
          <a:prstGeom prst="ellipse">
            <a:avLst/>
          </a:prstGeom>
          <a:solidFill>
            <a:srgbClr val="E6E6E6"/>
          </a:solidFill>
          <a:ln w="63500" cap="flat">
            <a:solidFill>
              <a:schemeClr val="tx1"/>
            </a:solidFill>
            <a:prstDash val="solid"/>
            <a:miter lim="800000"/>
            <a:headEnd type="none" w="med" len="med"/>
            <a:tailEnd type="none" w="med" len="med"/>
          </a:ln>
        </p:spPr>
        <p:txBody>
          <a:bodyPr lIns="0" tIns="0" rIns="0" bIns="0"/>
          <a:lstStyle/>
          <a:p>
            <a:endParaRPr lang="zh-CN" altLang="en-US"/>
          </a:p>
        </p:txBody>
      </p:sp>
      <p:grpSp>
        <p:nvGrpSpPr>
          <p:cNvPr id="53252" name="Group 4"/>
          <p:cNvGrpSpPr>
            <a:grpSpLocks/>
          </p:cNvGrpSpPr>
          <p:nvPr/>
        </p:nvGrpSpPr>
        <p:grpSpPr bwMode="auto">
          <a:xfrm>
            <a:off x="634008" y="2134196"/>
            <a:ext cx="3902273" cy="3902273"/>
            <a:chOff x="0" y="0"/>
            <a:chExt cx="3496" cy="3496"/>
          </a:xfrm>
        </p:grpSpPr>
        <p:sp>
          <p:nvSpPr>
            <p:cNvPr id="53253" name="Oval 5"/>
            <p:cNvSpPr>
              <a:spLocks/>
            </p:cNvSpPr>
            <p:nvPr/>
          </p:nvSpPr>
          <p:spPr bwMode="auto">
            <a:xfrm>
              <a:off x="0" y="0"/>
              <a:ext cx="3496" cy="3496"/>
            </a:xfrm>
            <a:prstGeom prst="ellipse">
              <a:avLst/>
            </a:prstGeom>
            <a:solidFill>
              <a:srgbClr val="FF6666">
                <a:alpha val="45999"/>
              </a:srgbClr>
            </a:solidFill>
            <a:ln w="63500" cap="flat">
              <a:solidFill>
                <a:schemeClr val="tx1">
                  <a:alpha val="45999"/>
                </a:schemeClr>
              </a:solidFill>
              <a:prstDash val="solid"/>
              <a:miter lim="800000"/>
              <a:headEnd type="none" w="med" len="med"/>
              <a:tailEnd type="none" w="med" len="med"/>
            </a:ln>
          </p:spPr>
          <p:txBody>
            <a:bodyPr lIns="0" tIns="0" rIns="0" bIns="0"/>
            <a:lstStyle/>
            <a:p>
              <a:endParaRPr lang="zh-CN" altLang="en-US"/>
            </a:p>
          </p:txBody>
        </p:sp>
        <p:sp>
          <p:nvSpPr>
            <p:cNvPr id="53254" name="Oval 6"/>
            <p:cNvSpPr>
              <a:spLocks/>
            </p:cNvSpPr>
            <p:nvPr/>
          </p:nvSpPr>
          <p:spPr bwMode="auto">
            <a:xfrm>
              <a:off x="1706" y="1734"/>
              <a:ext cx="69" cy="69"/>
            </a:xfrm>
            <a:prstGeom prst="ellipse">
              <a:avLst/>
            </a:prstGeom>
            <a:solidFill>
              <a:schemeClr val="accent1">
                <a:alpha val="45999"/>
              </a:schemeClr>
            </a:solidFill>
            <a:ln w="63500" cap="flat">
              <a:solidFill>
                <a:schemeClr val="tx1">
                  <a:alpha val="45999"/>
                </a:schemeClr>
              </a:solidFill>
              <a:prstDash val="solid"/>
              <a:miter lim="800000"/>
              <a:headEnd type="none" w="med" len="med"/>
              <a:tailEnd type="none" w="med" len="med"/>
            </a:ln>
          </p:spPr>
          <p:txBody>
            <a:bodyPr lIns="0" tIns="0" rIns="0" bIns="0"/>
            <a:lstStyle/>
            <a:p>
              <a:endParaRPr lang="zh-CN" altLang="en-US"/>
            </a:p>
          </p:txBody>
        </p:sp>
      </p:grpSp>
      <p:pic>
        <p:nvPicPr>
          <p:cNvPr id="532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38" y="1143000"/>
            <a:ext cx="598289"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32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9" y="1839516"/>
            <a:ext cx="1321594"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3257" name="Rectangle 9"/>
          <p:cNvSpPr>
            <a:spLocks/>
          </p:cNvSpPr>
          <p:nvPr/>
        </p:nvSpPr>
        <p:spPr bwMode="auto">
          <a:xfrm>
            <a:off x="3875484" y="5831086"/>
            <a:ext cx="7358063" cy="55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Huge step size = lots of rejections</a:t>
            </a:r>
          </a:p>
        </p:txBody>
      </p:sp>
      <p:sp>
        <p:nvSpPr>
          <p:cNvPr id="11"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2980043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Effect of M-H Step Size</a:t>
            </a:r>
          </a:p>
        </p:txBody>
      </p:sp>
      <p:pic>
        <p:nvPicPr>
          <p:cNvPr id="5427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4275" name="Oval 3"/>
          <p:cNvSpPr>
            <a:spLocks/>
          </p:cNvSpPr>
          <p:nvPr/>
        </p:nvSpPr>
        <p:spPr bwMode="auto">
          <a:xfrm rot="2400000">
            <a:off x="3026048" y="732234"/>
            <a:ext cx="660797" cy="5286375"/>
          </a:xfrm>
          <a:prstGeom prst="ellipse">
            <a:avLst/>
          </a:prstGeom>
          <a:solidFill>
            <a:srgbClr val="E6E6E6"/>
          </a:solidFill>
          <a:ln w="63500" cap="flat">
            <a:solidFill>
              <a:schemeClr val="tx1"/>
            </a:solidFill>
            <a:prstDash val="solid"/>
            <a:miter lim="800000"/>
            <a:headEnd type="none" w="med" len="med"/>
            <a:tailEnd type="none" w="med" len="med"/>
          </a:ln>
        </p:spPr>
        <p:txBody>
          <a:bodyPr lIns="0" tIns="0" rIns="0" bIns="0"/>
          <a:lstStyle/>
          <a:p>
            <a:endParaRPr lang="zh-CN" altLang="en-US"/>
          </a:p>
        </p:txBody>
      </p:sp>
      <p:grpSp>
        <p:nvGrpSpPr>
          <p:cNvPr id="54276" name="Group 4"/>
          <p:cNvGrpSpPr>
            <a:grpSpLocks/>
          </p:cNvGrpSpPr>
          <p:nvPr/>
        </p:nvGrpSpPr>
        <p:grpSpPr bwMode="auto">
          <a:xfrm>
            <a:off x="1946672" y="4295180"/>
            <a:ext cx="473273" cy="473273"/>
            <a:chOff x="0" y="0"/>
            <a:chExt cx="424" cy="424"/>
          </a:xfrm>
        </p:grpSpPr>
        <p:sp>
          <p:nvSpPr>
            <p:cNvPr id="54277" name="Oval 5"/>
            <p:cNvSpPr>
              <a:spLocks/>
            </p:cNvSpPr>
            <p:nvPr/>
          </p:nvSpPr>
          <p:spPr bwMode="auto">
            <a:xfrm>
              <a:off x="0" y="0"/>
              <a:ext cx="424" cy="424"/>
            </a:xfrm>
            <a:prstGeom prst="ellipse">
              <a:avLst/>
            </a:prstGeom>
            <a:solidFill>
              <a:srgbClr val="FF6666">
                <a:alpha val="45999"/>
              </a:srgbClr>
            </a:solidFill>
            <a:ln w="63500" cap="flat">
              <a:solidFill>
                <a:schemeClr val="tx1">
                  <a:alpha val="45999"/>
                </a:schemeClr>
              </a:solidFill>
              <a:prstDash val="solid"/>
              <a:miter lim="800000"/>
              <a:headEnd type="none" w="med" len="med"/>
              <a:tailEnd type="none" w="med" len="med"/>
            </a:ln>
          </p:spPr>
          <p:txBody>
            <a:bodyPr lIns="0" tIns="0" rIns="0" bIns="0"/>
            <a:lstStyle/>
            <a:p>
              <a:endParaRPr lang="zh-CN" altLang="en-US"/>
            </a:p>
          </p:txBody>
        </p:sp>
        <p:sp>
          <p:nvSpPr>
            <p:cNvPr id="54278" name="Oval 6"/>
            <p:cNvSpPr>
              <a:spLocks/>
            </p:cNvSpPr>
            <p:nvPr/>
          </p:nvSpPr>
          <p:spPr bwMode="auto">
            <a:xfrm>
              <a:off x="206" y="210"/>
              <a:ext cx="9" cy="8"/>
            </a:xfrm>
            <a:prstGeom prst="ellipse">
              <a:avLst/>
            </a:prstGeom>
            <a:solidFill>
              <a:schemeClr val="accent1">
                <a:alpha val="45999"/>
              </a:schemeClr>
            </a:solidFill>
            <a:ln w="63500" cap="flat">
              <a:solidFill>
                <a:schemeClr val="tx1">
                  <a:alpha val="45999"/>
                </a:schemeClr>
              </a:solidFill>
              <a:prstDash val="solid"/>
              <a:miter lim="800000"/>
              <a:headEnd type="none" w="med" len="med"/>
              <a:tailEnd type="none" w="med" len="med"/>
            </a:ln>
          </p:spPr>
          <p:txBody>
            <a:bodyPr lIns="0" tIns="0" rIns="0" bIns="0"/>
            <a:lstStyle/>
            <a:p>
              <a:endParaRPr lang="zh-CN" altLang="en-US"/>
            </a:p>
          </p:txBody>
        </p:sp>
      </p:grpSp>
      <p:pic>
        <p:nvPicPr>
          <p:cNvPr id="542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38" y="1143000"/>
            <a:ext cx="598289"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42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 y="4098726"/>
            <a:ext cx="1321594"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4281" name="Rectangle 9"/>
          <p:cNvSpPr>
            <a:spLocks/>
          </p:cNvSpPr>
          <p:nvPr/>
        </p:nvSpPr>
        <p:spPr bwMode="auto">
          <a:xfrm>
            <a:off x="3830836" y="4982766"/>
            <a:ext cx="7358063" cy="158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Tiny step size = slow diffusion</a:t>
            </a:r>
          </a:p>
          <a:p>
            <a:pPr>
              <a:spcBef>
                <a:spcPts val="1687"/>
              </a:spcBef>
            </a:pPr>
            <a:r>
              <a:rPr lang="en-US" altLang="zh-CN" sz="2500" dirty="0">
                <a:ea typeface="宋体" charset="-122"/>
              </a:rPr>
              <a:t>                  steps</a:t>
            </a:r>
          </a:p>
          <a:p>
            <a:pPr>
              <a:spcBef>
                <a:spcPts val="1687"/>
              </a:spcBef>
            </a:pPr>
            <a:endParaRPr lang="en-US" altLang="zh-CN" sz="2500" dirty="0">
              <a:ea typeface="宋体" charset="-122"/>
            </a:endParaRPr>
          </a:p>
        </p:txBody>
      </p:sp>
      <p:sp>
        <p:nvSpPr>
          <p:cNvPr id="54282" name="Line 10"/>
          <p:cNvSpPr>
            <a:spLocks noChangeShapeType="1"/>
          </p:cNvSpPr>
          <p:nvPr/>
        </p:nvSpPr>
        <p:spPr bwMode="auto">
          <a:xfrm flipH="1">
            <a:off x="2010297" y="1629668"/>
            <a:ext cx="3452440" cy="4132213"/>
          </a:xfrm>
          <a:prstGeom prst="line">
            <a:avLst/>
          </a:prstGeom>
          <a:noFill/>
          <a:ln w="76200" cap="flat">
            <a:solidFill>
              <a:srgbClr val="0000FF"/>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pic>
        <p:nvPicPr>
          <p:cNvPr id="542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3711" y="3580805"/>
            <a:ext cx="196453"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428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5625703"/>
            <a:ext cx="910828" cy="36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2625829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Gibbs Sampling</a:t>
            </a:r>
          </a:p>
        </p:txBody>
      </p:sp>
      <p:pic>
        <p:nvPicPr>
          <p:cNvPr id="5529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5299" name="Rectangle 3"/>
          <p:cNvSpPr>
            <a:spLocks/>
          </p:cNvSpPr>
          <p:nvPr/>
        </p:nvSpPr>
        <p:spPr bwMode="auto">
          <a:xfrm>
            <a:off x="607219" y="1160859"/>
            <a:ext cx="7358063" cy="536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One special case of Metropolis-Hastings is very popular and does not require any choice of step size.</a:t>
            </a:r>
          </a:p>
          <a:p>
            <a:pPr>
              <a:spcBef>
                <a:spcPts val="1687"/>
              </a:spcBef>
            </a:pPr>
            <a:r>
              <a:rPr lang="en-US" altLang="zh-CN" sz="2500">
                <a:ea typeface="宋体" charset="-122"/>
              </a:rPr>
              <a:t>Gibbs sampling is the composition of a sequence of M-H transition operators, each of which acts upon a single component of the state space.</a:t>
            </a:r>
          </a:p>
          <a:p>
            <a:pPr>
              <a:spcBef>
                <a:spcPts val="1687"/>
              </a:spcBef>
            </a:pPr>
            <a:r>
              <a:rPr lang="en-US" altLang="zh-CN" sz="2500">
                <a:ea typeface="宋体" charset="-122"/>
              </a:rPr>
              <a:t>By themselves, these operators are not ergodic, but in aggregate they typically are.</a:t>
            </a:r>
          </a:p>
          <a:p>
            <a:pPr>
              <a:spcBef>
                <a:spcPts val="1687"/>
              </a:spcBef>
            </a:pPr>
            <a:r>
              <a:rPr lang="en-US" altLang="zh-CN" sz="2500">
                <a:ea typeface="宋体" charset="-122"/>
              </a:rPr>
              <a:t>Most commonly, the proposal distribution is taken to be the conditional distribution, given the rest of the state.  This causes the acceptance ratio to always be one and is often easy because it is low-dimensional.</a:t>
            </a:r>
          </a:p>
        </p:txBody>
      </p:sp>
      <p:sp>
        <p:nvSpPr>
          <p:cNvPr id="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3984868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Gibbs Sampling</a:t>
            </a:r>
          </a:p>
        </p:txBody>
      </p:sp>
      <p:pic>
        <p:nvPicPr>
          <p:cNvPr id="5632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6323" name="Oval 3"/>
          <p:cNvSpPr>
            <a:spLocks/>
          </p:cNvSpPr>
          <p:nvPr/>
        </p:nvSpPr>
        <p:spPr bwMode="auto">
          <a:xfrm rot="2400000">
            <a:off x="3026048" y="732234"/>
            <a:ext cx="660797" cy="5286375"/>
          </a:xfrm>
          <a:prstGeom prst="ellipse">
            <a:avLst/>
          </a:prstGeom>
          <a:solidFill>
            <a:srgbClr val="E6E6E6"/>
          </a:solidFill>
          <a:ln w="63500" cap="flat">
            <a:solidFill>
              <a:schemeClr val="tx1"/>
            </a:solidFill>
            <a:prstDash val="solid"/>
            <a:miter lim="800000"/>
            <a:headEnd type="none" w="med" len="med"/>
            <a:tailEnd type="none" w="med" len="med"/>
          </a:ln>
        </p:spPr>
        <p:txBody>
          <a:bodyPr lIns="0" tIns="0" rIns="0" bIns="0"/>
          <a:lstStyle/>
          <a:p>
            <a:endParaRPr lang="zh-CN" altLang="en-US"/>
          </a:p>
        </p:txBody>
      </p:sp>
      <p:pic>
        <p:nvPicPr>
          <p:cNvPr id="56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38" y="1143000"/>
            <a:ext cx="598289"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6325" name="Freeform 5"/>
          <p:cNvSpPr>
            <a:spLocks/>
          </p:cNvSpPr>
          <p:nvPr/>
        </p:nvSpPr>
        <p:spPr bwMode="auto">
          <a:xfrm>
            <a:off x="2090663" y="3105299"/>
            <a:ext cx="927571" cy="1732359"/>
          </a:xfrm>
          <a:custGeom>
            <a:avLst/>
            <a:gdLst>
              <a:gd name="T0" fmla="*/ 0 w 21600"/>
              <a:gd name="T1" fmla="*/ 21600 h 21600"/>
              <a:gd name="T2" fmla="*/ 13069 w 21600"/>
              <a:gd name="T3" fmla="*/ 21506 h 21600"/>
              <a:gd name="T4" fmla="*/ 13069 w 21600"/>
              <a:gd name="T5" fmla="*/ 9815 h 21600"/>
              <a:gd name="T6" fmla="*/ 17231 w 21600"/>
              <a:gd name="T7" fmla="*/ 9815 h 21600"/>
              <a:gd name="T8" fmla="*/ 17231 w 21600"/>
              <a:gd name="T9" fmla="*/ 13712 h 21600"/>
              <a:gd name="T10" fmla="*/ 2042 w 21600"/>
              <a:gd name="T11" fmla="*/ 13712 h 21600"/>
              <a:gd name="T12" fmla="*/ 2042 w 21600"/>
              <a:gd name="T13" fmla="*/ 12488 h 21600"/>
              <a:gd name="T14" fmla="*/ 21600 w 21600"/>
              <a:gd name="T15" fmla="*/ 12488 h 21600"/>
              <a:gd name="T16" fmla="*/ 21600 w 21600"/>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0" y="21600"/>
                </a:moveTo>
                <a:lnTo>
                  <a:pt x="13069" y="21506"/>
                </a:lnTo>
                <a:lnTo>
                  <a:pt x="13069" y="9815"/>
                </a:lnTo>
                <a:lnTo>
                  <a:pt x="17231" y="9815"/>
                </a:lnTo>
                <a:lnTo>
                  <a:pt x="17231" y="13712"/>
                </a:lnTo>
                <a:lnTo>
                  <a:pt x="2042" y="13712"/>
                </a:lnTo>
                <a:lnTo>
                  <a:pt x="2042" y="12488"/>
                </a:lnTo>
                <a:lnTo>
                  <a:pt x="21600" y="12488"/>
                </a:lnTo>
                <a:lnTo>
                  <a:pt x="21600" y="0"/>
                </a:lnTo>
              </a:path>
            </a:pathLst>
          </a:custGeom>
          <a:noFill/>
          <a:ln w="76200" cap="flat">
            <a:solidFill>
              <a:srgbClr val="0000FF"/>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56326" name="Line 6"/>
          <p:cNvSpPr>
            <a:spLocks noChangeShapeType="1"/>
          </p:cNvSpPr>
          <p:nvPr/>
        </p:nvSpPr>
        <p:spPr bwMode="auto">
          <a:xfrm rot="10800000" flipH="1">
            <a:off x="4286250" y="5981775"/>
            <a:ext cx="1492374" cy="1116"/>
          </a:xfrm>
          <a:prstGeom prst="line">
            <a:avLst/>
          </a:prstGeom>
          <a:noFill/>
          <a:ln w="63500" cap="flat">
            <a:solidFill>
              <a:srgbClr val="0000FF"/>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56327" name="Line 7"/>
          <p:cNvSpPr>
            <a:spLocks noChangeShapeType="1"/>
          </p:cNvSpPr>
          <p:nvPr/>
        </p:nvSpPr>
        <p:spPr bwMode="auto">
          <a:xfrm>
            <a:off x="5206008" y="3027164"/>
            <a:ext cx="17859" cy="1382986"/>
          </a:xfrm>
          <a:prstGeom prst="line">
            <a:avLst/>
          </a:prstGeom>
          <a:noFill/>
          <a:ln w="63500" cap="flat">
            <a:solidFill>
              <a:srgbClr val="0000FF"/>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pic>
        <p:nvPicPr>
          <p:cNvPr id="5632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562" y="5438180"/>
            <a:ext cx="3232547"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63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2828" y="3429000"/>
            <a:ext cx="3232547"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2136014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Freeform 1"/>
          <p:cNvSpPr>
            <a:spLocks/>
          </p:cNvSpPr>
          <p:nvPr/>
        </p:nvSpPr>
        <p:spPr bwMode="auto">
          <a:xfrm>
            <a:off x="901899" y="5237262"/>
            <a:ext cx="7308949" cy="1179835"/>
          </a:xfrm>
          <a:custGeom>
            <a:avLst/>
            <a:gdLst>
              <a:gd name="T0" fmla="*/ 0 w 21600"/>
              <a:gd name="T1" fmla="*/ 21037 h 21600"/>
              <a:gd name="T2" fmla="*/ 0 w 21600"/>
              <a:gd name="T3" fmla="*/ 188 h 21600"/>
              <a:gd name="T4" fmla="*/ 2696 w 21600"/>
              <a:gd name="T5" fmla="*/ 21224 h 21600"/>
              <a:gd name="T6" fmla="*/ 2696 w 21600"/>
              <a:gd name="T7" fmla="*/ 188 h 21600"/>
              <a:gd name="T8" fmla="*/ 5423 w 21600"/>
              <a:gd name="T9" fmla="*/ 21224 h 21600"/>
              <a:gd name="T10" fmla="*/ 5392 w 21600"/>
              <a:gd name="T11" fmla="*/ 188 h 21600"/>
              <a:gd name="T12" fmla="*/ 8089 w 21600"/>
              <a:gd name="T13" fmla="*/ 21412 h 21600"/>
              <a:gd name="T14" fmla="*/ 8089 w 21600"/>
              <a:gd name="T15" fmla="*/ 0 h 21600"/>
              <a:gd name="T16" fmla="*/ 10815 w 21600"/>
              <a:gd name="T17" fmla="*/ 21412 h 21600"/>
              <a:gd name="T18" fmla="*/ 10815 w 21600"/>
              <a:gd name="T19" fmla="*/ 0 h 21600"/>
              <a:gd name="T20" fmla="*/ 13511 w 21600"/>
              <a:gd name="T21" fmla="*/ 21412 h 21600"/>
              <a:gd name="T22" fmla="*/ 13542 w 21600"/>
              <a:gd name="T23" fmla="*/ 188 h 21600"/>
              <a:gd name="T24" fmla="*/ 16208 w 21600"/>
              <a:gd name="T25" fmla="*/ 21224 h 21600"/>
              <a:gd name="T26" fmla="*/ 16238 w 21600"/>
              <a:gd name="T27" fmla="*/ 188 h 21600"/>
              <a:gd name="T28" fmla="*/ 18904 w 21600"/>
              <a:gd name="T29" fmla="*/ 21412 h 21600"/>
              <a:gd name="T30" fmla="*/ 18904 w 21600"/>
              <a:gd name="T31" fmla="*/ 0 h 21600"/>
              <a:gd name="T32" fmla="*/ 21600 w 21600"/>
              <a:gd name="T33" fmla="*/ 21224 h 21600"/>
              <a:gd name="T34" fmla="*/ 21570 w 21600"/>
              <a:gd name="T35" fmla="*/ 188 h 21600"/>
              <a:gd name="T36" fmla="*/ 18904 w 21600"/>
              <a:gd name="T37" fmla="*/ 21600 h 21600"/>
              <a:gd name="T38" fmla="*/ 13511 w 21600"/>
              <a:gd name="T39" fmla="*/ 0 h 21600"/>
              <a:gd name="T40" fmla="*/ 10815 w 21600"/>
              <a:gd name="T41" fmla="*/ 21412 h 21600"/>
              <a:gd name="T42" fmla="*/ 5392 w 21600"/>
              <a:gd name="T43" fmla="*/ 376 h 21600"/>
              <a:gd name="T44" fmla="*/ 2696 w 21600"/>
              <a:gd name="T45" fmla="*/ 21037 h 21600"/>
              <a:gd name="T46" fmla="*/ 8089 w 21600"/>
              <a:gd name="T47" fmla="*/ 188 h 21600"/>
              <a:gd name="T48" fmla="*/ 13481 w 21600"/>
              <a:gd name="T49" fmla="*/ 21224 h 21600"/>
              <a:gd name="T50" fmla="*/ 16208 w 21600"/>
              <a:gd name="T51" fmla="*/ 376 h 21600"/>
              <a:gd name="T52" fmla="*/ 21570 w 21600"/>
              <a:gd name="T53" fmla="*/ 21037 h 21600"/>
              <a:gd name="T54" fmla="*/ 13511 w 21600"/>
              <a:gd name="T55" fmla="*/ 376 h 21600"/>
              <a:gd name="T56" fmla="*/ 8089 w 21600"/>
              <a:gd name="T57" fmla="*/ 21037 h 21600"/>
              <a:gd name="T58" fmla="*/ 2696 w 21600"/>
              <a:gd name="T59" fmla="*/ 376 h 21600"/>
              <a:gd name="T60" fmla="*/ 0 w 21600"/>
              <a:gd name="T61" fmla="*/ 21037 h 21600"/>
              <a:gd name="T62" fmla="*/ 0 w 21600"/>
              <a:gd name="T63" fmla="*/ 2103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600" h="21600">
                <a:moveTo>
                  <a:pt x="0" y="21037"/>
                </a:moveTo>
                <a:lnTo>
                  <a:pt x="0" y="188"/>
                </a:lnTo>
                <a:lnTo>
                  <a:pt x="2696" y="21224"/>
                </a:lnTo>
                <a:lnTo>
                  <a:pt x="2696" y="188"/>
                </a:lnTo>
                <a:lnTo>
                  <a:pt x="5423" y="21224"/>
                </a:lnTo>
                <a:lnTo>
                  <a:pt x="5392" y="188"/>
                </a:lnTo>
                <a:lnTo>
                  <a:pt x="8089" y="21412"/>
                </a:lnTo>
                <a:lnTo>
                  <a:pt x="8089" y="0"/>
                </a:lnTo>
                <a:lnTo>
                  <a:pt x="10815" y="21412"/>
                </a:lnTo>
                <a:lnTo>
                  <a:pt x="10815" y="0"/>
                </a:lnTo>
                <a:lnTo>
                  <a:pt x="13511" y="21412"/>
                </a:lnTo>
                <a:lnTo>
                  <a:pt x="13542" y="188"/>
                </a:lnTo>
                <a:lnTo>
                  <a:pt x="16208" y="21224"/>
                </a:lnTo>
                <a:lnTo>
                  <a:pt x="16238" y="188"/>
                </a:lnTo>
                <a:lnTo>
                  <a:pt x="18904" y="21412"/>
                </a:lnTo>
                <a:lnTo>
                  <a:pt x="18904" y="0"/>
                </a:lnTo>
                <a:lnTo>
                  <a:pt x="21600" y="21224"/>
                </a:lnTo>
                <a:lnTo>
                  <a:pt x="21570" y="188"/>
                </a:lnTo>
                <a:lnTo>
                  <a:pt x="18904" y="21600"/>
                </a:lnTo>
                <a:lnTo>
                  <a:pt x="13511" y="0"/>
                </a:lnTo>
                <a:lnTo>
                  <a:pt x="10815" y="21412"/>
                </a:lnTo>
                <a:lnTo>
                  <a:pt x="5392" y="376"/>
                </a:lnTo>
                <a:lnTo>
                  <a:pt x="2696" y="21037"/>
                </a:lnTo>
                <a:lnTo>
                  <a:pt x="8089" y="188"/>
                </a:lnTo>
                <a:lnTo>
                  <a:pt x="13481" y="21224"/>
                </a:lnTo>
                <a:lnTo>
                  <a:pt x="16208" y="376"/>
                </a:lnTo>
                <a:lnTo>
                  <a:pt x="21570" y="21037"/>
                </a:lnTo>
                <a:lnTo>
                  <a:pt x="13511" y="376"/>
                </a:lnTo>
                <a:lnTo>
                  <a:pt x="8089" y="21037"/>
                </a:lnTo>
                <a:lnTo>
                  <a:pt x="2696" y="376"/>
                </a:lnTo>
                <a:lnTo>
                  <a:pt x="0" y="21037"/>
                </a:lnTo>
                <a:close/>
                <a:moveTo>
                  <a:pt x="0" y="21037"/>
                </a:moveTo>
              </a:path>
            </a:pathLst>
          </a:custGeom>
          <a:noFill/>
          <a:ln w="381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57346" name="Freeform 2"/>
          <p:cNvSpPr>
            <a:spLocks/>
          </p:cNvSpPr>
          <p:nvPr/>
        </p:nvSpPr>
        <p:spPr bwMode="auto">
          <a:xfrm>
            <a:off x="911945" y="5258470"/>
            <a:ext cx="7277695" cy="1137419"/>
          </a:xfrm>
          <a:custGeom>
            <a:avLst/>
            <a:gdLst>
              <a:gd name="T0" fmla="*/ 0 w 21600"/>
              <a:gd name="T1" fmla="*/ 20822 h 21600"/>
              <a:gd name="T2" fmla="*/ 5385 w 21600"/>
              <a:gd name="T3" fmla="*/ 195 h 21600"/>
              <a:gd name="T4" fmla="*/ 13508 w 21600"/>
              <a:gd name="T5" fmla="*/ 21405 h 21600"/>
              <a:gd name="T6" fmla="*/ 18892 w 21600"/>
              <a:gd name="T7" fmla="*/ 0 h 21600"/>
              <a:gd name="T8" fmla="*/ 16246 w 21600"/>
              <a:gd name="T9" fmla="*/ 21600 h 21600"/>
              <a:gd name="T10" fmla="*/ 10800 w 21600"/>
              <a:gd name="T11" fmla="*/ 0 h 21600"/>
              <a:gd name="T12" fmla="*/ 8001 w 21600"/>
              <a:gd name="T13" fmla="*/ 21211 h 21600"/>
              <a:gd name="T14" fmla="*/ 0 w 21600"/>
              <a:gd name="T15" fmla="*/ 389 h 21600"/>
              <a:gd name="T16" fmla="*/ 5354 w 21600"/>
              <a:gd name="T17" fmla="*/ 21405 h 21600"/>
              <a:gd name="T18" fmla="*/ 8092 w 21600"/>
              <a:gd name="T19" fmla="*/ 584 h 21600"/>
              <a:gd name="T20" fmla="*/ 16154 w 21600"/>
              <a:gd name="T21" fmla="*/ 21016 h 21600"/>
              <a:gd name="T22" fmla="*/ 21600 w 21600"/>
              <a:gd name="T23" fmla="*/ 195 h 21600"/>
              <a:gd name="T24" fmla="*/ 13386 w 21600"/>
              <a:gd name="T25" fmla="*/ 21405 h 21600"/>
              <a:gd name="T26" fmla="*/ 2738 w 21600"/>
              <a:gd name="T27" fmla="*/ 195 h 21600"/>
              <a:gd name="T28" fmla="*/ 10891 w 21600"/>
              <a:gd name="T29" fmla="*/ 21016 h 21600"/>
              <a:gd name="T30" fmla="*/ 16185 w 21600"/>
              <a:gd name="T31" fmla="*/ 778 h 21600"/>
              <a:gd name="T32" fmla="*/ 8123 w 21600"/>
              <a:gd name="T33" fmla="*/ 21405 h 21600"/>
              <a:gd name="T34" fmla="*/ 18923 w 21600"/>
              <a:gd name="T35" fmla="*/ 195 h 21600"/>
              <a:gd name="T36" fmla="*/ 10922 w 21600"/>
              <a:gd name="T37" fmla="*/ 21016 h 21600"/>
              <a:gd name="T38" fmla="*/ 30 w 21600"/>
              <a:gd name="T39" fmla="*/ 195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00" h="21600">
                <a:moveTo>
                  <a:pt x="0" y="20822"/>
                </a:moveTo>
                <a:lnTo>
                  <a:pt x="5385" y="195"/>
                </a:lnTo>
                <a:lnTo>
                  <a:pt x="13508" y="21405"/>
                </a:lnTo>
                <a:lnTo>
                  <a:pt x="18892" y="0"/>
                </a:lnTo>
                <a:lnTo>
                  <a:pt x="16246" y="21600"/>
                </a:lnTo>
                <a:lnTo>
                  <a:pt x="10800" y="0"/>
                </a:lnTo>
                <a:lnTo>
                  <a:pt x="8001" y="21211"/>
                </a:lnTo>
                <a:lnTo>
                  <a:pt x="0" y="389"/>
                </a:lnTo>
                <a:lnTo>
                  <a:pt x="5354" y="21405"/>
                </a:lnTo>
                <a:lnTo>
                  <a:pt x="8092" y="584"/>
                </a:lnTo>
                <a:lnTo>
                  <a:pt x="16154" y="21016"/>
                </a:lnTo>
                <a:lnTo>
                  <a:pt x="21600" y="195"/>
                </a:lnTo>
                <a:lnTo>
                  <a:pt x="13386" y="21405"/>
                </a:lnTo>
                <a:lnTo>
                  <a:pt x="2738" y="195"/>
                </a:lnTo>
                <a:lnTo>
                  <a:pt x="10891" y="21016"/>
                </a:lnTo>
                <a:lnTo>
                  <a:pt x="16185" y="778"/>
                </a:lnTo>
                <a:lnTo>
                  <a:pt x="8123" y="21405"/>
                </a:lnTo>
                <a:lnTo>
                  <a:pt x="18923" y="195"/>
                </a:lnTo>
                <a:lnTo>
                  <a:pt x="10922" y="21016"/>
                </a:lnTo>
                <a:lnTo>
                  <a:pt x="30" y="195"/>
                </a:lnTo>
              </a:path>
            </a:pathLst>
          </a:custGeom>
          <a:noFill/>
          <a:ln w="381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57347" name="Rectangle 3"/>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Gibbs Sampling</a:t>
            </a:r>
          </a:p>
        </p:txBody>
      </p:sp>
      <p:pic>
        <p:nvPicPr>
          <p:cNvPr id="5734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7349" name="Rectangle 5"/>
          <p:cNvSpPr>
            <a:spLocks/>
          </p:cNvSpPr>
          <p:nvPr/>
        </p:nvSpPr>
        <p:spPr bwMode="auto">
          <a:xfrm>
            <a:off x="607219" y="973336"/>
            <a:ext cx="7358063" cy="404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Sometimes, it’s really easy: if there are only a small number of possible states, they can be enumerated and normalized easily, e.g. binary hidden units in a restricted Boltzmann machine.</a:t>
            </a:r>
          </a:p>
          <a:p>
            <a:pPr>
              <a:spcBef>
                <a:spcPts val="1687"/>
              </a:spcBef>
            </a:pPr>
            <a:r>
              <a:rPr lang="en-US" altLang="zh-CN" sz="2500" dirty="0">
                <a:ea typeface="宋体" charset="-122"/>
              </a:rPr>
              <a:t>When groups of variables are jointly sampled given everything else, it is called “block-Gibbs” sampling.</a:t>
            </a:r>
          </a:p>
          <a:p>
            <a:pPr>
              <a:spcBef>
                <a:spcPts val="1687"/>
              </a:spcBef>
            </a:pPr>
            <a:r>
              <a:rPr lang="en-US" altLang="zh-CN" sz="2500" dirty="0">
                <a:ea typeface="宋体" charset="-122"/>
              </a:rPr>
              <a:t>Parallelization of Gibbs updates is possible if the conditional independence structure allows it.  RBMs are a good example of this also.</a:t>
            </a:r>
          </a:p>
        </p:txBody>
      </p:sp>
      <p:sp>
        <p:nvSpPr>
          <p:cNvPr id="57350" name="Oval 6"/>
          <p:cNvSpPr>
            <a:spLocks/>
          </p:cNvSpPr>
          <p:nvPr/>
        </p:nvSpPr>
        <p:spPr bwMode="auto">
          <a:xfrm>
            <a:off x="687586" y="617934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51" name="Oval 7"/>
          <p:cNvSpPr>
            <a:spLocks/>
          </p:cNvSpPr>
          <p:nvPr/>
        </p:nvSpPr>
        <p:spPr bwMode="auto">
          <a:xfrm>
            <a:off x="1598414" y="617934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52" name="Oval 8"/>
          <p:cNvSpPr>
            <a:spLocks/>
          </p:cNvSpPr>
          <p:nvPr/>
        </p:nvSpPr>
        <p:spPr bwMode="auto">
          <a:xfrm>
            <a:off x="2518172" y="617934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53" name="Oval 9"/>
          <p:cNvSpPr>
            <a:spLocks/>
          </p:cNvSpPr>
          <p:nvPr/>
        </p:nvSpPr>
        <p:spPr bwMode="auto">
          <a:xfrm>
            <a:off x="3429000" y="617934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54" name="Oval 10"/>
          <p:cNvSpPr>
            <a:spLocks/>
          </p:cNvSpPr>
          <p:nvPr/>
        </p:nvSpPr>
        <p:spPr bwMode="auto">
          <a:xfrm>
            <a:off x="4348758" y="617934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55" name="Oval 11"/>
          <p:cNvSpPr>
            <a:spLocks/>
          </p:cNvSpPr>
          <p:nvPr/>
        </p:nvSpPr>
        <p:spPr bwMode="auto">
          <a:xfrm>
            <a:off x="5259586" y="617934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56" name="Oval 12"/>
          <p:cNvSpPr>
            <a:spLocks/>
          </p:cNvSpPr>
          <p:nvPr/>
        </p:nvSpPr>
        <p:spPr bwMode="auto">
          <a:xfrm>
            <a:off x="6170414" y="617934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57" name="Oval 13"/>
          <p:cNvSpPr>
            <a:spLocks/>
          </p:cNvSpPr>
          <p:nvPr/>
        </p:nvSpPr>
        <p:spPr bwMode="auto">
          <a:xfrm>
            <a:off x="7090172" y="617934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58" name="Oval 14"/>
          <p:cNvSpPr>
            <a:spLocks/>
          </p:cNvSpPr>
          <p:nvPr/>
        </p:nvSpPr>
        <p:spPr bwMode="auto">
          <a:xfrm>
            <a:off x="8001000" y="617934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59" name="Oval 15"/>
          <p:cNvSpPr>
            <a:spLocks/>
          </p:cNvSpPr>
          <p:nvPr/>
        </p:nvSpPr>
        <p:spPr bwMode="auto">
          <a:xfrm>
            <a:off x="687586" y="502741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60" name="Oval 16"/>
          <p:cNvSpPr>
            <a:spLocks/>
          </p:cNvSpPr>
          <p:nvPr/>
        </p:nvSpPr>
        <p:spPr bwMode="auto">
          <a:xfrm>
            <a:off x="1598414" y="502741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61" name="Oval 17"/>
          <p:cNvSpPr>
            <a:spLocks/>
          </p:cNvSpPr>
          <p:nvPr/>
        </p:nvSpPr>
        <p:spPr bwMode="auto">
          <a:xfrm>
            <a:off x="2518172" y="502741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62" name="Oval 18"/>
          <p:cNvSpPr>
            <a:spLocks/>
          </p:cNvSpPr>
          <p:nvPr/>
        </p:nvSpPr>
        <p:spPr bwMode="auto">
          <a:xfrm>
            <a:off x="3429000" y="502741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63" name="Oval 19"/>
          <p:cNvSpPr>
            <a:spLocks/>
          </p:cNvSpPr>
          <p:nvPr/>
        </p:nvSpPr>
        <p:spPr bwMode="auto">
          <a:xfrm>
            <a:off x="4348758" y="502741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64" name="Oval 20"/>
          <p:cNvSpPr>
            <a:spLocks/>
          </p:cNvSpPr>
          <p:nvPr/>
        </p:nvSpPr>
        <p:spPr bwMode="auto">
          <a:xfrm>
            <a:off x="5259586" y="502741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65" name="Oval 21"/>
          <p:cNvSpPr>
            <a:spLocks/>
          </p:cNvSpPr>
          <p:nvPr/>
        </p:nvSpPr>
        <p:spPr bwMode="auto">
          <a:xfrm>
            <a:off x="6170414" y="502741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66" name="Oval 22"/>
          <p:cNvSpPr>
            <a:spLocks/>
          </p:cNvSpPr>
          <p:nvPr/>
        </p:nvSpPr>
        <p:spPr bwMode="auto">
          <a:xfrm>
            <a:off x="7090172" y="502741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57367" name="Oval 23"/>
          <p:cNvSpPr>
            <a:spLocks/>
          </p:cNvSpPr>
          <p:nvPr/>
        </p:nvSpPr>
        <p:spPr bwMode="auto">
          <a:xfrm>
            <a:off x="8001000" y="5027414"/>
            <a:ext cx="446484" cy="446484"/>
          </a:xfrm>
          <a:prstGeom prst="ellipse">
            <a:avLst/>
          </a:prstGeom>
          <a:solidFill>
            <a:srgbClr val="E6E6E6"/>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endParaRPr lang="zh-CN" altLang="en-US"/>
          </a:p>
        </p:txBody>
      </p:sp>
      <p:sp>
        <p:nvSpPr>
          <p:cNvPr id="2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958579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Summary So Far</a:t>
            </a:r>
          </a:p>
        </p:txBody>
      </p:sp>
      <p:pic>
        <p:nvPicPr>
          <p:cNvPr id="5837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8371" name="Rectangle 3"/>
          <p:cNvSpPr>
            <a:spLocks/>
          </p:cNvSpPr>
          <p:nvPr/>
        </p:nvSpPr>
        <p:spPr bwMode="auto">
          <a:xfrm>
            <a:off x="910828" y="1080492"/>
            <a:ext cx="7795617" cy="508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We don’t have to start our sampler over every time!</a:t>
            </a:r>
          </a:p>
          <a:p>
            <a:pPr>
              <a:spcBef>
                <a:spcPts val="1687"/>
              </a:spcBef>
            </a:pPr>
            <a:r>
              <a:rPr lang="en-US" altLang="zh-CN" sz="2500" dirty="0">
                <a:ea typeface="宋体" charset="-122"/>
              </a:rPr>
              <a:t>We can use our “easy” distribution to get correlated samples from the “hard” distribution.</a:t>
            </a:r>
          </a:p>
          <a:p>
            <a:pPr>
              <a:spcBef>
                <a:spcPts val="1687"/>
              </a:spcBef>
            </a:pPr>
            <a:r>
              <a:rPr lang="en-US" altLang="zh-CN" sz="2500" dirty="0">
                <a:ea typeface="宋体" charset="-122"/>
              </a:rPr>
              <a:t>Even though correlated, they still have the correct marginal distribution, so we get the right estimator.</a:t>
            </a:r>
          </a:p>
          <a:p>
            <a:pPr>
              <a:spcBef>
                <a:spcPts val="1687"/>
              </a:spcBef>
            </a:pPr>
            <a:r>
              <a:rPr lang="en-US" altLang="zh-CN" sz="2500" dirty="0">
                <a:ea typeface="宋体" charset="-122"/>
              </a:rPr>
              <a:t>Designing an MCMC operator sounds harder than it is.</a:t>
            </a:r>
          </a:p>
          <a:p>
            <a:pPr>
              <a:spcBef>
                <a:spcPts val="1687"/>
              </a:spcBef>
            </a:pPr>
            <a:r>
              <a:rPr lang="en-US" altLang="zh-CN" sz="2500" dirty="0">
                <a:ea typeface="宋体" charset="-122"/>
              </a:rPr>
              <a:t>Metropolis-Hastings can require some tuning.</a:t>
            </a:r>
          </a:p>
          <a:p>
            <a:pPr>
              <a:spcBef>
                <a:spcPts val="1687"/>
              </a:spcBef>
            </a:pPr>
            <a:r>
              <a:rPr lang="en-US" altLang="zh-CN" sz="2500" dirty="0">
                <a:ea typeface="宋体" charset="-122"/>
              </a:rPr>
              <a:t>Gibbs sampling can be an easy version to implement.</a:t>
            </a:r>
          </a:p>
        </p:txBody>
      </p:sp>
      <p:sp>
        <p:nvSpPr>
          <p:cNvPr id="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368453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idx="4294967295"/>
          </p:nvPr>
        </p:nvSpPr>
        <p:spPr>
          <a:xfrm>
            <a:off x="457200" y="122238"/>
            <a:ext cx="8229600" cy="715962"/>
          </a:xfrm>
        </p:spPr>
        <p:txBody>
          <a:bodyPr lIns="91429" tIns="45714" rIns="91429" bIns="45714"/>
          <a:lstStyle/>
          <a:p>
            <a:r>
              <a:rPr lang="en-US" altLang="zh-CN" sz="2800" b="1" dirty="0">
                <a:ea typeface="宋体" pitchFamily="2" charset="-122"/>
              </a:rPr>
              <a:t>Definition</a:t>
            </a:r>
          </a:p>
        </p:txBody>
      </p:sp>
      <mc:AlternateContent xmlns:mc="http://schemas.openxmlformats.org/markup-compatibility/2006" xmlns:a14="http://schemas.microsoft.com/office/drawing/2010/main">
        <mc:Choice Requires="a14">
          <p:sp>
            <p:nvSpPr>
              <p:cNvPr id="4100" name="Rectangle 3"/>
              <p:cNvSpPr>
                <a:spLocks noGrp="1" noChangeArrowheads="1"/>
              </p:cNvSpPr>
              <p:nvPr>
                <p:ph type="body" idx="4294967295"/>
              </p:nvPr>
            </p:nvSpPr>
            <p:spPr>
              <a:xfrm>
                <a:off x="457200" y="990600"/>
                <a:ext cx="8229600" cy="2743200"/>
              </a:xfrm>
            </p:spPr>
            <p:txBody>
              <a:bodyPr lIns="91429" tIns="45714" rIns="91429" bIns="45714"/>
              <a:lstStyle/>
              <a:p>
                <a:pPr>
                  <a:buFontTx/>
                  <a:buNone/>
                </a:pPr>
                <a:r>
                  <a:rPr lang="en-US" altLang="zh-CN" sz="1600" dirty="0" smtClean="0">
                    <a:ea typeface="宋体" pitchFamily="2" charset="-122"/>
                  </a:rPr>
                  <a:t>MRF Components:</a:t>
                </a:r>
              </a:p>
              <a:p>
                <a:r>
                  <a:rPr lang="en-US" altLang="zh-CN" sz="1600" dirty="0">
                    <a:ea typeface="宋体" pitchFamily="2" charset="-122"/>
                  </a:rPr>
                  <a:t>A set of sites: </a:t>
                </a:r>
                <a:r>
                  <a:rPr lang="en-US" altLang="zh-CN" sz="1600" i="1" dirty="0">
                    <a:ea typeface="宋体" pitchFamily="2" charset="-122"/>
                  </a:rPr>
                  <a:t>P={1,…,m} </a:t>
                </a:r>
                <a:r>
                  <a:rPr lang="en-US" altLang="zh-CN" sz="1600" dirty="0">
                    <a:ea typeface="宋体" pitchFamily="2" charset="-122"/>
                  </a:rPr>
                  <a:t>: each pixel is a site.</a:t>
                </a:r>
              </a:p>
              <a:p>
                <a:r>
                  <a:rPr lang="en-US" altLang="zh-CN" sz="1600" b="1" dirty="0">
                    <a:ea typeface="宋体" pitchFamily="2" charset="-122"/>
                  </a:rPr>
                  <a:t>Neighborhood</a:t>
                </a:r>
                <a:r>
                  <a:rPr lang="en-US" altLang="zh-CN" sz="1600" dirty="0">
                    <a:ea typeface="宋体" pitchFamily="2" charset="-122"/>
                  </a:rPr>
                  <a:t> for each pixel </a:t>
                </a:r>
                <a14:m>
                  <m:oMath xmlns:m="http://schemas.openxmlformats.org/officeDocument/2006/math">
                    <m:r>
                      <a:rPr lang="en-US" altLang="zh-CN" sz="1600" b="0" i="1" smtClean="0">
                        <a:latin typeface="Cambria Math"/>
                        <a:ea typeface="宋体" pitchFamily="2" charset="-122"/>
                      </a:rPr>
                      <m:t>𝑁</m:t>
                    </m:r>
                    <m:r>
                      <a:rPr lang="en-US" altLang="zh-CN" sz="1600" b="0" i="1" smtClean="0">
                        <a:latin typeface="Cambria Math"/>
                        <a:ea typeface="宋体" pitchFamily="2" charset="-122"/>
                      </a:rPr>
                      <m:t>=</m:t>
                    </m:r>
                    <m:d>
                      <m:dPr>
                        <m:begChr m:val="{"/>
                        <m:endChr m:val="|"/>
                        <m:ctrlPr>
                          <a:rPr lang="en-US" altLang="zh-CN" sz="1600" b="0" i="1" smtClean="0">
                            <a:latin typeface="Cambria Math"/>
                            <a:ea typeface="宋体" pitchFamily="2" charset="-122"/>
                          </a:rPr>
                        </m:ctrlPr>
                      </m:dPr>
                      <m:e>
                        <m:sSub>
                          <m:sSubPr>
                            <m:ctrlPr>
                              <a:rPr lang="en-US" altLang="zh-CN" sz="1600" b="0" i="1" smtClean="0">
                                <a:latin typeface="Cambria Math"/>
                                <a:ea typeface="宋体" pitchFamily="2" charset="-122"/>
                              </a:rPr>
                            </m:ctrlPr>
                          </m:sSubPr>
                          <m:e>
                            <m:r>
                              <a:rPr lang="en-US" altLang="zh-CN" sz="1600" b="0" i="1" smtClean="0">
                                <a:latin typeface="Cambria Math"/>
                                <a:ea typeface="宋体" pitchFamily="2" charset="-122"/>
                              </a:rPr>
                              <m:t>𝑁</m:t>
                            </m:r>
                          </m:e>
                          <m:sub>
                            <m:r>
                              <a:rPr lang="en-US" altLang="zh-CN" sz="1600" b="0" i="1" smtClean="0">
                                <a:latin typeface="Cambria Math"/>
                                <a:ea typeface="宋体" pitchFamily="2" charset="-122"/>
                              </a:rPr>
                              <m:t>𝑝</m:t>
                            </m:r>
                          </m:sub>
                        </m:sSub>
                      </m:e>
                    </m:d>
                    <m:r>
                      <a:rPr lang="en-US" altLang="zh-CN" sz="1600" b="0" i="1" smtClean="0">
                        <a:latin typeface="Cambria Math"/>
                        <a:ea typeface="宋体" pitchFamily="2" charset="-122"/>
                      </a:rPr>
                      <m:t> </m:t>
                    </m:r>
                    <m:r>
                      <a:rPr lang="en-US" altLang="zh-CN" sz="1600" b="0" i="1" smtClean="0">
                        <a:latin typeface="Cambria Math"/>
                        <a:ea typeface="宋体" pitchFamily="2" charset="-122"/>
                      </a:rPr>
                      <m:t>𝑝</m:t>
                    </m:r>
                    <m:r>
                      <a:rPr lang="en-US" altLang="zh-CN" sz="1600" b="0" i="1" smtClean="0">
                        <a:latin typeface="Cambria Math"/>
                        <a:ea typeface="宋体" pitchFamily="2" charset="-122"/>
                      </a:rPr>
                      <m:t> ∈</m:t>
                    </m:r>
                    <m:r>
                      <a:rPr lang="en-US" altLang="zh-CN" sz="1600" b="0" i="1" smtClean="0">
                        <a:latin typeface="Cambria Math"/>
                        <a:ea typeface="宋体" pitchFamily="2" charset="-122"/>
                      </a:rPr>
                      <m:t>𝑃</m:t>
                    </m:r>
                    <m:r>
                      <a:rPr lang="en-US" altLang="zh-CN" sz="1600" b="0" i="1" smtClean="0">
                        <a:latin typeface="Cambria Math"/>
                        <a:ea typeface="宋体" pitchFamily="2" charset="-122"/>
                      </a:rPr>
                      <m:t>}</m:t>
                    </m:r>
                  </m:oMath>
                </a14:m>
                <a:endParaRPr lang="en-US" altLang="zh-CN" sz="1600" i="1" dirty="0">
                  <a:ea typeface="宋体" pitchFamily="2" charset="-122"/>
                </a:endParaRPr>
              </a:p>
              <a:p>
                <a:r>
                  <a:rPr lang="en-US" altLang="zh-CN" sz="1600" dirty="0">
                    <a:ea typeface="宋体" pitchFamily="2" charset="-122"/>
                  </a:rPr>
                  <a:t>A set of random variables (random field), one for each site </a:t>
                </a:r>
                <a14:m>
                  <m:oMath xmlns:m="http://schemas.openxmlformats.org/officeDocument/2006/math">
                    <m:r>
                      <a:rPr lang="en-US" altLang="zh-CN" sz="1600" b="0" i="1" smtClean="0">
                        <a:latin typeface="Cambria Math"/>
                        <a:ea typeface="宋体" pitchFamily="2" charset="-122"/>
                      </a:rPr>
                      <m:t>𝐹</m:t>
                    </m:r>
                    <m:r>
                      <a:rPr lang="en-US" altLang="zh-CN" sz="1600" b="0" i="1" smtClean="0">
                        <a:latin typeface="Cambria Math"/>
                        <a:ea typeface="宋体" pitchFamily="2" charset="-122"/>
                      </a:rPr>
                      <m:t>=</m:t>
                    </m:r>
                    <m:d>
                      <m:dPr>
                        <m:begChr m:val="{"/>
                        <m:endChr m:val="|"/>
                        <m:ctrlPr>
                          <a:rPr lang="en-US" altLang="zh-CN" sz="1600" b="0" i="1" smtClean="0">
                            <a:latin typeface="Cambria Math"/>
                            <a:ea typeface="宋体" pitchFamily="2" charset="-122"/>
                          </a:rPr>
                        </m:ctrlPr>
                      </m:dPr>
                      <m:e>
                        <m:sSub>
                          <m:sSubPr>
                            <m:ctrlPr>
                              <a:rPr lang="en-US" altLang="zh-CN" sz="1600" b="0" i="1" smtClean="0">
                                <a:latin typeface="Cambria Math"/>
                                <a:ea typeface="宋体" pitchFamily="2" charset="-122"/>
                              </a:rPr>
                            </m:ctrlPr>
                          </m:sSubPr>
                          <m:e>
                            <m:r>
                              <a:rPr lang="en-US" altLang="zh-CN" sz="1600" b="0" i="1" smtClean="0">
                                <a:latin typeface="Cambria Math"/>
                                <a:ea typeface="宋体" pitchFamily="2" charset="-122"/>
                              </a:rPr>
                              <m:t>𝐹</m:t>
                            </m:r>
                          </m:e>
                          <m:sub>
                            <m:r>
                              <a:rPr lang="en-US" altLang="zh-CN" sz="1600" b="0" i="1" smtClean="0">
                                <a:latin typeface="Cambria Math"/>
                                <a:ea typeface="宋体" pitchFamily="2" charset="-122"/>
                              </a:rPr>
                              <m:t>𝑝</m:t>
                            </m:r>
                          </m:sub>
                        </m:sSub>
                        <m:r>
                          <a:rPr lang="en-US" altLang="zh-CN" sz="1600" b="0" i="1" smtClean="0">
                            <a:latin typeface="Cambria Math"/>
                            <a:ea typeface="宋体" pitchFamily="2" charset="-122"/>
                          </a:rPr>
                          <m:t> </m:t>
                        </m:r>
                      </m:e>
                    </m:d>
                    <m:r>
                      <a:rPr lang="en-US" altLang="zh-CN" sz="1600" b="0" i="1" smtClean="0">
                        <a:latin typeface="Cambria Math"/>
                        <a:ea typeface="宋体" pitchFamily="2" charset="-122"/>
                      </a:rPr>
                      <m:t> </m:t>
                    </m:r>
                    <m:r>
                      <a:rPr lang="en-US" altLang="zh-CN" sz="1600" b="0" i="1" smtClean="0">
                        <a:latin typeface="Cambria Math"/>
                        <a:ea typeface="宋体" pitchFamily="2" charset="-122"/>
                      </a:rPr>
                      <m:t>𝑝</m:t>
                    </m:r>
                    <m:r>
                      <a:rPr lang="en-US" altLang="zh-CN" sz="1600" b="0" i="1" smtClean="0">
                        <a:latin typeface="Cambria Math"/>
                        <a:ea typeface="宋体" pitchFamily="2" charset="-122"/>
                      </a:rPr>
                      <m:t>∈</m:t>
                    </m:r>
                    <m:r>
                      <a:rPr lang="en-US" altLang="zh-CN" sz="1600" b="0" i="1" smtClean="0">
                        <a:latin typeface="Cambria Math"/>
                        <a:ea typeface="宋体" pitchFamily="2" charset="-122"/>
                      </a:rPr>
                      <m:t>𝑃</m:t>
                    </m:r>
                    <m:r>
                      <a:rPr lang="en-US" altLang="zh-CN" sz="1600" b="0" i="1" smtClean="0">
                        <a:latin typeface="Cambria Math"/>
                        <a:ea typeface="宋体" pitchFamily="2" charset="-122"/>
                      </a:rPr>
                      <m:t>}</m:t>
                    </m:r>
                  </m:oMath>
                </a14:m>
                <a:r>
                  <a:rPr lang="en-US" altLang="zh-CN" sz="1600" i="1" dirty="0">
                    <a:ea typeface="宋体" pitchFamily="2" charset="-122"/>
                  </a:rPr>
                  <a:t> </a:t>
                </a:r>
                <a:r>
                  <a:rPr lang="en-US" altLang="zh-CN" sz="1600" dirty="0">
                    <a:ea typeface="宋体" pitchFamily="2" charset="-122"/>
                  </a:rPr>
                  <a:t>d</a:t>
                </a:r>
                <a:r>
                  <a:rPr lang="en-US" altLang="zh-CN" sz="1600" dirty="0" smtClean="0">
                    <a:ea typeface="宋体" pitchFamily="2" charset="-122"/>
                  </a:rPr>
                  <a:t>enotes </a:t>
                </a:r>
                <a:r>
                  <a:rPr lang="en-US" altLang="zh-CN" sz="1600" dirty="0">
                    <a:ea typeface="宋体" pitchFamily="2" charset="-122"/>
                  </a:rPr>
                  <a:t>the label at each pixel.</a:t>
                </a:r>
              </a:p>
              <a:p>
                <a:r>
                  <a:rPr lang="en-US" altLang="zh-CN" sz="1600" dirty="0">
                    <a:ea typeface="宋体" pitchFamily="2" charset="-122"/>
                  </a:rPr>
                  <a:t>Each random variable takes a value </a:t>
                </a:r>
                <a14:m>
                  <m:oMath xmlns:m="http://schemas.openxmlformats.org/officeDocument/2006/math">
                    <m:sSub>
                      <m:sSubPr>
                        <m:ctrlPr>
                          <a:rPr lang="en-US" altLang="zh-CN" sz="1600" b="0" i="1" smtClean="0">
                            <a:latin typeface="Cambria Math"/>
                            <a:ea typeface="宋体" pitchFamily="2" charset="-122"/>
                          </a:rPr>
                        </m:ctrlPr>
                      </m:sSubPr>
                      <m:e>
                        <m:r>
                          <a:rPr lang="en-US" altLang="zh-CN" sz="1600" b="0" i="1" smtClean="0">
                            <a:latin typeface="Cambria Math"/>
                            <a:ea typeface="宋体" pitchFamily="2" charset="-122"/>
                          </a:rPr>
                          <m:t>𝑓</m:t>
                        </m:r>
                      </m:e>
                      <m:sub>
                        <m:r>
                          <a:rPr lang="en-US" altLang="zh-CN" sz="1600" b="0" i="1" smtClean="0">
                            <a:latin typeface="Cambria Math"/>
                            <a:ea typeface="宋体" pitchFamily="2" charset="-122"/>
                          </a:rPr>
                          <m:t>𝑝</m:t>
                        </m:r>
                      </m:sub>
                    </m:sSub>
                  </m:oMath>
                </a14:m>
                <a:r>
                  <a:rPr lang="en-US" altLang="zh-CN" sz="1600" dirty="0" smtClean="0">
                    <a:ea typeface="宋体" pitchFamily="2" charset="-122"/>
                  </a:rPr>
                  <a:t> </a:t>
                </a:r>
                <a:r>
                  <a:rPr lang="en-US" altLang="zh-CN" sz="1600" dirty="0">
                    <a:ea typeface="宋体" pitchFamily="2" charset="-122"/>
                  </a:rPr>
                  <a:t>from the set of labels </a:t>
                </a:r>
                <a14:m>
                  <m:oMath xmlns:m="http://schemas.openxmlformats.org/officeDocument/2006/math">
                    <m:r>
                      <a:rPr lang="en-US" altLang="zh-CN" sz="1600" b="0" i="1" smtClean="0">
                        <a:latin typeface="Cambria Math"/>
                        <a:ea typeface="宋体" pitchFamily="2" charset="-122"/>
                      </a:rPr>
                      <m:t>𝐿</m:t>
                    </m:r>
                    <m:r>
                      <a:rPr lang="en-US" altLang="zh-CN" sz="1600" b="0" i="1" smtClean="0">
                        <a:latin typeface="Cambria Math"/>
                        <a:ea typeface="宋体" pitchFamily="2" charset="-122"/>
                      </a:rPr>
                      <m:t>={</m:t>
                    </m:r>
                    <m:sSub>
                      <m:sSubPr>
                        <m:ctrlPr>
                          <a:rPr lang="en-US" altLang="zh-CN" sz="1600" b="0" i="1" smtClean="0">
                            <a:latin typeface="Cambria Math"/>
                            <a:ea typeface="宋体" pitchFamily="2" charset="-122"/>
                          </a:rPr>
                        </m:ctrlPr>
                      </m:sSubPr>
                      <m:e>
                        <m:r>
                          <a:rPr lang="en-US" altLang="zh-CN" sz="1600" b="0" i="1" smtClean="0">
                            <a:latin typeface="Cambria Math"/>
                            <a:ea typeface="宋体" pitchFamily="2" charset="-122"/>
                          </a:rPr>
                          <m:t>𝑙</m:t>
                        </m:r>
                      </m:e>
                      <m:sub>
                        <m:r>
                          <a:rPr lang="en-US" altLang="zh-CN" sz="1600" b="0" i="1" smtClean="0">
                            <a:latin typeface="Cambria Math"/>
                            <a:ea typeface="宋体" pitchFamily="2" charset="-122"/>
                          </a:rPr>
                          <m:t>1</m:t>
                        </m:r>
                      </m:sub>
                    </m:sSub>
                    <m:r>
                      <a:rPr lang="en-US" altLang="zh-CN" sz="1600" b="0" i="1" smtClean="0">
                        <a:latin typeface="Cambria Math"/>
                        <a:ea typeface="宋体" pitchFamily="2" charset="-122"/>
                      </a:rPr>
                      <m:t>, …,</m:t>
                    </m:r>
                    <m:sSub>
                      <m:sSubPr>
                        <m:ctrlPr>
                          <a:rPr lang="en-US" altLang="zh-CN" sz="1600" b="0" i="1" smtClean="0">
                            <a:latin typeface="Cambria Math"/>
                            <a:ea typeface="宋体" pitchFamily="2" charset="-122"/>
                          </a:rPr>
                        </m:ctrlPr>
                      </m:sSubPr>
                      <m:e>
                        <m:r>
                          <a:rPr lang="en-US" altLang="zh-CN" sz="1600" b="0" i="1" smtClean="0">
                            <a:latin typeface="Cambria Math"/>
                            <a:ea typeface="宋体" pitchFamily="2" charset="-122"/>
                          </a:rPr>
                          <m:t>𝑙</m:t>
                        </m:r>
                      </m:e>
                      <m:sub>
                        <m:r>
                          <a:rPr lang="en-US" altLang="zh-CN" sz="1600" b="0" i="1" smtClean="0">
                            <a:latin typeface="Cambria Math"/>
                            <a:ea typeface="宋体" pitchFamily="2" charset="-122"/>
                          </a:rPr>
                          <m:t>𝑘</m:t>
                        </m:r>
                      </m:sub>
                    </m:sSub>
                    <m:r>
                      <a:rPr lang="en-US" altLang="zh-CN" sz="1600" b="0" i="1" smtClean="0">
                        <a:latin typeface="Cambria Math"/>
                        <a:ea typeface="宋体" pitchFamily="2" charset="-122"/>
                      </a:rPr>
                      <m:t>}</m:t>
                    </m:r>
                  </m:oMath>
                </a14:m>
                <a:r>
                  <a:rPr lang="en-US" altLang="zh-CN" sz="1600" dirty="0" smtClean="0">
                    <a:ea typeface="宋体" pitchFamily="2" charset="-122"/>
                  </a:rPr>
                  <a:t>.</a:t>
                </a:r>
                <a:endParaRPr lang="en-US" altLang="zh-CN" sz="1600" dirty="0">
                  <a:ea typeface="宋体" pitchFamily="2" charset="-122"/>
                </a:endParaRPr>
              </a:p>
              <a:p>
                <a:r>
                  <a:rPr lang="en-US" altLang="zh-CN" sz="1600" dirty="0">
                    <a:ea typeface="宋体" pitchFamily="2" charset="-122"/>
                  </a:rPr>
                  <a:t>We have a joint event </a:t>
                </a:r>
                <a14:m>
                  <m:oMath xmlns:m="http://schemas.openxmlformats.org/officeDocument/2006/math">
                    <m:r>
                      <a:rPr lang="en-US" altLang="zh-CN" sz="1600" b="0" i="1" smtClean="0">
                        <a:latin typeface="Cambria Math"/>
                        <a:ea typeface="宋体" pitchFamily="2" charset="-122"/>
                      </a:rPr>
                      <m:t>{</m:t>
                    </m:r>
                    <m:sSub>
                      <m:sSubPr>
                        <m:ctrlPr>
                          <a:rPr lang="en-US" altLang="zh-CN" sz="1600" b="0" i="1" smtClean="0">
                            <a:latin typeface="Cambria Math"/>
                            <a:ea typeface="宋体" pitchFamily="2" charset="-122"/>
                          </a:rPr>
                        </m:ctrlPr>
                      </m:sSubPr>
                      <m:e>
                        <m:r>
                          <a:rPr lang="en-US" altLang="zh-CN" sz="1600" b="0" i="1" smtClean="0">
                            <a:latin typeface="Cambria Math"/>
                            <a:ea typeface="宋体" pitchFamily="2" charset="-122"/>
                          </a:rPr>
                          <m:t>𝐹</m:t>
                        </m:r>
                      </m:e>
                      <m:sub>
                        <m:r>
                          <a:rPr lang="en-US" altLang="zh-CN" sz="1600" b="0" i="1" smtClean="0">
                            <a:latin typeface="Cambria Math"/>
                            <a:ea typeface="宋体" pitchFamily="2" charset="-122"/>
                          </a:rPr>
                          <m:t>1</m:t>
                        </m:r>
                      </m:sub>
                    </m:sSub>
                    <m:r>
                      <a:rPr lang="en-US" altLang="zh-CN" sz="1600" b="0" i="1" smtClean="0">
                        <a:latin typeface="Cambria Math"/>
                        <a:ea typeface="宋体" pitchFamily="2" charset="-122"/>
                      </a:rPr>
                      <m:t>=</m:t>
                    </m:r>
                    <m:sSub>
                      <m:sSubPr>
                        <m:ctrlPr>
                          <a:rPr lang="en-US" altLang="zh-CN" sz="1600" b="0" i="1" smtClean="0">
                            <a:latin typeface="Cambria Math"/>
                            <a:ea typeface="宋体" pitchFamily="2" charset="-122"/>
                          </a:rPr>
                        </m:ctrlPr>
                      </m:sSubPr>
                      <m:e>
                        <m:r>
                          <a:rPr lang="en-US" altLang="zh-CN" sz="1600" b="0" i="1" smtClean="0">
                            <a:latin typeface="Cambria Math"/>
                            <a:ea typeface="宋体" pitchFamily="2" charset="-122"/>
                          </a:rPr>
                          <m:t>𝑓</m:t>
                        </m:r>
                      </m:e>
                      <m:sub>
                        <m:r>
                          <a:rPr lang="en-US" altLang="zh-CN" sz="1600" b="0" i="1" smtClean="0">
                            <a:latin typeface="Cambria Math"/>
                            <a:ea typeface="宋体" pitchFamily="2" charset="-122"/>
                          </a:rPr>
                          <m:t>1</m:t>
                        </m:r>
                      </m:sub>
                    </m:sSub>
                    <m:r>
                      <a:rPr lang="en-US" altLang="zh-CN" sz="1600" b="0" i="1" smtClean="0">
                        <a:latin typeface="Cambria Math"/>
                        <a:ea typeface="宋体" pitchFamily="2" charset="-122"/>
                      </a:rPr>
                      <m:t>, …,</m:t>
                    </m:r>
                    <m:sSub>
                      <m:sSubPr>
                        <m:ctrlPr>
                          <a:rPr lang="en-US" altLang="zh-CN" sz="1600" b="0" i="1" smtClean="0">
                            <a:latin typeface="Cambria Math"/>
                            <a:ea typeface="宋体" pitchFamily="2" charset="-122"/>
                          </a:rPr>
                        </m:ctrlPr>
                      </m:sSubPr>
                      <m:e>
                        <m:r>
                          <a:rPr lang="en-US" altLang="zh-CN" sz="1600" b="0" i="1" smtClean="0">
                            <a:latin typeface="Cambria Math"/>
                            <a:ea typeface="宋体" pitchFamily="2" charset="-122"/>
                          </a:rPr>
                          <m:t>𝐹</m:t>
                        </m:r>
                      </m:e>
                      <m:sub>
                        <m:r>
                          <a:rPr lang="en-US" altLang="zh-CN" sz="1600" b="0" i="1" smtClean="0">
                            <a:latin typeface="Cambria Math"/>
                            <a:ea typeface="宋体" pitchFamily="2" charset="-122"/>
                          </a:rPr>
                          <m:t>𝑚</m:t>
                        </m:r>
                      </m:sub>
                    </m:sSub>
                    <m:r>
                      <a:rPr lang="en-US" altLang="zh-CN" sz="1600" b="0" i="1" smtClean="0">
                        <a:latin typeface="Cambria Math"/>
                        <a:ea typeface="宋体" pitchFamily="2" charset="-122"/>
                      </a:rPr>
                      <m:t>=</m:t>
                    </m:r>
                    <m:sSub>
                      <m:sSubPr>
                        <m:ctrlPr>
                          <a:rPr lang="en-US" altLang="zh-CN" sz="1600" b="0" i="1" smtClean="0">
                            <a:latin typeface="Cambria Math"/>
                            <a:ea typeface="宋体" pitchFamily="2" charset="-122"/>
                          </a:rPr>
                        </m:ctrlPr>
                      </m:sSubPr>
                      <m:e>
                        <m:r>
                          <a:rPr lang="en-US" altLang="zh-CN" sz="1600" b="0" i="1" smtClean="0">
                            <a:latin typeface="Cambria Math"/>
                            <a:ea typeface="宋体" pitchFamily="2" charset="-122"/>
                          </a:rPr>
                          <m:t>𝑓</m:t>
                        </m:r>
                      </m:e>
                      <m:sub>
                        <m:r>
                          <a:rPr lang="en-US" altLang="zh-CN" sz="1600" b="0" i="1" smtClean="0">
                            <a:latin typeface="Cambria Math"/>
                            <a:ea typeface="宋体" pitchFamily="2" charset="-122"/>
                          </a:rPr>
                          <m:t>𝑚</m:t>
                        </m:r>
                      </m:sub>
                    </m:sSub>
                    <m:r>
                      <a:rPr lang="en-US" altLang="zh-CN" sz="1600" b="0" i="1" smtClean="0">
                        <a:latin typeface="Cambria Math"/>
                        <a:ea typeface="宋体" pitchFamily="2" charset="-122"/>
                      </a:rPr>
                      <m:t>}</m:t>
                    </m:r>
                  </m:oMath>
                </a14:m>
                <a:r>
                  <a:rPr lang="en-US" altLang="zh-CN" sz="1600" dirty="0">
                    <a:ea typeface="宋体" pitchFamily="2" charset="-122"/>
                  </a:rPr>
                  <a:t>, or a configuration, abbreviated as </a:t>
                </a:r>
                <a14:m>
                  <m:oMath xmlns:m="http://schemas.openxmlformats.org/officeDocument/2006/math">
                    <m:r>
                      <a:rPr lang="en-US" altLang="zh-CN" sz="1600" b="0" i="1" smtClean="0">
                        <a:latin typeface="Cambria Math"/>
                        <a:ea typeface="宋体" pitchFamily="2" charset="-122"/>
                      </a:rPr>
                      <m:t>𝐹</m:t>
                    </m:r>
                    <m:r>
                      <a:rPr lang="en-US" altLang="zh-CN" sz="1600" b="0" i="1" smtClean="0">
                        <a:latin typeface="Cambria Math"/>
                        <a:ea typeface="宋体" pitchFamily="2" charset="-122"/>
                      </a:rPr>
                      <m:t>=</m:t>
                    </m:r>
                    <m:r>
                      <a:rPr lang="en-US" altLang="zh-CN" sz="1600" b="0" i="1" smtClean="0">
                        <a:latin typeface="Cambria Math"/>
                        <a:ea typeface="宋体" pitchFamily="2" charset="-122"/>
                      </a:rPr>
                      <m:t>𝑓</m:t>
                    </m:r>
                  </m:oMath>
                </a14:m>
                <a:endParaRPr lang="en-US" altLang="zh-CN" sz="1600" dirty="0">
                  <a:ea typeface="宋体" pitchFamily="2" charset="-122"/>
                </a:endParaRPr>
              </a:p>
              <a:p>
                <a:r>
                  <a:rPr lang="en-US" altLang="zh-CN" sz="1600" dirty="0">
                    <a:ea typeface="宋体" pitchFamily="2" charset="-122"/>
                  </a:rPr>
                  <a:t>The joint prob. </a:t>
                </a:r>
                <a:r>
                  <a:rPr lang="en-US" altLang="zh-CN" sz="1600" dirty="0" smtClean="0">
                    <a:ea typeface="宋体" pitchFamily="2" charset="-122"/>
                  </a:rPr>
                  <a:t>of </a:t>
                </a:r>
                <a:r>
                  <a:rPr lang="en-US" altLang="zh-CN" sz="1600" dirty="0">
                    <a:ea typeface="宋体" pitchFamily="2" charset="-122"/>
                  </a:rPr>
                  <a:t>such configuration:  </a:t>
                </a:r>
                <a:r>
                  <a:rPr lang="en-US" altLang="zh-CN" sz="1600" dirty="0" err="1">
                    <a:ea typeface="宋体" pitchFamily="2" charset="-122"/>
                  </a:rPr>
                  <a:t>Pr</a:t>
                </a:r>
                <a:r>
                  <a:rPr lang="en-US" altLang="zh-CN" sz="1600" i="1" dirty="0">
                    <a:ea typeface="宋体" pitchFamily="2" charset="-122"/>
                  </a:rPr>
                  <a:t>(F=f) </a:t>
                </a:r>
                <a:r>
                  <a:rPr lang="en-US" altLang="zh-CN" sz="1600" dirty="0">
                    <a:ea typeface="宋体" pitchFamily="2" charset="-122"/>
                  </a:rPr>
                  <a:t>or </a:t>
                </a:r>
                <a:r>
                  <a:rPr lang="en-US" altLang="zh-CN" sz="1600" dirty="0" err="1">
                    <a:ea typeface="宋体" pitchFamily="2" charset="-122"/>
                  </a:rPr>
                  <a:t>Pr</a:t>
                </a:r>
                <a:r>
                  <a:rPr lang="en-US" altLang="zh-CN" sz="1600" i="1" dirty="0">
                    <a:ea typeface="宋体" pitchFamily="2" charset="-122"/>
                  </a:rPr>
                  <a:t>(f)</a:t>
                </a:r>
              </a:p>
            </p:txBody>
          </p:sp>
        </mc:Choice>
        <mc:Fallback xmlns="">
          <p:sp>
            <p:nvSpPr>
              <p:cNvPr id="4100" name="Rectangle 3"/>
              <p:cNvSpPr>
                <a:spLocks noGrp="1" noRot="1" noChangeAspect="1" noMove="1" noResize="1" noEditPoints="1" noAdjustHandles="1" noChangeArrowheads="1" noChangeShapeType="1" noTextEdit="1"/>
              </p:cNvSpPr>
              <p:nvPr>
                <p:ph type="body" idx="4294967295"/>
              </p:nvPr>
            </p:nvSpPr>
            <p:spPr>
              <a:xfrm>
                <a:off x="457200" y="990600"/>
                <a:ext cx="8229600" cy="2743200"/>
              </a:xfrm>
              <a:blipFill rotWithShape="1">
                <a:blip r:embed="rId2"/>
                <a:stretch>
                  <a:fillRect l="-444" t="-889"/>
                </a:stretch>
              </a:blipFill>
            </p:spPr>
            <p:txBody>
              <a:bodyPr/>
              <a:lstStyle/>
              <a:p>
                <a:r>
                  <a:rPr lang="zh-CN" altLang="en-US">
                    <a:noFill/>
                  </a:rPr>
                  <a:t> </a:t>
                </a:r>
              </a:p>
            </p:txBody>
          </p:sp>
        </mc:Fallback>
      </mc:AlternateContent>
      <p:grpSp>
        <p:nvGrpSpPr>
          <p:cNvPr id="4101" name="Group 75"/>
          <p:cNvGrpSpPr>
            <a:grpSpLocks/>
          </p:cNvGrpSpPr>
          <p:nvPr/>
        </p:nvGrpSpPr>
        <p:grpSpPr bwMode="auto">
          <a:xfrm>
            <a:off x="4724400" y="3810000"/>
            <a:ext cx="3733800" cy="2438400"/>
            <a:chOff x="288" y="2448"/>
            <a:chExt cx="2352" cy="1536"/>
          </a:xfrm>
        </p:grpSpPr>
        <p:grpSp>
          <p:nvGrpSpPr>
            <p:cNvPr id="4102" name="Group 9"/>
            <p:cNvGrpSpPr>
              <a:grpSpLocks/>
            </p:cNvGrpSpPr>
            <p:nvPr/>
          </p:nvGrpSpPr>
          <p:grpSpPr bwMode="auto">
            <a:xfrm>
              <a:off x="1776" y="2880"/>
              <a:ext cx="432" cy="432"/>
              <a:chOff x="1776" y="2880"/>
              <a:chExt cx="432" cy="432"/>
            </a:xfrm>
          </p:grpSpPr>
          <p:sp>
            <p:nvSpPr>
              <p:cNvPr id="4103" name="Oval 4"/>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04" name="Line 5"/>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5" name="Line 6"/>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06" name="Group 10"/>
            <p:cNvGrpSpPr>
              <a:grpSpLocks/>
            </p:cNvGrpSpPr>
            <p:nvPr/>
          </p:nvGrpSpPr>
          <p:grpSpPr bwMode="auto">
            <a:xfrm>
              <a:off x="1344" y="2880"/>
              <a:ext cx="432" cy="432"/>
              <a:chOff x="1776" y="2880"/>
              <a:chExt cx="432" cy="432"/>
            </a:xfrm>
          </p:grpSpPr>
          <p:sp>
            <p:nvSpPr>
              <p:cNvPr id="4107" name="Oval 11"/>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08" name="Line 12"/>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9" name="Line 13"/>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10" name="Group 14"/>
            <p:cNvGrpSpPr>
              <a:grpSpLocks/>
            </p:cNvGrpSpPr>
            <p:nvPr/>
          </p:nvGrpSpPr>
          <p:grpSpPr bwMode="auto">
            <a:xfrm>
              <a:off x="912" y="2880"/>
              <a:ext cx="432" cy="432"/>
              <a:chOff x="1776" y="2880"/>
              <a:chExt cx="432" cy="432"/>
            </a:xfrm>
          </p:grpSpPr>
          <p:sp>
            <p:nvSpPr>
              <p:cNvPr id="4111" name="Oval 15"/>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12" name="Line 16"/>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13" name="Line 17"/>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14" name="Group 18"/>
            <p:cNvGrpSpPr>
              <a:grpSpLocks/>
            </p:cNvGrpSpPr>
            <p:nvPr/>
          </p:nvGrpSpPr>
          <p:grpSpPr bwMode="auto">
            <a:xfrm>
              <a:off x="1776" y="3312"/>
              <a:ext cx="432" cy="432"/>
              <a:chOff x="1776" y="2880"/>
              <a:chExt cx="432" cy="432"/>
            </a:xfrm>
          </p:grpSpPr>
          <p:sp>
            <p:nvSpPr>
              <p:cNvPr id="4115" name="Oval 19"/>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16" name="Line 20"/>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17" name="Line 21"/>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18" name="Group 22"/>
            <p:cNvGrpSpPr>
              <a:grpSpLocks/>
            </p:cNvGrpSpPr>
            <p:nvPr/>
          </p:nvGrpSpPr>
          <p:grpSpPr bwMode="auto">
            <a:xfrm>
              <a:off x="1344" y="3312"/>
              <a:ext cx="432" cy="432"/>
              <a:chOff x="1776" y="2880"/>
              <a:chExt cx="432" cy="432"/>
            </a:xfrm>
          </p:grpSpPr>
          <p:sp>
            <p:nvSpPr>
              <p:cNvPr id="4119" name="Oval 23"/>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20" name="Line 24"/>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21" name="Line 25"/>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22" name="Group 26"/>
            <p:cNvGrpSpPr>
              <a:grpSpLocks/>
            </p:cNvGrpSpPr>
            <p:nvPr/>
          </p:nvGrpSpPr>
          <p:grpSpPr bwMode="auto">
            <a:xfrm>
              <a:off x="912" y="3312"/>
              <a:ext cx="432" cy="432"/>
              <a:chOff x="1776" y="2880"/>
              <a:chExt cx="432" cy="432"/>
            </a:xfrm>
          </p:grpSpPr>
          <p:sp>
            <p:nvSpPr>
              <p:cNvPr id="4123" name="Oval 27"/>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24" name="Line 28"/>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25" name="Line 29"/>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26" name="Group 30"/>
            <p:cNvGrpSpPr>
              <a:grpSpLocks/>
            </p:cNvGrpSpPr>
            <p:nvPr/>
          </p:nvGrpSpPr>
          <p:grpSpPr bwMode="auto">
            <a:xfrm>
              <a:off x="2208" y="3312"/>
              <a:ext cx="432" cy="432"/>
              <a:chOff x="1776" y="2880"/>
              <a:chExt cx="432" cy="432"/>
            </a:xfrm>
          </p:grpSpPr>
          <p:sp>
            <p:nvSpPr>
              <p:cNvPr id="4127" name="Oval 31"/>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28" name="Line 32"/>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29" name="Line 33"/>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30" name="Group 34"/>
            <p:cNvGrpSpPr>
              <a:grpSpLocks/>
            </p:cNvGrpSpPr>
            <p:nvPr/>
          </p:nvGrpSpPr>
          <p:grpSpPr bwMode="auto">
            <a:xfrm>
              <a:off x="2208" y="2880"/>
              <a:ext cx="432" cy="432"/>
              <a:chOff x="1776" y="2880"/>
              <a:chExt cx="432" cy="432"/>
            </a:xfrm>
          </p:grpSpPr>
          <p:sp>
            <p:nvSpPr>
              <p:cNvPr id="4131" name="Oval 35"/>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32" name="Line 36"/>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33" name="Line 37"/>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34" name="Group 38"/>
            <p:cNvGrpSpPr>
              <a:grpSpLocks/>
            </p:cNvGrpSpPr>
            <p:nvPr/>
          </p:nvGrpSpPr>
          <p:grpSpPr bwMode="auto">
            <a:xfrm>
              <a:off x="480" y="2880"/>
              <a:ext cx="432" cy="432"/>
              <a:chOff x="1776" y="2880"/>
              <a:chExt cx="432" cy="432"/>
            </a:xfrm>
          </p:grpSpPr>
          <p:sp>
            <p:nvSpPr>
              <p:cNvPr id="4135" name="Oval 39"/>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36" name="Line 40"/>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37" name="Line 41"/>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38" name="Group 42"/>
            <p:cNvGrpSpPr>
              <a:grpSpLocks/>
            </p:cNvGrpSpPr>
            <p:nvPr/>
          </p:nvGrpSpPr>
          <p:grpSpPr bwMode="auto">
            <a:xfrm>
              <a:off x="2208" y="2448"/>
              <a:ext cx="432" cy="432"/>
              <a:chOff x="1776" y="2880"/>
              <a:chExt cx="432" cy="432"/>
            </a:xfrm>
          </p:grpSpPr>
          <p:sp>
            <p:nvSpPr>
              <p:cNvPr id="4139" name="Oval 43"/>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40" name="Line 44"/>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41" name="Line 45"/>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42" name="Group 46"/>
            <p:cNvGrpSpPr>
              <a:grpSpLocks/>
            </p:cNvGrpSpPr>
            <p:nvPr/>
          </p:nvGrpSpPr>
          <p:grpSpPr bwMode="auto">
            <a:xfrm>
              <a:off x="1776" y="2448"/>
              <a:ext cx="432" cy="432"/>
              <a:chOff x="1776" y="2880"/>
              <a:chExt cx="432" cy="432"/>
            </a:xfrm>
          </p:grpSpPr>
          <p:sp>
            <p:nvSpPr>
              <p:cNvPr id="4143" name="Oval 47"/>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44" name="Line 48"/>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45" name="Line 49"/>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46" name="Group 50"/>
            <p:cNvGrpSpPr>
              <a:grpSpLocks/>
            </p:cNvGrpSpPr>
            <p:nvPr/>
          </p:nvGrpSpPr>
          <p:grpSpPr bwMode="auto">
            <a:xfrm>
              <a:off x="1344" y="2448"/>
              <a:ext cx="432" cy="432"/>
              <a:chOff x="1776" y="2880"/>
              <a:chExt cx="432" cy="432"/>
            </a:xfrm>
          </p:grpSpPr>
          <p:sp>
            <p:nvSpPr>
              <p:cNvPr id="4147" name="Oval 51"/>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48" name="Line 52"/>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49" name="Line 53"/>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50" name="Group 54"/>
            <p:cNvGrpSpPr>
              <a:grpSpLocks/>
            </p:cNvGrpSpPr>
            <p:nvPr/>
          </p:nvGrpSpPr>
          <p:grpSpPr bwMode="auto">
            <a:xfrm>
              <a:off x="912" y="2448"/>
              <a:ext cx="432" cy="432"/>
              <a:chOff x="1776" y="2880"/>
              <a:chExt cx="432" cy="432"/>
            </a:xfrm>
          </p:grpSpPr>
          <p:sp>
            <p:nvSpPr>
              <p:cNvPr id="4151" name="Oval 55"/>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52" name="Line 56"/>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53" name="Line 57"/>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54" name="Group 58"/>
            <p:cNvGrpSpPr>
              <a:grpSpLocks/>
            </p:cNvGrpSpPr>
            <p:nvPr/>
          </p:nvGrpSpPr>
          <p:grpSpPr bwMode="auto">
            <a:xfrm>
              <a:off x="480" y="2448"/>
              <a:ext cx="432" cy="432"/>
              <a:chOff x="1776" y="2880"/>
              <a:chExt cx="432" cy="432"/>
            </a:xfrm>
          </p:grpSpPr>
          <p:sp>
            <p:nvSpPr>
              <p:cNvPr id="4155" name="Oval 59"/>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56" name="Line 60"/>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57" name="Line 61"/>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58" name="Group 62"/>
            <p:cNvGrpSpPr>
              <a:grpSpLocks/>
            </p:cNvGrpSpPr>
            <p:nvPr/>
          </p:nvGrpSpPr>
          <p:grpSpPr bwMode="auto">
            <a:xfrm>
              <a:off x="480" y="3312"/>
              <a:ext cx="432" cy="432"/>
              <a:chOff x="1776" y="2880"/>
              <a:chExt cx="432" cy="432"/>
            </a:xfrm>
          </p:grpSpPr>
          <p:sp>
            <p:nvSpPr>
              <p:cNvPr id="4159" name="Oval 63"/>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60" name="Line 64"/>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61" name="Line 65"/>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162" name="Line 66"/>
            <p:cNvSpPr>
              <a:spLocks noChangeShapeType="1"/>
            </p:cNvSpPr>
            <p:nvPr/>
          </p:nvSpPr>
          <p:spPr bwMode="auto">
            <a:xfrm>
              <a:off x="2304" y="37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63" name="Line 67"/>
            <p:cNvSpPr>
              <a:spLocks noChangeShapeType="1"/>
            </p:cNvSpPr>
            <p:nvPr/>
          </p:nvSpPr>
          <p:spPr bwMode="auto">
            <a:xfrm>
              <a:off x="1872" y="37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64" name="Line 68"/>
            <p:cNvSpPr>
              <a:spLocks noChangeShapeType="1"/>
            </p:cNvSpPr>
            <p:nvPr/>
          </p:nvSpPr>
          <p:spPr bwMode="auto">
            <a:xfrm>
              <a:off x="1440" y="37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65" name="Line 69"/>
            <p:cNvSpPr>
              <a:spLocks noChangeShapeType="1"/>
            </p:cNvSpPr>
            <p:nvPr/>
          </p:nvSpPr>
          <p:spPr bwMode="auto">
            <a:xfrm>
              <a:off x="1008" y="37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66" name="Line 70"/>
            <p:cNvSpPr>
              <a:spLocks noChangeShapeType="1"/>
            </p:cNvSpPr>
            <p:nvPr/>
          </p:nvSpPr>
          <p:spPr bwMode="auto">
            <a:xfrm>
              <a:off x="576" y="37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67" name="Line 72"/>
            <p:cNvSpPr>
              <a:spLocks noChangeShapeType="1"/>
            </p:cNvSpPr>
            <p:nvPr/>
          </p:nvSpPr>
          <p:spPr bwMode="auto">
            <a:xfrm flipH="1">
              <a:off x="288" y="364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68" name="Line 73"/>
            <p:cNvSpPr>
              <a:spLocks noChangeShapeType="1"/>
            </p:cNvSpPr>
            <p:nvPr/>
          </p:nvSpPr>
          <p:spPr bwMode="auto">
            <a:xfrm flipH="1">
              <a:off x="288" y="321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69" name="Line 74"/>
            <p:cNvSpPr>
              <a:spLocks noChangeShapeType="1"/>
            </p:cNvSpPr>
            <p:nvPr/>
          </p:nvSpPr>
          <p:spPr bwMode="auto">
            <a:xfrm flipH="1">
              <a:off x="288" y="278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5" name="Text Box 9"/>
          <p:cNvSpPr txBox="1">
            <a:spLocks noChangeArrowheads="1"/>
          </p:cNvSpPr>
          <p:nvPr/>
        </p:nvSpPr>
        <p:spPr bwMode="auto">
          <a:xfrm>
            <a:off x="-7937" y="6610350"/>
            <a:ext cx="25923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Times New Roman" pitchFamily="18" charset="0"/>
                <a:ea typeface="宋体" pitchFamily="2" charset="-122"/>
                <a:cs typeface="Times New Roman" pitchFamily="18" charset="0"/>
              </a:rPr>
              <a:t>From Slides </a:t>
            </a:r>
            <a:r>
              <a:rPr lang="en-US" altLang="zh-CN" sz="1000" dirty="0">
                <a:latin typeface="Times New Roman" pitchFamily="18" charset="0"/>
                <a:ea typeface="宋体" pitchFamily="2" charset="-122"/>
                <a:cs typeface="Times New Roman" pitchFamily="18" charset="0"/>
              </a:rPr>
              <a:t>by R. Huang – Rutgers University</a:t>
            </a:r>
          </a:p>
        </p:txBody>
      </p:sp>
    </p:spTree>
    <p:extLst>
      <p:ext uri="{BB962C8B-B14F-4D97-AF65-F5344CB8AC3E}">
        <p14:creationId xmlns:p14="http://schemas.microsoft.com/office/powerpoint/2010/main" val="1034970655"/>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An MCMC Cartoon</a:t>
            </a:r>
          </a:p>
        </p:txBody>
      </p:sp>
      <p:pic>
        <p:nvPicPr>
          <p:cNvPr id="5939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9395" name="Line 3"/>
          <p:cNvSpPr>
            <a:spLocks noChangeShapeType="1"/>
          </p:cNvSpPr>
          <p:nvPr/>
        </p:nvSpPr>
        <p:spPr bwMode="auto">
          <a:xfrm rot="10800000" flipH="1">
            <a:off x="1357312" y="5607844"/>
            <a:ext cx="7241977" cy="0"/>
          </a:xfrm>
          <a:prstGeom prst="line">
            <a:avLst/>
          </a:prstGeom>
          <a:noFill/>
          <a:ln w="88900" cap="flat">
            <a:solidFill>
              <a:schemeClr val="tx1"/>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59396" name="Line 4"/>
          <p:cNvSpPr>
            <a:spLocks noChangeShapeType="1"/>
          </p:cNvSpPr>
          <p:nvPr/>
        </p:nvSpPr>
        <p:spPr bwMode="auto">
          <a:xfrm rot="10800000" flipH="1">
            <a:off x="1464469" y="1194346"/>
            <a:ext cx="0" cy="4515074"/>
          </a:xfrm>
          <a:prstGeom prst="line">
            <a:avLst/>
          </a:prstGeom>
          <a:noFill/>
          <a:ln w="88900" cap="flat">
            <a:solidFill>
              <a:schemeClr val="tx1"/>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59397" name="Rectangle 5"/>
          <p:cNvSpPr>
            <a:spLocks/>
          </p:cNvSpPr>
          <p:nvPr/>
        </p:nvSpPr>
        <p:spPr bwMode="auto">
          <a:xfrm>
            <a:off x="465460" y="1482238"/>
            <a:ext cx="3743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ltLang="zh-CN">
                <a:solidFill>
                  <a:schemeClr val="tx1"/>
                </a:solidFill>
                <a:ea typeface="宋体" charset="-122"/>
              </a:rPr>
              <a:t>Fast</a:t>
            </a:r>
          </a:p>
        </p:txBody>
      </p:sp>
      <p:sp>
        <p:nvSpPr>
          <p:cNvPr id="59398" name="Rectangle 6"/>
          <p:cNvSpPr>
            <a:spLocks/>
          </p:cNvSpPr>
          <p:nvPr/>
        </p:nvSpPr>
        <p:spPr bwMode="auto">
          <a:xfrm>
            <a:off x="465460" y="5089832"/>
            <a:ext cx="4447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ltLang="zh-CN">
                <a:solidFill>
                  <a:schemeClr val="tx1"/>
                </a:solidFill>
                <a:ea typeface="宋体" charset="-122"/>
              </a:rPr>
              <a:t>Slow</a:t>
            </a:r>
          </a:p>
        </p:txBody>
      </p:sp>
      <p:sp>
        <p:nvSpPr>
          <p:cNvPr id="59399" name="Rectangle 7"/>
          <p:cNvSpPr>
            <a:spLocks/>
          </p:cNvSpPr>
          <p:nvPr/>
        </p:nvSpPr>
        <p:spPr bwMode="auto">
          <a:xfrm>
            <a:off x="1591717" y="5938152"/>
            <a:ext cx="4087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ltLang="zh-CN">
                <a:solidFill>
                  <a:schemeClr val="tx1"/>
                </a:solidFill>
                <a:ea typeface="宋体" charset="-122"/>
              </a:rPr>
              <a:t>Easy</a:t>
            </a:r>
          </a:p>
        </p:txBody>
      </p:sp>
      <p:sp>
        <p:nvSpPr>
          <p:cNvPr id="59400" name="Rectangle 8"/>
          <p:cNvSpPr>
            <a:spLocks/>
          </p:cNvSpPr>
          <p:nvPr/>
        </p:nvSpPr>
        <p:spPr bwMode="auto">
          <a:xfrm>
            <a:off x="7489776" y="5938152"/>
            <a:ext cx="4537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ltLang="zh-CN">
                <a:solidFill>
                  <a:schemeClr val="tx1"/>
                </a:solidFill>
                <a:ea typeface="宋体" charset="-122"/>
              </a:rPr>
              <a:t>Hard</a:t>
            </a:r>
          </a:p>
        </p:txBody>
      </p:sp>
      <p:sp>
        <p:nvSpPr>
          <p:cNvPr id="59401" name="Oval 9"/>
          <p:cNvSpPr>
            <a:spLocks/>
          </p:cNvSpPr>
          <p:nvPr/>
        </p:nvSpPr>
        <p:spPr bwMode="auto">
          <a:xfrm>
            <a:off x="4991695" y="3027164"/>
            <a:ext cx="1250156" cy="1071563"/>
          </a:xfrm>
          <a:prstGeom prst="ellipse">
            <a:avLst/>
          </a:prstGeom>
          <a:solidFill>
            <a:srgbClr val="0080FF"/>
          </a:solidFill>
          <a:ln w="25400" cap="flat">
            <a:solidFill>
              <a:schemeClr val="tx1"/>
            </a:solidFill>
            <a:prstDash val="solid"/>
            <a:miter lim="800000"/>
            <a:headEnd type="none" w="med" len="med"/>
            <a:tailEnd type="none" w="med" len="med"/>
          </a:ln>
        </p:spPr>
        <p:txBody>
          <a:bodyPr lIns="0" tIns="0" rIns="0" bIns="0" anchor="ctr"/>
          <a:lstStyle/>
          <a:p>
            <a:r>
              <a:rPr lang="en-US" altLang="zh-CN" sz="2800">
                <a:solidFill>
                  <a:srgbClr val="FFFFFF"/>
                </a:solidFill>
                <a:effectLst>
                  <a:outerShdw blurRad="38100" dist="38100" dir="2700000" algn="tl">
                    <a:srgbClr val="000000"/>
                  </a:outerShdw>
                </a:effectLst>
                <a:ea typeface="宋体" charset="-122"/>
              </a:rPr>
              <a:t>Gibbs</a:t>
            </a:r>
          </a:p>
        </p:txBody>
      </p:sp>
      <p:sp>
        <p:nvSpPr>
          <p:cNvPr id="59402" name="Oval 10"/>
          <p:cNvSpPr>
            <a:spLocks/>
          </p:cNvSpPr>
          <p:nvPr/>
        </p:nvSpPr>
        <p:spPr bwMode="auto">
          <a:xfrm>
            <a:off x="3482578" y="4045149"/>
            <a:ext cx="2125266" cy="1339453"/>
          </a:xfrm>
          <a:prstGeom prst="ellipse">
            <a:avLst/>
          </a:prstGeom>
          <a:solidFill>
            <a:srgbClr val="FF0080"/>
          </a:solidFill>
          <a:ln w="25400" cap="flat">
            <a:solidFill>
              <a:schemeClr val="tx1"/>
            </a:solidFill>
            <a:prstDash val="solid"/>
            <a:miter lim="800000"/>
            <a:headEnd type="none" w="med" len="med"/>
            <a:tailEnd type="none" w="med" len="med"/>
          </a:ln>
        </p:spPr>
        <p:txBody>
          <a:bodyPr lIns="0" tIns="0" rIns="0" bIns="0" anchor="ctr"/>
          <a:lstStyle/>
          <a:p>
            <a:r>
              <a:rPr lang="en-US" altLang="zh-CN" sz="2800">
                <a:solidFill>
                  <a:srgbClr val="FFFFFF"/>
                </a:solidFill>
                <a:effectLst>
                  <a:outerShdw blurRad="38100" dist="38100" dir="2700000" algn="tl">
                    <a:srgbClr val="000000"/>
                  </a:outerShdw>
                </a:effectLst>
                <a:ea typeface="宋体" charset="-122"/>
              </a:rPr>
              <a:t>Simple M-H</a:t>
            </a:r>
          </a:p>
        </p:txBody>
      </p:sp>
      <p:sp>
        <p:nvSpPr>
          <p:cNvPr id="59403" name="Oval 11"/>
          <p:cNvSpPr>
            <a:spLocks/>
          </p:cNvSpPr>
          <p:nvPr/>
        </p:nvSpPr>
        <p:spPr bwMode="auto">
          <a:xfrm>
            <a:off x="1518047" y="3205758"/>
            <a:ext cx="1571625" cy="1669852"/>
          </a:xfrm>
          <a:prstGeom prst="ellipse">
            <a:avLst/>
          </a:prstGeom>
          <a:solidFill>
            <a:srgbClr val="804000"/>
          </a:solidFill>
          <a:ln w="25400" cap="flat">
            <a:solidFill>
              <a:schemeClr val="tx1"/>
            </a:solidFill>
            <a:prstDash val="solid"/>
            <a:miter lim="800000"/>
            <a:headEnd type="none" w="med" len="med"/>
            <a:tailEnd type="none" w="med" len="med"/>
          </a:ln>
        </p:spPr>
        <p:txBody>
          <a:bodyPr lIns="0" tIns="0" rIns="0" bIns="0" anchor="ctr"/>
          <a:lstStyle/>
          <a:p>
            <a:r>
              <a:rPr lang="en-US" altLang="zh-CN" sz="2800">
                <a:solidFill>
                  <a:srgbClr val="FFFFFF"/>
                </a:solidFill>
                <a:effectLst>
                  <a:outerShdw blurRad="38100" dist="38100" dir="2700000" algn="tl">
                    <a:srgbClr val="000000"/>
                  </a:outerShdw>
                </a:effectLst>
                <a:ea typeface="宋体" charset="-122"/>
              </a:rPr>
              <a:t>Slice Sampling</a:t>
            </a:r>
          </a:p>
        </p:txBody>
      </p:sp>
      <p:sp>
        <p:nvSpPr>
          <p:cNvPr id="59404" name="Oval 12"/>
          <p:cNvSpPr>
            <a:spLocks/>
          </p:cNvSpPr>
          <p:nvPr/>
        </p:nvSpPr>
        <p:spPr bwMode="auto">
          <a:xfrm>
            <a:off x="5866805" y="1125141"/>
            <a:ext cx="2652117" cy="1589484"/>
          </a:xfrm>
          <a:prstGeom prst="ellipse">
            <a:avLst/>
          </a:prstGeom>
          <a:solidFill>
            <a:srgbClr val="000080"/>
          </a:solidFill>
          <a:ln w="25400" cap="flat">
            <a:solidFill>
              <a:schemeClr val="tx1"/>
            </a:solidFill>
            <a:prstDash val="solid"/>
            <a:miter lim="800000"/>
            <a:headEnd type="none" w="med" len="med"/>
            <a:tailEnd type="none" w="med" len="med"/>
          </a:ln>
        </p:spPr>
        <p:txBody>
          <a:bodyPr lIns="0" tIns="0" rIns="0" bIns="0" anchor="ctr"/>
          <a:lstStyle/>
          <a:p>
            <a:r>
              <a:rPr lang="en-US" altLang="zh-CN" sz="2800">
                <a:solidFill>
                  <a:srgbClr val="FFFFFF"/>
                </a:solidFill>
                <a:effectLst>
                  <a:outerShdw blurRad="38100" dist="38100" dir="2700000" algn="tl">
                    <a:srgbClr val="000000"/>
                  </a:outerShdw>
                </a:effectLst>
                <a:ea typeface="宋体" charset="-122"/>
              </a:rPr>
              <a:t>Hamiltonian Monte Carlo</a:t>
            </a:r>
          </a:p>
          <a:p>
            <a:endParaRPr lang="en-US" altLang="zh-CN" sz="2800">
              <a:solidFill>
                <a:srgbClr val="FFFFFF"/>
              </a:solidFill>
              <a:effectLst>
                <a:outerShdw blurRad="38100" dist="38100" dir="2700000" algn="tl">
                  <a:srgbClr val="000000"/>
                </a:outerShdw>
              </a:effectLst>
              <a:ea typeface="宋体" charset="-122"/>
            </a:endParaRPr>
          </a:p>
        </p:txBody>
      </p:sp>
      <p:sp>
        <p:nvSpPr>
          <p:cNvPr id="14"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4012151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4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3" grpId="0" animBg="1" autoUpdateAnimBg="0"/>
      <p:bldP spid="59404" grpId="0" animBg="1"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7" name="Group 1"/>
          <p:cNvGrpSpPr>
            <a:grpSpLocks/>
          </p:cNvGrpSpPr>
          <p:nvPr/>
        </p:nvGrpSpPr>
        <p:grpSpPr bwMode="auto">
          <a:xfrm>
            <a:off x="723305" y="1714500"/>
            <a:ext cx="7465219" cy="4768453"/>
            <a:chOff x="0" y="0"/>
            <a:chExt cx="6688" cy="4272"/>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88" cy="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1852" y="2821781"/>
            <a:ext cx="2169914"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0421" name="Oval 5"/>
          <p:cNvSpPr>
            <a:spLocks/>
          </p:cNvSpPr>
          <p:nvPr/>
        </p:nvSpPr>
        <p:spPr bwMode="auto">
          <a:xfrm>
            <a:off x="3161110" y="4455914"/>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0422" name="Oval 6"/>
          <p:cNvSpPr>
            <a:spLocks/>
          </p:cNvSpPr>
          <p:nvPr/>
        </p:nvSpPr>
        <p:spPr bwMode="auto">
          <a:xfrm>
            <a:off x="3705820" y="5482828"/>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0423" name="Oval 7"/>
          <p:cNvSpPr>
            <a:spLocks/>
          </p:cNvSpPr>
          <p:nvPr/>
        </p:nvSpPr>
        <p:spPr bwMode="auto">
          <a:xfrm>
            <a:off x="4616649" y="5036344"/>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0424" name="Oval 8"/>
          <p:cNvSpPr>
            <a:spLocks/>
          </p:cNvSpPr>
          <p:nvPr/>
        </p:nvSpPr>
        <p:spPr bwMode="auto">
          <a:xfrm>
            <a:off x="5223867" y="5893594"/>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0425" name="Oval 9"/>
          <p:cNvSpPr>
            <a:spLocks/>
          </p:cNvSpPr>
          <p:nvPr/>
        </p:nvSpPr>
        <p:spPr bwMode="auto">
          <a:xfrm>
            <a:off x="5938242" y="5331024"/>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0426" name="Line 10"/>
          <p:cNvSpPr>
            <a:spLocks noChangeShapeType="1"/>
          </p:cNvSpPr>
          <p:nvPr/>
        </p:nvSpPr>
        <p:spPr bwMode="auto">
          <a:xfrm>
            <a:off x="3232547" y="4536282"/>
            <a:ext cx="3349" cy="1624087"/>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0427" name="Line 11"/>
          <p:cNvSpPr>
            <a:spLocks noChangeShapeType="1"/>
          </p:cNvSpPr>
          <p:nvPr/>
        </p:nvSpPr>
        <p:spPr bwMode="auto">
          <a:xfrm flipH="1">
            <a:off x="3762748" y="5554266"/>
            <a:ext cx="1116" cy="606103"/>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0428" name="Line 12"/>
          <p:cNvSpPr>
            <a:spLocks noChangeShapeType="1"/>
          </p:cNvSpPr>
          <p:nvPr/>
        </p:nvSpPr>
        <p:spPr bwMode="auto">
          <a:xfrm flipH="1">
            <a:off x="4673576" y="5107782"/>
            <a:ext cx="1116" cy="1052587"/>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0429" name="Line 13"/>
          <p:cNvSpPr>
            <a:spLocks noChangeShapeType="1"/>
          </p:cNvSpPr>
          <p:nvPr/>
        </p:nvSpPr>
        <p:spPr bwMode="auto">
          <a:xfrm>
            <a:off x="5281910" y="5929313"/>
            <a:ext cx="7814" cy="231056"/>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0430" name="Line 14"/>
          <p:cNvSpPr>
            <a:spLocks noChangeShapeType="1"/>
          </p:cNvSpPr>
          <p:nvPr/>
        </p:nvSpPr>
        <p:spPr bwMode="auto">
          <a:xfrm>
            <a:off x="6001867" y="5402461"/>
            <a:ext cx="1116" cy="757908"/>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pic>
        <p:nvPicPr>
          <p:cNvPr id="6043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3133" y="6179344"/>
            <a:ext cx="482203"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0432"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6156" y="6179344"/>
            <a:ext cx="482203"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0433"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367" y="6179344"/>
            <a:ext cx="482203"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0434"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8422" y="6179344"/>
            <a:ext cx="482203"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0435"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0375" y="6179344"/>
            <a:ext cx="482203"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0436" name="Rectangle 20"/>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Slice Sampling</a:t>
            </a:r>
          </a:p>
        </p:txBody>
      </p:sp>
      <p:pic>
        <p:nvPicPr>
          <p:cNvPr id="60437" name="Picture 2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0438" name="Rectangle 22"/>
          <p:cNvSpPr>
            <a:spLocks/>
          </p:cNvSpPr>
          <p:nvPr/>
        </p:nvSpPr>
        <p:spPr bwMode="auto">
          <a:xfrm>
            <a:off x="910828" y="1160859"/>
            <a:ext cx="7697391"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endParaRPr lang="en-US" altLang="zh-CN" sz="2500" dirty="0" smtClean="0">
              <a:ea typeface="宋体" charset="-122"/>
            </a:endParaRPr>
          </a:p>
          <a:p>
            <a:pPr>
              <a:spcBef>
                <a:spcPts val="1687"/>
              </a:spcBef>
            </a:pPr>
            <a:endParaRPr lang="en-US" altLang="zh-CN" sz="2500" dirty="0">
              <a:ea typeface="宋体" charset="-122"/>
            </a:endParaRPr>
          </a:p>
          <a:p>
            <a:pPr>
              <a:spcBef>
                <a:spcPts val="1687"/>
              </a:spcBef>
            </a:pPr>
            <a:r>
              <a:rPr lang="en-US" altLang="zh-CN" sz="2500" dirty="0" smtClean="0">
                <a:ea typeface="宋体" charset="-122"/>
              </a:rPr>
              <a:t>An </a:t>
            </a:r>
            <a:r>
              <a:rPr lang="en-US" altLang="zh-CN" sz="2500" dirty="0">
                <a:ea typeface="宋体" charset="-122"/>
              </a:rPr>
              <a:t>auxiliary variable MCMC method that requires almost no tuning.  Remember back to the beginning...</a:t>
            </a:r>
          </a:p>
          <a:p>
            <a:pPr>
              <a:spcBef>
                <a:spcPts val="1687"/>
              </a:spcBef>
            </a:pPr>
            <a:endParaRPr lang="en-US" altLang="zh-CN" sz="2500" dirty="0">
              <a:ea typeface="宋体" charset="-122"/>
            </a:endParaRPr>
          </a:p>
          <a:p>
            <a:pPr>
              <a:spcBef>
                <a:spcPts val="1687"/>
              </a:spcBef>
            </a:pPr>
            <a:endParaRPr lang="en-US" altLang="zh-CN" sz="2500" dirty="0">
              <a:ea typeface="宋体" charset="-122"/>
            </a:endParaRPr>
          </a:p>
        </p:txBody>
      </p:sp>
      <p:sp>
        <p:nvSpPr>
          <p:cNvPr id="24"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498472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2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042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6042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60424"/>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604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26"/>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60427"/>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60428"/>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60429"/>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60430"/>
                                        </p:tgtEl>
                                        <p:attrNameLst>
                                          <p:attrName>style.visibility</p:attrName>
                                        </p:attrNameLst>
                                      </p:cBhvr>
                                      <p:to>
                                        <p:strVal val="visible"/>
                                      </p:to>
                                    </p:set>
                                  </p:childTnLst>
                                </p:cTn>
                              </p:par>
                            </p:childTnLst>
                          </p:cTn>
                        </p:par>
                        <p:par>
                          <p:cTn id="35" fill="hold" nodeType="afterGroup">
                            <p:stCondLst>
                              <p:cond delay="2500"/>
                            </p:stCondLst>
                            <p:childTnLst>
                              <p:par>
                                <p:cTn id="36" presetID="1" presetClass="entr" presetSubtype="0" fill="hold" nodeType="afterEffect">
                                  <p:stCondLst>
                                    <p:cond delay="0"/>
                                  </p:stCondLst>
                                  <p:childTnLst>
                                    <p:set>
                                      <p:cBhvr>
                                        <p:cTn id="37" dur="1" fill="hold">
                                          <p:stCondLst>
                                            <p:cond delay="499"/>
                                          </p:stCondLst>
                                        </p:cTn>
                                        <p:tgtEl>
                                          <p:spTgt spid="60431"/>
                                        </p:tgtEl>
                                        <p:attrNameLst>
                                          <p:attrName>style.visibility</p:attrName>
                                        </p:attrNameLst>
                                      </p:cBhvr>
                                      <p:to>
                                        <p:strVal val="visible"/>
                                      </p:to>
                                    </p:set>
                                  </p:childTnLst>
                                </p:cTn>
                              </p:par>
                            </p:childTnLst>
                          </p:cTn>
                        </p:par>
                        <p:par>
                          <p:cTn id="38" fill="hold" nodeType="afterGroup">
                            <p:stCondLst>
                              <p:cond delay="3000"/>
                            </p:stCondLst>
                            <p:childTnLst>
                              <p:par>
                                <p:cTn id="39" presetID="1" presetClass="entr" presetSubtype="0" fill="hold" nodeType="afterEffect">
                                  <p:stCondLst>
                                    <p:cond delay="0"/>
                                  </p:stCondLst>
                                  <p:childTnLst>
                                    <p:set>
                                      <p:cBhvr>
                                        <p:cTn id="40" dur="1" fill="hold">
                                          <p:stCondLst>
                                            <p:cond delay="499"/>
                                          </p:stCondLst>
                                        </p:cTn>
                                        <p:tgtEl>
                                          <p:spTgt spid="60432"/>
                                        </p:tgtEl>
                                        <p:attrNameLst>
                                          <p:attrName>style.visibility</p:attrName>
                                        </p:attrNameLst>
                                      </p:cBhvr>
                                      <p:to>
                                        <p:strVal val="visible"/>
                                      </p:to>
                                    </p:set>
                                  </p:childTnLst>
                                </p:cTn>
                              </p:par>
                            </p:childTnLst>
                          </p:cTn>
                        </p:par>
                        <p:par>
                          <p:cTn id="41" fill="hold" nodeType="afterGroup">
                            <p:stCondLst>
                              <p:cond delay="3500"/>
                            </p:stCondLst>
                            <p:childTnLst>
                              <p:par>
                                <p:cTn id="42" presetID="1" presetClass="entr" presetSubtype="0" fill="hold" nodeType="afterEffect">
                                  <p:stCondLst>
                                    <p:cond delay="0"/>
                                  </p:stCondLst>
                                  <p:childTnLst>
                                    <p:set>
                                      <p:cBhvr>
                                        <p:cTn id="43" dur="1" fill="hold">
                                          <p:stCondLst>
                                            <p:cond delay="499"/>
                                          </p:stCondLst>
                                        </p:cTn>
                                        <p:tgtEl>
                                          <p:spTgt spid="60433"/>
                                        </p:tgtEl>
                                        <p:attrNameLst>
                                          <p:attrName>style.visibility</p:attrName>
                                        </p:attrNameLst>
                                      </p:cBhvr>
                                      <p:to>
                                        <p:strVal val="visible"/>
                                      </p:to>
                                    </p:set>
                                  </p:childTnLst>
                                </p:cTn>
                              </p:par>
                            </p:childTnLst>
                          </p:cTn>
                        </p:par>
                        <p:par>
                          <p:cTn id="44" fill="hold" nodeType="afterGroup">
                            <p:stCondLst>
                              <p:cond delay="4000"/>
                            </p:stCondLst>
                            <p:childTnLst>
                              <p:par>
                                <p:cTn id="45" presetID="1" presetClass="entr" presetSubtype="0" fill="hold" nodeType="afterEffect">
                                  <p:stCondLst>
                                    <p:cond delay="0"/>
                                  </p:stCondLst>
                                  <p:childTnLst>
                                    <p:set>
                                      <p:cBhvr>
                                        <p:cTn id="46" dur="1" fill="hold">
                                          <p:stCondLst>
                                            <p:cond delay="499"/>
                                          </p:stCondLst>
                                        </p:cTn>
                                        <p:tgtEl>
                                          <p:spTgt spid="60434"/>
                                        </p:tgtEl>
                                        <p:attrNameLst>
                                          <p:attrName>style.visibility</p:attrName>
                                        </p:attrNameLst>
                                      </p:cBhvr>
                                      <p:to>
                                        <p:strVal val="visible"/>
                                      </p:to>
                                    </p:set>
                                  </p:childTnLst>
                                </p:cTn>
                              </p:par>
                            </p:childTnLst>
                          </p:cTn>
                        </p:par>
                        <p:par>
                          <p:cTn id="47" fill="hold" nodeType="afterGroup">
                            <p:stCondLst>
                              <p:cond delay="4500"/>
                            </p:stCondLst>
                            <p:childTnLst>
                              <p:par>
                                <p:cTn id="48" presetID="1" presetClass="entr" presetSubtype="0" fill="hold" nodeType="afterEffect">
                                  <p:stCondLst>
                                    <p:cond delay="0"/>
                                  </p:stCondLst>
                                  <p:childTnLst>
                                    <p:set>
                                      <p:cBhvr>
                                        <p:cTn id="49" dur="1" fill="hold">
                                          <p:stCondLst>
                                            <p:cond delay="499"/>
                                          </p:stCondLst>
                                        </p:cTn>
                                        <p:tgtEl>
                                          <p:spTgt spid="60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nimBg="1"/>
      <p:bldP spid="60422" grpId="0" animBg="1"/>
      <p:bldP spid="60423" grpId="0" animBg="1"/>
      <p:bldP spid="60424" grpId="0" animBg="1"/>
      <p:bldP spid="60425" grpId="0" animBg="1"/>
      <p:bldP spid="60426" grpId="0" animBg="1"/>
      <p:bldP spid="60427" grpId="0" animBg="1"/>
      <p:bldP spid="60428" grpId="0" animBg="1"/>
      <p:bldP spid="60429" grpId="0" animBg="1"/>
      <p:bldP spid="6043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305" y="1714500"/>
            <a:ext cx="7464103" cy="476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445" y="6322219"/>
            <a:ext cx="482203"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14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7781" y="6322219"/>
            <a:ext cx="482203"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14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945" y="6322219"/>
            <a:ext cx="482203"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1445" name="Rectangle 5"/>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Slice Sampling</a:t>
            </a:r>
          </a:p>
        </p:txBody>
      </p:sp>
      <p:pic>
        <p:nvPicPr>
          <p:cNvPr id="61446"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1447" name="Rectangle 7"/>
          <p:cNvSpPr>
            <a:spLocks/>
          </p:cNvSpPr>
          <p:nvPr/>
        </p:nvSpPr>
        <p:spPr bwMode="auto">
          <a:xfrm>
            <a:off x="910828" y="1035844"/>
            <a:ext cx="7697391"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Define a Markov chain that samples uniformly from the area beneath the curve.  This means that we need to introduce a “height” into the MCMC sampler.</a:t>
            </a:r>
          </a:p>
        </p:txBody>
      </p:sp>
      <p:sp>
        <p:nvSpPr>
          <p:cNvPr id="61448" name="Line 8"/>
          <p:cNvSpPr>
            <a:spLocks noChangeShapeType="1"/>
          </p:cNvSpPr>
          <p:nvPr/>
        </p:nvSpPr>
        <p:spPr bwMode="auto">
          <a:xfrm>
            <a:off x="3219153" y="3303984"/>
            <a:ext cx="2232" cy="2858617"/>
          </a:xfrm>
          <a:prstGeom prst="line">
            <a:avLst/>
          </a:prstGeom>
          <a:noFill/>
          <a:ln w="762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1449" name="Oval 9"/>
          <p:cNvSpPr>
            <a:spLocks/>
          </p:cNvSpPr>
          <p:nvPr/>
        </p:nvSpPr>
        <p:spPr bwMode="auto">
          <a:xfrm>
            <a:off x="3161110" y="6098977"/>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1450" name="Line 10"/>
          <p:cNvSpPr>
            <a:spLocks noChangeShapeType="1"/>
          </p:cNvSpPr>
          <p:nvPr/>
        </p:nvSpPr>
        <p:spPr bwMode="auto">
          <a:xfrm>
            <a:off x="2561705" y="5232797"/>
            <a:ext cx="3895576" cy="0"/>
          </a:xfrm>
          <a:prstGeom prst="line">
            <a:avLst/>
          </a:prstGeom>
          <a:noFill/>
          <a:ln w="762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1451" name="Oval 11"/>
          <p:cNvSpPr>
            <a:spLocks/>
          </p:cNvSpPr>
          <p:nvPr/>
        </p:nvSpPr>
        <p:spPr bwMode="auto">
          <a:xfrm>
            <a:off x="3152180" y="5161360"/>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1452" name="Line 12"/>
          <p:cNvSpPr>
            <a:spLocks noChangeShapeType="1"/>
          </p:cNvSpPr>
          <p:nvPr/>
        </p:nvSpPr>
        <p:spPr bwMode="auto">
          <a:xfrm>
            <a:off x="5278562" y="4857750"/>
            <a:ext cx="0" cy="1322710"/>
          </a:xfrm>
          <a:prstGeom prst="line">
            <a:avLst/>
          </a:prstGeom>
          <a:noFill/>
          <a:ln w="762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1453" name="Oval 13"/>
          <p:cNvSpPr>
            <a:spLocks/>
          </p:cNvSpPr>
          <p:nvPr/>
        </p:nvSpPr>
        <p:spPr bwMode="auto">
          <a:xfrm>
            <a:off x="5206008" y="5161360"/>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1454" name="Oval 14"/>
          <p:cNvSpPr>
            <a:spLocks/>
          </p:cNvSpPr>
          <p:nvPr/>
        </p:nvSpPr>
        <p:spPr bwMode="auto">
          <a:xfrm>
            <a:off x="5206008" y="6090047"/>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1455" name="Line 15"/>
          <p:cNvSpPr>
            <a:spLocks noChangeShapeType="1"/>
          </p:cNvSpPr>
          <p:nvPr/>
        </p:nvSpPr>
        <p:spPr bwMode="auto">
          <a:xfrm>
            <a:off x="2414365" y="5706070"/>
            <a:ext cx="4194721" cy="0"/>
          </a:xfrm>
          <a:prstGeom prst="line">
            <a:avLst/>
          </a:prstGeom>
          <a:noFill/>
          <a:ln w="762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1456" name="Oval 16"/>
          <p:cNvSpPr>
            <a:spLocks/>
          </p:cNvSpPr>
          <p:nvPr/>
        </p:nvSpPr>
        <p:spPr bwMode="auto">
          <a:xfrm>
            <a:off x="5206008" y="5643563"/>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1457" name="Line 17"/>
          <p:cNvSpPr>
            <a:spLocks noChangeShapeType="1"/>
          </p:cNvSpPr>
          <p:nvPr/>
        </p:nvSpPr>
        <p:spPr bwMode="auto">
          <a:xfrm>
            <a:off x="6010796" y="2821781"/>
            <a:ext cx="0" cy="3349749"/>
          </a:xfrm>
          <a:prstGeom prst="line">
            <a:avLst/>
          </a:prstGeom>
          <a:noFill/>
          <a:ln w="762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1458" name="Oval 18"/>
          <p:cNvSpPr>
            <a:spLocks/>
          </p:cNvSpPr>
          <p:nvPr/>
        </p:nvSpPr>
        <p:spPr bwMode="auto">
          <a:xfrm>
            <a:off x="5956102" y="6072188"/>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1459" name="Oval 19"/>
          <p:cNvSpPr>
            <a:spLocks/>
          </p:cNvSpPr>
          <p:nvPr/>
        </p:nvSpPr>
        <p:spPr bwMode="auto">
          <a:xfrm>
            <a:off x="5947172" y="5643563"/>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1460" name="Freeform 20"/>
          <p:cNvSpPr>
            <a:spLocks/>
          </p:cNvSpPr>
          <p:nvPr/>
        </p:nvSpPr>
        <p:spPr bwMode="auto">
          <a:xfrm>
            <a:off x="2741414" y="3504903"/>
            <a:ext cx="3470300" cy="2645420"/>
          </a:xfrm>
          <a:custGeom>
            <a:avLst/>
            <a:gdLst>
              <a:gd name="T0" fmla="*/ 2971 w 21600"/>
              <a:gd name="T1" fmla="*/ 21600 h 21600"/>
              <a:gd name="T2" fmla="*/ 2945 w 21600"/>
              <a:gd name="T3" fmla="*/ 14322 h 21600"/>
              <a:gd name="T4" fmla="*/ 15727 w 21600"/>
              <a:gd name="T5" fmla="*/ 14322 h 21600"/>
              <a:gd name="T6" fmla="*/ 15616 w 21600"/>
              <a:gd name="T7" fmla="*/ 17969 h 21600"/>
              <a:gd name="T8" fmla="*/ 20324 w 21600"/>
              <a:gd name="T9" fmla="*/ 18000 h 21600"/>
              <a:gd name="T10" fmla="*/ 20324 w 21600"/>
              <a:gd name="T11" fmla="*/ 0 h 21600"/>
              <a:gd name="T12" fmla="*/ 18665 w 21600"/>
              <a:gd name="T13" fmla="*/ 0 h 21600"/>
              <a:gd name="T14" fmla="*/ 18617 w 21600"/>
              <a:gd name="T15" fmla="*/ 4915 h 21600"/>
              <a:gd name="T16" fmla="*/ 21562 w 21600"/>
              <a:gd name="T17" fmla="*/ 4988 h 21600"/>
              <a:gd name="T18" fmla="*/ 21600 w 21600"/>
              <a:gd name="T19" fmla="*/ 20260 h 21600"/>
              <a:gd name="T20" fmla="*/ 111 w 21600"/>
              <a:gd name="T21" fmla="*/ 20230 h 21600"/>
              <a:gd name="T22" fmla="*/ 0 w 21600"/>
              <a:gd name="T23" fmla="*/ 11624 h 21600"/>
              <a:gd name="T24" fmla="*/ 6280 w 21600"/>
              <a:gd name="T25" fmla="*/ 11624 h 21600"/>
              <a:gd name="T26" fmla="*/ 6289 w 21600"/>
              <a:gd name="T27" fmla="*/ 5023 h 21600"/>
              <a:gd name="T28" fmla="*/ 5523 w 21600"/>
              <a:gd name="T29" fmla="*/ 5023 h 21600"/>
              <a:gd name="T30" fmla="*/ 5502 w 21600"/>
              <a:gd name="T31" fmla="*/ 18625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2971" y="21600"/>
                </a:moveTo>
                <a:lnTo>
                  <a:pt x="2945" y="14322"/>
                </a:lnTo>
                <a:lnTo>
                  <a:pt x="15727" y="14322"/>
                </a:lnTo>
                <a:lnTo>
                  <a:pt x="15616" y="17969"/>
                </a:lnTo>
                <a:lnTo>
                  <a:pt x="20324" y="18000"/>
                </a:lnTo>
                <a:lnTo>
                  <a:pt x="20324" y="0"/>
                </a:lnTo>
                <a:lnTo>
                  <a:pt x="18665" y="0"/>
                </a:lnTo>
                <a:lnTo>
                  <a:pt x="18617" y="4915"/>
                </a:lnTo>
                <a:lnTo>
                  <a:pt x="21562" y="4988"/>
                </a:lnTo>
                <a:lnTo>
                  <a:pt x="21600" y="20260"/>
                </a:lnTo>
                <a:lnTo>
                  <a:pt x="111" y="20230"/>
                </a:lnTo>
                <a:lnTo>
                  <a:pt x="0" y="11624"/>
                </a:lnTo>
                <a:lnTo>
                  <a:pt x="6280" y="11624"/>
                </a:lnTo>
                <a:lnTo>
                  <a:pt x="6289" y="5023"/>
                </a:lnTo>
                <a:lnTo>
                  <a:pt x="5523" y="5023"/>
                </a:lnTo>
                <a:lnTo>
                  <a:pt x="5502" y="18625"/>
                </a:lnTo>
              </a:path>
            </a:pathLst>
          </a:custGeom>
          <a:noFill/>
          <a:ln w="762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2"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3624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6144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6144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61451"/>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6145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61454"/>
                                        </p:tgtEl>
                                        <p:attrNameLst>
                                          <p:attrName>style.visibility</p:attrName>
                                        </p:attrNameLst>
                                      </p:cBhvr>
                                      <p:to>
                                        <p:strVal val="visible"/>
                                      </p:to>
                                    </p:set>
                                  </p:childTnLst>
                                </p:cTn>
                              </p:par>
                            </p:childTnLst>
                          </p:cTn>
                        </p:par>
                        <p:par>
                          <p:cTn id="26" fill="hold" nodeType="afterGroup">
                            <p:stCondLst>
                              <p:cond delay="500"/>
                            </p:stCondLst>
                            <p:childTnLst>
                              <p:par>
                                <p:cTn id="27" presetID="1" presetClass="entr" presetSubtype="0" fill="hold" grpId="0" nodeType="afterEffect">
                                  <p:stCondLst>
                                    <p:cond delay="0"/>
                                  </p:stCondLst>
                                  <p:childTnLst>
                                    <p:set>
                                      <p:cBhvr>
                                        <p:cTn id="28" dur="1" fill="hold">
                                          <p:stCondLst>
                                            <p:cond delay="499"/>
                                          </p:stCondLst>
                                        </p:cTn>
                                        <p:tgtEl>
                                          <p:spTgt spid="61453"/>
                                        </p:tgtEl>
                                        <p:attrNameLst>
                                          <p:attrName>style.visibility</p:attrName>
                                        </p:attrNameLst>
                                      </p:cBhvr>
                                      <p:to>
                                        <p:strVal val="visible"/>
                                      </p:to>
                                    </p:set>
                                  </p:childTnLst>
                                </p:cTn>
                              </p:par>
                            </p:childTnLst>
                          </p:cTn>
                        </p:par>
                        <p:par>
                          <p:cTn id="29" fill="hold" nodeType="afterGroup">
                            <p:stCondLst>
                              <p:cond delay="1000"/>
                            </p:stCondLst>
                            <p:childTnLst>
                              <p:par>
                                <p:cTn id="30" presetID="1" presetClass="entr" presetSubtype="0" fill="hold" nodeType="afterEffect">
                                  <p:stCondLst>
                                    <p:cond delay="0"/>
                                  </p:stCondLst>
                                  <p:childTnLst>
                                    <p:set>
                                      <p:cBhvr>
                                        <p:cTn id="31" dur="1" fill="hold">
                                          <p:stCondLst>
                                            <p:cond delay="499"/>
                                          </p:stCondLst>
                                        </p:cTn>
                                        <p:tgtEl>
                                          <p:spTgt spid="6144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6145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61456"/>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61455"/>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61459"/>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499"/>
                                          </p:stCondLst>
                                        </p:cTn>
                                        <p:tgtEl>
                                          <p:spTgt spid="61458"/>
                                        </p:tgtEl>
                                        <p:attrNameLst>
                                          <p:attrName>style.visibility</p:attrName>
                                        </p:attrNameLst>
                                      </p:cBhvr>
                                      <p:to>
                                        <p:strVal val="visible"/>
                                      </p:to>
                                    </p:set>
                                  </p:childTnLst>
                                </p:cTn>
                              </p:par>
                            </p:childTnLst>
                          </p:cTn>
                        </p:par>
                        <p:par>
                          <p:cTn id="51" fill="hold" nodeType="afterGroup">
                            <p:stCondLst>
                              <p:cond delay="1000"/>
                            </p:stCondLst>
                            <p:childTnLst>
                              <p:par>
                                <p:cTn id="52" presetID="1" presetClass="entr" presetSubtype="0" fill="hold" nodeType="afterEffect">
                                  <p:stCondLst>
                                    <p:cond delay="0"/>
                                  </p:stCondLst>
                                  <p:childTnLst>
                                    <p:set>
                                      <p:cBhvr>
                                        <p:cTn id="53" dur="1" fill="hold">
                                          <p:stCondLst>
                                            <p:cond delay="499"/>
                                          </p:stCondLst>
                                        </p:cTn>
                                        <p:tgtEl>
                                          <p:spTgt spid="61444"/>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61457"/>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499"/>
                                          </p:stCondLst>
                                        </p:cTn>
                                        <p:tgtEl>
                                          <p:spTgt spid="61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8" grpId="0" animBg="1"/>
      <p:bldP spid="61449" grpId="0" animBg="1"/>
      <p:bldP spid="61450" grpId="0" animBg="1"/>
      <p:bldP spid="61451" grpId="0" animBg="1"/>
      <p:bldP spid="61452" grpId="0" animBg="1"/>
      <p:bldP spid="61453" grpId="0" animBg="1"/>
      <p:bldP spid="61454" grpId="0" animBg="1"/>
      <p:bldP spid="61455" grpId="0" animBg="1"/>
      <p:bldP spid="61456" grpId="0" animBg="1"/>
      <p:bldP spid="61457" grpId="0" animBg="1"/>
      <p:bldP spid="61458" grpId="0" animBg="1"/>
      <p:bldP spid="61459" grpId="0" animBg="1"/>
      <p:bldP spid="61460" grpId="0" animBg="1"/>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305" y="1714500"/>
            <a:ext cx="7464103" cy="476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2466" name="Rectangle 2"/>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Slice Sampling</a:t>
            </a:r>
          </a:p>
        </p:txBody>
      </p:sp>
      <p:pic>
        <p:nvPicPr>
          <p:cNvPr id="6246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2468" name="Rectangle 4"/>
          <p:cNvSpPr>
            <a:spLocks/>
          </p:cNvSpPr>
          <p:nvPr/>
        </p:nvSpPr>
        <p:spPr bwMode="auto">
          <a:xfrm>
            <a:off x="910828" y="1035844"/>
            <a:ext cx="7697391"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Sampling the height is easy: simulate a random variate uniformly between 0 and the height of your (perhaps unnormalized) density function.</a:t>
            </a:r>
          </a:p>
        </p:txBody>
      </p:sp>
      <p:sp>
        <p:nvSpPr>
          <p:cNvPr id="62469" name="Line 5"/>
          <p:cNvSpPr>
            <a:spLocks noChangeShapeType="1"/>
          </p:cNvSpPr>
          <p:nvPr/>
        </p:nvSpPr>
        <p:spPr bwMode="auto">
          <a:xfrm>
            <a:off x="3219153" y="3303984"/>
            <a:ext cx="2232" cy="2858617"/>
          </a:xfrm>
          <a:prstGeom prst="line">
            <a:avLst/>
          </a:prstGeom>
          <a:noFill/>
          <a:ln w="762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2470" name="Oval 6"/>
          <p:cNvSpPr>
            <a:spLocks/>
          </p:cNvSpPr>
          <p:nvPr/>
        </p:nvSpPr>
        <p:spPr bwMode="auto">
          <a:xfrm>
            <a:off x="3161110" y="6098977"/>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2471" name="Oval 7"/>
          <p:cNvSpPr>
            <a:spLocks/>
          </p:cNvSpPr>
          <p:nvPr/>
        </p:nvSpPr>
        <p:spPr bwMode="auto">
          <a:xfrm>
            <a:off x="3152180" y="5161360"/>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9"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35142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animBg="1"/>
      <p:bldP spid="62470" grpId="0" animBg="1"/>
      <p:bldP spid="62471" grpId="0" animBg="1"/>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305" y="1714500"/>
            <a:ext cx="7464103" cy="476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3490" name="Rectangle 2"/>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Slice Sampling</a:t>
            </a:r>
          </a:p>
        </p:txBody>
      </p:sp>
      <p:pic>
        <p:nvPicPr>
          <p:cNvPr id="6349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3492" name="Rectangle 4"/>
          <p:cNvSpPr>
            <a:spLocks/>
          </p:cNvSpPr>
          <p:nvPr/>
        </p:nvSpPr>
        <p:spPr bwMode="auto">
          <a:xfrm>
            <a:off x="910828" y="1035844"/>
            <a:ext cx="7697391"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Sampling the horizontal slice is more complicated. Start with a big “bracket” and rejection sample, shrinking the bracket with rejections.  Shrinks exponentially fast!</a:t>
            </a:r>
          </a:p>
        </p:txBody>
      </p:sp>
      <p:sp>
        <p:nvSpPr>
          <p:cNvPr id="63493" name="Line 5"/>
          <p:cNvSpPr>
            <a:spLocks noChangeShapeType="1"/>
          </p:cNvSpPr>
          <p:nvPr/>
        </p:nvSpPr>
        <p:spPr bwMode="auto">
          <a:xfrm>
            <a:off x="3219153" y="3303984"/>
            <a:ext cx="2232" cy="2858617"/>
          </a:xfrm>
          <a:prstGeom prst="line">
            <a:avLst/>
          </a:prstGeom>
          <a:noFill/>
          <a:ln w="762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3494" name="Oval 6"/>
          <p:cNvSpPr>
            <a:spLocks/>
          </p:cNvSpPr>
          <p:nvPr/>
        </p:nvSpPr>
        <p:spPr bwMode="auto">
          <a:xfrm>
            <a:off x="3161110" y="6098977"/>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3495" name="Line 7"/>
          <p:cNvSpPr>
            <a:spLocks noChangeShapeType="1"/>
          </p:cNvSpPr>
          <p:nvPr/>
        </p:nvSpPr>
        <p:spPr bwMode="auto">
          <a:xfrm rot="10800000">
            <a:off x="1352848" y="5222751"/>
            <a:ext cx="7012037" cy="0"/>
          </a:xfrm>
          <a:prstGeom prst="line">
            <a:avLst/>
          </a:prstGeom>
          <a:noFill/>
          <a:ln w="76200" cap="flat">
            <a:solidFill>
              <a:srgbClr val="FF0000"/>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3496" name="Oval 8"/>
          <p:cNvSpPr>
            <a:spLocks/>
          </p:cNvSpPr>
          <p:nvPr/>
        </p:nvSpPr>
        <p:spPr bwMode="auto">
          <a:xfrm>
            <a:off x="3152180" y="5161360"/>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3497" name="Oval 9"/>
          <p:cNvSpPr>
            <a:spLocks/>
          </p:cNvSpPr>
          <p:nvPr/>
        </p:nvSpPr>
        <p:spPr bwMode="auto">
          <a:xfrm>
            <a:off x="7429500" y="5152430"/>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3498" name="Line 10"/>
          <p:cNvSpPr>
            <a:spLocks noChangeShapeType="1"/>
          </p:cNvSpPr>
          <p:nvPr/>
        </p:nvSpPr>
        <p:spPr bwMode="auto">
          <a:xfrm flipH="1">
            <a:off x="1356197" y="5226100"/>
            <a:ext cx="6167065" cy="0"/>
          </a:xfrm>
          <a:prstGeom prst="line">
            <a:avLst/>
          </a:prstGeom>
          <a:noFill/>
          <a:ln w="76200" cap="flat">
            <a:solidFill>
              <a:srgbClr val="FF0000"/>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3499" name="Oval 11"/>
          <p:cNvSpPr>
            <a:spLocks/>
          </p:cNvSpPr>
          <p:nvPr/>
        </p:nvSpPr>
        <p:spPr bwMode="auto">
          <a:xfrm>
            <a:off x="2196703" y="5161360"/>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3500" name="Line 12"/>
          <p:cNvSpPr>
            <a:spLocks noChangeShapeType="1"/>
          </p:cNvSpPr>
          <p:nvPr/>
        </p:nvSpPr>
        <p:spPr bwMode="auto">
          <a:xfrm rot="10800000">
            <a:off x="2223492" y="5227217"/>
            <a:ext cx="5299770" cy="6697"/>
          </a:xfrm>
          <a:prstGeom prst="line">
            <a:avLst/>
          </a:prstGeom>
          <a:noFill/>
          <a:ln w="76200" cap="flat">
            <a:solidFill>
              <a:srgbClr val="FF0000"/>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3501" name="Line 13"/>
          <p:cNvSpPr>
            <a:spLocks noChangeShapeType="1"/>
          </p:cNvSpPr>
          <p:nvPr/>
        </p:nvSpPr>
        <p:spPr bwMode="auto">
          <a:xfrm>
            <a:off x="4675808" y="4192488"/>
            <a:ext cx="0" cy="1970113"/>
          </a:xfrm>
          <a:prstGeom prst="line">
            <a:avLst/>
          </a:prstGeom>
          <a:noFill/>
          <a:ln w="762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3502" name="Oval 14"/>
          <p:cNvSpPr>
            <a:spLocks/>
          </p:cNvSpPr>
          <p:nvPr/>
        </p:nvSpPr>
        <p:spPr bwMode="auto">
          <a:xfrm>
            <a:off x="4616649" y="5161360"/>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3503" name="Oval 15"/>
          <p:cNvSpPr>
            <a:spLocks/>
          </p:cNvSpPr>
          <p:nvPr/>
        </p:nvSpPr>
        <p:spPr bwMode="auto">
          <a:xfrm>
            <a:off x="4616649" y="6098977"/>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17"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717946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349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63499"/>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6350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350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63501"/>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499"/>
                                          </p:stCondLst>
                                        </p:cTn>
                                        <p:tgtEl>
                                          <p:spTgt spid="63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7" grpId="0" animBg="1"/>
      <p:bldP spid="63498" grpId="0" animBg="1"/>
      <p:bldP spid="63499" grpId="0" animBg="1"/>
      <p:bldP spid="63500" grpId="0" animBg="1"/>
      <p:bldP spid="63501" grpId="0" animBg="1"/>
      <p:bldP spid="63502" grpId="0" animBg="1"/>
      <p:bldP spid="63503"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305" y="1714500"/>
            <a:ext cx="7464103" cy="476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4514" name="Rectangle 2"/>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Slice Sampling</a:t>
            </a:r>
          </a:p>
        </p:txBody>
      </p:sp>
      <p:pic>
        <p:nvPicPr>
          <p:cNvPr id="6451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4516" name="Rectangle 4"/>
          <p:cNvSpPr>
            <a:spLocks/>
          </p:cNvSpPr>
          <p:nvPr/>
        </p:nvSpPr>
        <p:spPr bwMode="auto">
          <a:xfrm>
            <a:off x="910828" y="1035844"/>
            <a:ext cx="7697391"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Unfortunately, you have to pick an initial bracket size.  Exponential shrinkage means you can err on the side of being too large without too much additional cost.</a:t>
            </a:r>
          </a:p>
        </p:txBody>
      </p:sp>
      <p:sp>
        <p:nvSpPr>
          <p:cNvPr id="64517" name="Line 5"/>
          <p:cNvSpPr>
            <a:spLocks noChangeShapeType="1"/>
          </p:cNvSpPr>
          <p:nvPr/>
        </p:nvSpPr>
        <p:spPr bwMode="auto">
          <a:xfrm>
            <a:off x="3219153" y="3303984"/>
            <a:ext cx="2232" cy="2858617"/>
          </a:xfrm>
          <a:prstGeom prst="line">
            <a:avLst/>
          </a:prstGeom>
          <a:noFill/>
          <a:ln w="762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4518" name="Oval 6"/>
          <p:cNvSpPr>
            <a:spLocks/>
          </p:cNvSpPr>
          <p:nvPr/>
        </p:nvSpPr>
        <p:spPr bwMode="auto">
          <a:xfrm>
            <a:off x="3161110" y="6098977"/>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64519" name="Line 7"/>
          <p:cNvSpPr>
            <a:spLocks noChangeShapeType="1"/>
          </p:cNvSpPr>
          <p:nvPr/>
        </p:nvSpPr>
        <p:spPr bwMode="auto">
          <a:xfrm rot="10800000">
            <a:off x="1352848" y="5222751"/>
            <a:ext cx="7012037" cy="0"/>
          </a:xfrm>
          <a:prstGeom prst="line">
            <a:avLst/>
          </a:prstGeom>
          <a:noFill/>
          <a:ln w="76200" cap="flat">
            <a:solidFill>
              <a:srgbClr val="FF0000"/>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4520" name="Oval 8"/>
          <p:cNvSpPr>
            <a:spLocks/>
          </p:cNvSpPr>
          <p:nvPr/>
        </p:nvSpPr>
        <p:spPr bwMode="auto">
          <a:xfrm>
            <a:off x="3152180" y="5161360"/>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10"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3888749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Slice Sampling</a:t>
            </a:r>
          </a:p>
        </p:txBody>
      </p:sp>
      <p:pic>
        <p:nvPicPr>
          <p:cNvPr id="6553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5539" name="Rectangle 3"/>
          <p:cNvSpPr>
            <a:spLocks/>
          </p:cNvSpPr>
          <p:nvPr/>
        </p:nvSpPr>
        <p:spPr bwMode="auto">
          <a:xfrm>
            <a:off x="910828" y="1026914"/>
            <a:ext cx="7697391"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There are also fancier versions that will automatically grow the bracket if it is too small.  Radford Neal’s paper discusses this and many other ideas.</a:t>
            </a:r>
          </a:p>
        </p:txBody>
      </p:sp>
      <p:sp>
        <p:nvSpPr>
          <p:cNvPr id="65540" name="Rectangle 4"/>
          <p:cNvSpPr>
            <a:spLocks/>
          </p:cNvSpPr>
          <p:nvPr/>
        </p:nvSpPr>
        <p:spPr bwMode="auto">
          <a:xfrm>
            <a:off x="910828" y="2366367"/>
            <a:ext cx="7697391" cy="74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Radford M. Neal, “Slice Sampling”, </a:t>
            </a:r>
            <a:r>
              <a:rPr lang="en-US" altLang="zh-CN" sz="2500" i="1">
                <a:ea typeface="宋体" charset="-122"/>
              </a:rPr>
              <a:t>Annals of Statistics</a:t>
            </a:r>
            <a:r>
              <a:rPr lang="en-US" altLang="zh-CN" sz="2500">
                <a:ea typeface="宋体" charset="-122"/>
              </a:rPr>
              <a:t> 31, 705-767, 2003.</a:t>
            </a:r>
          </a:p>
        </p:txBody>
      </p:sp>
      <p:sp>
        <p:nvSpPr>
          <p:cNvPr id="65541" name="Rectangle 5"/>
          <p:cNvSpPr>
            <a:spLocks/>
          </p:cNvSpPr>
          <p:nvPr/>
        </p:nvSpPr>
        <p:spPr bwMode="auto">
          <a:xfrm>
            <a:off x="910828" y="3107531"/>
            <a:ext cx="7697391" cy="317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Iain Murray has Matlab code on the web.  I have Python code on the web also.  The Matlab statistics toolbox includes a </a:t>
            </a:r>
            <a:r>
              <a:rPr lang="en-US" altLang="zh-CN" sz="2500">
                <a:latin typeface="Andale Mono" charset="0"/>
                <a:ea typeface="宋体" charset="-122"/>
                <a:sym typeface="Andale Mono" charset="0"/>
              </a:rPr>
              <a:t>slicesample()</a:t>
            </a:r>
            <a:r>
              <a:rPr lang="en-US" altLang="zh-CN" sz="2500">
                <a:ea typeface="宋体" charset="-122"/>
              </a:rPr>
              <a:t> function these days.  </a:t>
            </a:r>
          </a:p>
          <a:p>
            <a:pPr>
              <a:spcBef>
                <a:spcPts val="1687"/>
              </a:spcBef>
            </a:pPr>
            <a:r>
              <a:rPr lang="en-US" altLang="zh-CN" sz="2500">
                <a:ea typeface="宋体" charset="-122"/>
              </a:rPr>
              <a:t>It is easy and requires almost no tuning.  If you’re currently solving a problem with Metropolis-Hastings, you should give this a try.  Remember,  the “best” M-H step size may vary, even with a single run!</a:t>
            </a:r>
          </a:p>
        </p:txBody>
      </p:sp>
      <p:sp>
        <p:nvSpPr>
          <p:cNvPr id="7"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2468275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Multiple Dimensions</a:t>
            </a:r>
          </a:p>
        </p:txBody>
      </p:sp>
      <p:pic>
        <p:nvPicPr>
          <p:cNvPr id="6656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6563" name="Rectangle 3"/>
          <p:cNvSpPr>
            <a:spLocks/>
          </p:cNvSpPr>
          <p:nvPr/>
        </p:nvSpPr>
        <p:spPr bwMode="auto">
          <a:xfrm>
            <a:off x="910828" y="1026914"/>
            <a:ext cx="7697391"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endParaRPr lang="en-US" altLang="zh-CN" sz="2500" dirty="0" smtClean="0">
              <a:ea typeface="宋体" charset="-122"/>
            </a:endParaRPr>
          </a:p>
          <a:p>
            <a:pPr>
              <a:spcBef>
                <a:spcPts val="1687"/>
              </a:spcBef>
            </a:pPr>
            <a:endParaRPr lang="en-US" altLang="zh-CN" sz="2500" dirty="0">
              <a:ea typeface="宋体" charset="-122"/>
            </a:endParaRPr>
          </a:p>
          <a:p>
            <a:pPr>
              <a:spcBef>
                <a:spcPts val="1687"/>
              </a:spcBef>
            </a:pPr>
            <a:r>
              <a:rPr lang="en-US" altLang="zh-CN" sz="2500" dirty="0" smtClean="0">
                <a:ea typeface="宋体" charset="-122"/>
              </a:rPr>
              <a:t>One </a:t>
            </a:r>
            <a:r>
              <a:rPr lang="en-US" altLang="zh-CN" sz="2500" dirty="0">
                <a:ea typeface="宋体" charset="-122"/>
              </a:rPr>
              <a:t>Approach: Slice sample each dimension, as in Gibbs</a:t>
            </a:r>
          </a:p>
          <a:p>
            <a:pPr>
              <a:spcBef>
                <a:spcPts val="1687"/>
              </a:spcBef>
            </a:pPr>
            <a:endParaRPr lang="en-US" altLang="zh-CN" sz="2500" dirty="0">
              <a:ea typeface="宋体" charset="-122"/>
            </a:endParaRPr>
          </a:p>
          <a:p>
            <a:pPr>
              <a:spcBef>
                <a:spcPts val="1687"/>
              </a:spcBef>
            </a:pPr>
            <a:endParaRPr lang="en-US" altLang="zh-CN" sz="2500" dirty="0">
              <a:ea typeface="宋体" charset="-122"/>
            </a:endParaRPr>
          </a:p>
        </p:txBody>
      </p:sp>
      <p:grpSp>
        <p:nvGrpSpPr>
          <p:cNvPr id="66564" name="Group 4"/>
          <p:cNvGrpSpPr>
            <a:grpSpLocks/>
          </p:cNvGrpSpPr>
          <p:nvPr/>
        </p:nvGrpSpPr>
        <p:grpSpPr bwMode="auto">
          <a:xfrm>
            <a:off x="464344" y="1643063"/>
            <a:ext cx="8198570" cy="5134570"/>
            <a:chOff x="0" y="0"/>
            <a:chExt cx="7345" cy="4600"/>
          </a:xfrm>
        </p:grpSpPr>
        <p:pic>
          <p:nvPicPr>
            <p:cNvPr id="665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45" cy="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65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65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656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656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657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657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657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657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657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16"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876657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4"/>
          <p:cNvGrpSpPr>
            <a:grpSpLocks/>
          </p:cNvGrpSpPr>
          <p:nvPr/>
        </p:nvGrpSpPr>
        <p:grpSpPr bwMode="auto">
          <a:xfrm>
            <a:off x="464344" y="1643063"/>
            <a:ext cx="8198570" cy="5134570"/>
            <a:chOff x="0" y="0"/>
            <a:chExt cx="7345" cy="4600"/>
          </a:xfrm>
        </p:grpSpPr>
        <p:pic>
          <p:nvPicPr>
            <p:cNvPr id="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345" cy="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8"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9"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0"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67585"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Multiple Dimensions</a:t>
            </a:r>
          </a:p>
        </p:txBody>
      </p:sp>
      <p:pic>
        <p:nvPicPr>
          <p:cNvPr id="67586" name="Picture 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7587" name="Rectangle 3"/>
          <p:cNvSpPr>
            <a:spLocks/>
          </p:cNvSpPr>
          <p:nvPr/>
        </p:nvSpPr>
        <p:spPr bwMode="auto">
          <a:xfrm>
            <a:off x="910828" y="1026914"/>
            <a:ext cx="7697391"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Another Approach: Slice sample in random directions</a:t>
            </a:r>
          </a:p>
        </p:txBody>
      </p:sp>
      <p:grpSp>
        <p:nvGrpSpPr>
          <p:cNvPr id="67588" name="Group 4"/>
          <p:cNvGrpSpPr>
            <a:grpSpLocks/>
          </p:cNvGrpSpPr>
          <p:nvPr/>
        </p:nvGrpSpPr>
        <p:grpSpPr bwMode="auto">
          <a:xfrm>
            <a:off x="464344" y="1643062"/>
            <a:ext cx="2794992" cy="1750219"/>
            <a:chOff x="0" y="0"/>
            <a:chExt cx="2504" cy="1568"/>
          </a:xfrm>
        </p:grpSpPr>
        <p:pic>
          <p:nvPicPr>
            <p:cNvPr id="675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759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759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7592"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7593"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7594" name="Picture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7595" name="Picture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7596" name="Picture 1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7597" name="Picture 1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7598" name="Picture 1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7599" name="Picture 1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7600" name="Picture 1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7601" name="Picture 1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19"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2222584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Auxiliary Variables</a:t>
            </a:r>
          </a:p>
        </p:txBody>
      </p:sp>
      <p:pic>
        <p:nvPicPr>
          <p:cNvPr id="6861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8611" name="Rectangle 3"/>
          <p:cNvSpPr>
            <a:spLocks/>
          </p:cNvSpPr>
          <p:nvPr/>
        </p:nvSpPr>
        <p:spPr bwMode="auto">
          <a:xfrm>
            <a:off x="910828" y="1026914"/>
            <a:ext cx="7697391" cy="346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Slice sampling is an example of a very useful trick.</a:t>
            </a:r>
          </a:p>
          <a:p>
            <a:pPr>
              <a:spcBef>
                <a:spcPts val="1687"/>
              </a:spcBef>
            </a:pPr>
            <a:r>
              <a:rPr lang="en-US" altLang="zh-CN" sz="2500">
                <a:ea typeface="宋体" charset="-122"/>
              </a:rPr>
              <a:t>Getting marginal distributions in MCMC is easy: just throw away the things you’re not interested in.</a:t>
            </a:r>
          </a:p>
          <a:p>
            <a:pPr>
              <a:spcBef>
                <a:spcPts val="1687"/>
              </a:spcBef>
            </a:pPr>
            <a:r>
              <a:rPr lang="en-US" altLang="zh-CN" sz="2500">
                <a:ea typeface="宋体" charset="-122"/>
              </a:rPr>
              <a:t>Sometimes it is easy to create an </a:t>
            </a:r>
            <a:r>
              <a:rPr lang="en-US" altLang="zh-CN" sz="2500" b="1">
                <a:ea typeface="宋体" charset="-122"/>
              </a:rPr>
              <a:t>expanded</a:t>
            </a:r>
            <a:r>
              <a:rPr lang="en-US" altLang="zh-CN" sz="2500">
                <a:ea typeface="宋体" charset="-122"/>
              </a:rPr>
              <a:t> joint distribution that is easier to sample from, but has the marginal distribution that you’re interested in.</a:t>
            </a:r>
          </a:p>
          <a:p>
            <a:pPr>
              <a:spcBef>
                <a:spcPts val="1687"/>
              </a:spcBef>
            </a:pPr>
            <a:r>
              <a:rPr lang="en-US" altLang="zh-CN" sz="2500">
                <a:ea typeface="宋体" charset="-122"/>
              </a:rPr>
              <a:t>In slice sampling, this is the height variable.</a:t>
            </a:r>
          </a:p>
        </p:txBody>
      </p:sp>
      <p:pic>
        <p:nvPicPr>
          <p:cNvPr id="686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344" y="4795242"/>
            <a:ext cx="5929313" cy="120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4175863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457200" y="163041"/>
            <a:ext cx="8229600" cy="639763"/>
          </a:xfrm>
        </p:spPr>
        <p:txBody>
          <a:bodyPr lIns="91429" tIns="45714" rIns="91429" bIns="45714"/>
          <a:lstStyle/>
          <a:p>
            <a:r>
              <a:rPr lang="en-US" altLang="zh-CN" sz="2800" b="1" dirty="0">
                <a:ea typeface="宋体" pitchFamily="2" charset="-122"/>
              </a:rPr>
              <a:t>Definition</a:t>
            </a:r>
          </a:p>
        </p:txBody>
      </p:sp>
      <mc:AlternateContent xmlns:mc="http://schemas.openxmlformats.org/markup-compatibility/2006" xmlns:a14="http://schemas.microsoft.com/office/drawing/2010/main">
        <mc:Choice Requires="a14">
          <p:sp>
            <p:nvSpPr>
              <p:cNvPr id="5124" name="Rectangle 3"/>
              <p:cNvSpPr>
                <a:spLocks noGrp="1" noChangeArrowheads="1"/>
              </p:cNvSpPr>
              <p:nvPr>
                <p:ph type="body" idx="4294967295"/>
              </p:nvPr>
            </p:nvSpPr>
            <p:spPr>
              <a:xfrm>
                <a:off x="457200" y="1066800"/>
                <a:ext cx="8229600" cy="1981200"/>
              </a:xfrm>
            </p:spPr>
            <p:txBody>
              <a:bodyPr lIns="91429" tIns="45714" rIns="91429" bIns="45714">
                <a:normAutofit lnSpcReduction="10000"/>
              </a:bodyPr>
              <a:lstStyle/>
              <a:p>
                <a:pPr>
                  <a:buFontTx/>
                  <a:buNone/>
                </a:pPr>
                <a:r>
                  <a:rPr lang="en-US" altLang="zh-CN" sz="1800" dirty="0" smtClean="0">
                    <a:ea typeface="宋体" pitchFamily="2" charset="-122"/>
                  </a:rPr>
                  <a:t>MRF Components:</a:t>
                </a:r>
              </a:p>
              <a:p>
                <a:r>
                  <a:rPr lang="en-US" altLang="zh-CN" sz="1800" dirty="0" err="1">
                    <a:ea typeface="宋体" pitchFamily="2" charset="-122"/>
                  </a:rPr>
                  <a:t>Pr</a:t>
                </a:r>
                <a:r>
                  <a:rPr lang="en-US" altLang="zh-CN" sz="1800" i="1" dirty="0">
                    <a:ea typeface="宋体" pitchFamily="2" charset="-122"/>
                  </a:rPr>
                  <a:t>(f</a:t>
                </a:r>
                <a:r>
                  <a:rPr lang="en-US" altLang="zh-CN" sz="1800" i="1" baseline="-25000" dirty="0">
                    <a:ea typeface="宋体" pitchFamily="2" charset="-122"/>
                  </a:rPr>
                  <a:t>i</a:t>
                </a:r>
                <a:r>
                  <a:rPr lang="en-US" altLang="zh-CN" sz="1800" i="1" dirty="0">
                    <a:ea typeface="宋体" pitchFamily="2" charset="-122"/>
                  </a:rPr>
                  <a:t>) &gt; 0 for all variables f</a:t>
                </a:r>
                <a:r>
                  <a:rPr lang="en-US" altLang="zh-CN" sz="1800" i="1" baseline="-25000" dirty="0">
                    <a:ea typeface="宋体" pitchFamily="2" charset="-122"/>
                  </a:rPr>
                  <a:t>i</a:t>
                </a:r>
                <a:r>
                  <a:rPr lang="en-US" altLang="zh-CN" sz="1800" i="1" dirty="0">
                    <a:ea typeface="宋体" pitchFamily="2" charset="-122"/>
                  </a:rPr>
                  <a:t>.</a:t>
                </a:r>
                <a:endParaRPr lang="en-US" altLang="zh-CN" sz="1800" dirty="0">
                  <a:ea typeface="宋体" pitchFamily="2" charset="-122"/>
                </a:endParaRPr>
              </a:p>
              <a:p>
                <a:r>
                  <a:rPr lang="en-US" altLang="zh-CN" sz="1800" i="1" dirty="0">
                    <a:ea typeface="宋体" pitchFamily="2" charset="-122"/>
                  </a:rPr>
                  <a:t>Markov Property: Each Random variable depends on other RVs only through its neighbors. </a:t>
                </a:r>
                <a14:m>
                  <m:oMath xmlns:m="http://schemas.openxmlformats.org/officeDocument/2006/math">
                    <m:func>
                      <m:funcPr>
                        <m:ctrlPr>
                          <a:rPr lang="en-US" altLang="zh-CN" sz="1800" b="0" i="1" smtClean="0">
                            <a:latin typeface="Cambria Math"/>
                            <a:ea typeface="宋体" pitchFamily="2" charset="-122"/>
                          </a:rPr>
                        </m:ctrlPr>
                      </m:funcPr>
                      <m:fName>
                        <m:r>
                          <m:rPr>
                            <m:sty m:val="p"/>
                          </m:rPr>
                          <a:rPr lang="en-US" altLang="zh-CN" sz="1800" b="0" i="0" smtClean="0">
                            <a:latin typeface="Cambria Math"/>
                            <a:ea typeface="宋体" pitchFamily="2" charset="-122"/>
                          </a:rPr>
                          <m:t>Pr</m:t>
                        </m:r>
                      </m:fName>
                      <m:e>
                        <m:d>
                          <m:dPr>
                            <m:endChr m:val="|"/>
                            <m:ctrlPr>
                              <a:rPr lang="en-US" altLang="zh-CN" sz="1800" b="0" i="1" smtClean="0">
                                <a:latin typeface="Cambria Math"/>
                                <a:ea typeface="宋体" pitchFamily="2" charset="-122"/>
                              </a:rPr>
                            </m:ctrlPr>
                          </m:dPr>
                          <m:e>
                            <m:sSub>
                              <m:sSubPr>
                                <m:ctrlPr>
                                  <a:rPr lang="en-US" altLang="zh-CN" sz="1800" b="0" i="1" smtClean="0">
                                    <a:latin typeface="Cambria Math"/>
                                    <a:ea typeface="宋体" pitchFamily="2" charset="-122"/>
                                  </a:rPr>
                                </m:ctrlPr>
                              </m:sSubPr>
                              <m:e>
                                <m:r>
                                  <a:rPr lang="en-US" altLang="zh-CN" sz="1800" b="0" i="1" smtClean="0">
                                    <a:latin typeface="Cambria Math"/>
                                    <a:ea typeface="宋体" pitchFamily="2" charset="-122"/>
                                  </a:rPr>
                                  <m:t>𝑓</m:t>
                                </m:r>
                              </m:e>
                              <m:sub>
                                <m:r>
                                  <a:rPr lang="en-US" altLang="zh-CN" sz="1800" b="0" i="1" smtClean="0">
                                    <a:latin typeface="Cambria Math"/>
                                    <a:ea typeface="宋体" pitchFamily="2" charset="-122"/>
                                  </a:rPr>
                                  <m:t>𝑝</m:t>
                                </m:r>
                              </m:sub>
                            </m:sSub>
                          </m:e>
                        </m:d>
                      </m:e>
                    </m:func>
                    <m:sSub>
                      <m:sSubPr>
                        <m:ctrlPr>
                          <a:rPr lang="en-US" altLang="zh-CN" sz="1800" b="0" i="1" smtClean="0">
                            <a:latin typeface="Cambria Math"/>
                            <a:ea typeface="宋体" pitchFamily="2" charset="-122"/>
                          </a:rPr>
                        </m:ctrlPr>
                      </m:sSubPr>
                      <m:e>
                        <m:r>
                          <a:rPr lang="en-US" altLang="zh-CN" sz="1800" b="0" i="1" smtClean="0">
                            <a:latin typeface="Cambria Math"/>
                            <a:ea typeface="宋体" pitchFamily="2" charset="-122"/>
                          </a:rPr>
                          <m:t>𝑓</m:t>
                        </m:r>
                      </m:e>
                      <m:sub>
                        <m:r>
                          <a:rPr lang="en-US" altLang="zh-CN" sz="1800" b="0" i="1" smtClean="0">
                            <a:latin typeface="Cambria Math"/>
                            <a:ea typeface="宋体" pitchFamily="2" charset="-122"/>
                          </a:rPr>
                          <m:t>𝑆</m:t>
                        </m:r>
                        <m:r>
                          <a:rPr lang="en-US" altLang="zh-CN" sz="1800" b="0" i="1" smtClean="0">
                            <a:latin typeface="Cambria Math"/>
                            <a:ea typeface="宋体" pitchFamily="2" charset="-122"/>
                          </a:rPr>
                          <m:t>−{</m:t>
                        </m:r>
                        <m:r>
                          <a:rPr lang="en-US" altLang="zh-CN" sz="1800" b="0" i="1" smtClean="0">
                            <a:latin typeface="Cambria Math"/>
                            <a:ea typeface="宋体" pitchFamily="2" charset="-122"/>
                          </a:rPr>
                          <m:t>𝑝</m:t>
                        </m:r>
                        <m:r>
                          <a:rPr lang="en-US" altLang="zh-CN" sz="1800" b="0" i="1" smtClean="0">
                            <a:latin typeface="Cambria Math"/>
                            <a:ea typeface="宋体" pitchFamily="2" charset="-122"/>
                          </a:rPr>
                          <m:t>}</m:t>
                        </m:r>
                      </m:sub>
                    </m:sSub>
                    <m:r>
                      <a:rPr lang="en-US" altLang="zh-CN" sz="1800" b="0" i="1" smtClean="0">
                        <a:latin typeface="Cambria Math"/>
                        <a:ea typeface="宋体" pitchFamily="2" charset="-122"/>
                      </a:rPr>
                      <m:t>)=</m:t>
                    </m:r>
                    <m:r>
                      <m:rPr>
                        <m:sty m:val="p"/>
                      </m:rPr>
                      <a:rPr lang="en-US" altLang="zh-CN" sz="1800" b="0" i="0" smtClean="0">
                        <a:latin typeface="Cambria Math"/>
                        <a:ea typeface="宋体" pitchFamily="2" charset="-122"/>
                      </a:rPr>
                      <m:t>Pr</m:t>
                    </m:r>
                    <m:r>
                      <a:rPr lang="en-US" altLang="zh-CN" sz="1800" b="0" i="1" smtClean="0">
                        <a:latin typeface="Cambria Math"/>
                        <a:ea typeface="宋体" pitchFamily="2" charset="-122"/>
                      </a:rPr>
                      <m:t>⁡(</m:t>
                    </m:r>
                    <m:sSub>
                      <m:sSubPr>
                        <m:ctrlPr>
                          <a:rPr lang="en-US" altLang="zh-CN" sz="1800" b="0" i="1" smtClean="0">
                            <a:latin typeface="Cambria Math"/>
                            <a:ea typeface="宋体" pitchFamily="2" charset="-122"/>
                          </a:rPr>
                        </m:ctrlPr>
                      </m:sSubPr>
                      <m:e>
                        <m:r>
                          <a:rPr lang="en-US" altLang="zh-CN" sz="1800" b="0" i="1" smtClean="0">
                            <a:latin typeface="Cambria Math"/>
                            <a:ea typeface="宋体" pitchFamily="2" charset="-122"/>
                          </a:rPr>
                          <m:t>𝑓</m:t>
                        </m:r>
                      </m:e>
                      <m:sub>
                        <m:r>
                          <a:rPr lang="en-US" altLang="zh-CN" sz="1800" b="0" i="1" smtClean="0">
                            <a:latin typeface="Cambria Math"/>
                            <a:ea typeface="宋体" pitchFamily="2" charset="-122"/>
                          </a:rPr>
                          <m:t>𝑝</m:t>
                        </m:r>
                      </m:sub>
                    </m:sSub>
                    <m:r>
                      <a:rPr lang="en-US" altLang="zh-CN" sz="1800" b="0" i="1" smtClean="0">
                        <a:latin typeface="Cambria Math"/>
                        <a:ea typeface="宋体" pitchFamily="2" charset="-122"/>
                      </a:rPr>
                      <m:t>|</m:t>
                    </m:r>
                    <m:sSub>
                      <m:sSubPr>
                        <m:ctrlPr>
                          <a:rPr lang="en-US" altLang="zh-CN" sz="1800" b="0" i="1" smtClean="0">
                            <a:latin typeface="Cambria Math"/>
                            <a:ea typeface="宋体" pitchFamily="2" charset="-122"/>
                          </a:rPr>
                        </m:ctrlPr>
                      </m:sSubPr>
                      <m:e>
                        <m:r>
                          <a:rPr lang="en-US" altLang="zh-CN" sz="1800" b="0" i="1" smtClean="0">
                            <a:latin typeface="Cambria Math"/>
                            <a:ea typeface="宋体" pitchFamily="2" charset="-122"/>
                          </a:rPr>
                          <m:t>𝑓</m:t>
                        </m:r>
                      </m:e>
                      <m:sub>
                        <m:sSub>
                          <m:sSubPr>
                            <m:ctrlPr>
                              <a:rPr lang="en-US" altLang="zh-CN" sz="1800" b="0" i="1" smtClean="0">
                                <a:latin typeface="Cambria Math"/>
                                <a:ea typeface="宋体" pitchFamily="2" charset="-122"/>
                              </a:rPr>
                            </m:ctrlPr>
                          </m:sSubPr>
                          <m:e>
                            <m:r>
                              <a:rPr lang="en-US" altLang="zh-CN" sz="1800" b="0" i="1" smtClean="0">
                                <a:latin typeface="Cambria Math"/>
                                <a:ea typeface="宋体" pitchFamily="2" charset="-122"/>
                              </a:rPr>
                              <m:t>𝑁</m:t>
                            </m:r>
                          </m:e>
                          <m:sub>
                            <m:r>
                              <a:rPr lang="en-US" altLang="zh-CN" sz="1800" b="0" i="1" smtClean="0">
                                <a:latin typeface="Cambria Math"/>
                                <a:ea typeface="宋体" pitchFamily="2" charset="-122"/>
                              </a:rPr>
                              <m:t>𝑝</m:t>
                            </m:r>
                          </m:sub>
                        </m:sSub>
                      </m:sub>
                    </m:sSub>
                    <m:r>
                      <a:rPr lang="en-US" altLang="zh-CN" sz="1800" b="0" i="1" smtClean="0">
                        <a:latin typeface="Cambria Math"/>
                        <a:ea typeface="宋体" pitchFamily="2" charset="-122"/>
                      </a:rPr>
                      <m:t>)</m:t>
                    </m:r>
                  </m:oMath>
                </a14:m>
                <a:r>
                  <a:rPr lang="en-US" altLang="zh-CN" sz="1800" dirty="0" smtClean="0">
                    <a:ea typeface="宋体" pitchFamily="2" charset="-122"/>
                    <a:sym typeface="Symbol" pitchFamily="18" charset="2"/>
                  </a:rPr>
                  <a:t>, </a:t>
                </a:r>
                <a14:m>
                  <m:oMath xmlns:m="http://schemas.openxmlformats.org/officeDocument/2006/math">
                    <m:r>
                      <a:rPr lang="en-US" altLang="zh-CN" sz="1800" b="0" i="1" dirty="0" smtClean="0">
                        <a:latin typeface="Cambria Math"/>
                        <a:ea typeface="宋体" pitchFamily="2" charset="-122"/>
                        <a:sym typeface="Symbol" pitchFamily="18" charset="2"/>
                      </a:rPr>
                      <m:t>∀</m:t>
                    </m:r>
                    <m:r>
                      <a:rPr lang="en-US" altLang="zh-CN" sz="1800" b="0" i="1" dirty="0" smtClean="0">
                        <a:latin typeface="Cambria Math"/>
                        <a:ea typeface="宋体" pitchFamily="2" charset="-122"/>
                        <a:sym typeface="Symbol" pitchFamily="18" charset="2"/>
                      </a:rPr>
                      <m:t>𝑝</m:t>
                    </m:r>
                  </m:oMath>
                </a14:m>
                <a:r>
                  <a:rPr lang="en-US" altLang="zh-CN" sz="1800" dirty="0" smtClean="0">
                    <a:ea typeface="宋体" pitchFamily="2" charset="-122"/>
                    <a:sym typeface="Symbol" pitchFamily="18" charset="2"/>
                  </a:rPr>
                  <a:t>.</a:t>
                </a:r>
                <a:endParaRPr lang="en-US" altLang="zh-CN" sz="1800" dirty="0">
                  <a:ea typeface="宋体" pitchFamily="2" charset="-122"/>
                  <a:sym typeface="Symbol" pitchFamily="18" charset="2"/>
                </a:endParaRPr>
              </a:p>
              <a:p>
                <a:r>
                  <a:rPr lang="en-US" altLang="zh-CN" sz="1800" dirty="0">
                    <a:ea typeface="宋体" pitchFamily="2" charset="-122"/>
                    <a:sym typeface="Symbol" pitchFamily="18" charset="2"/>
                  </a:rPr>
                  <a:t>So, we need to define a neighborhood system: </a:t>
                </a:r>
                <a:r>
                  <a:rPr lang="en-US" altLang="zh-CN" sz="1800" i="1" dirty="0" err="1">
                    <a:ea typeface="宋体" pitchFamily="2" charset="-122"/>
                    <a:sym typeface="Symbol" pitchFamily="18" charset="2"/>
                  </a:rPr>
                  <a:t>N</a:t>
                </a:r>
                <a:r>
                  <a:rPr lang="en-US" altLang="zh-CN" sz="1800" i="1" baseline="-25000" dirty="0" err="1">
                    <a:ea typeface="宋体" pitchFamily="2" charset="-122"/>
                    <a:sym typeface="Symbol" pitchFamily="18" charset="2"/>
                  </a:rPr>
                  <a:t>p</a:t>
                </a:r>
                <a:r>
                  <a:rPr lang="en-US" altLang="zh-CN" sz="1800" i="1" baseline="-25000" dirty="0">
                    <a:ea typeface="宋体" pitchFamily="2" charset="-122"/>
                    <a:sym typeface="Symbol" pitchFamily="18" charset="2"/>
                  </a:rPr>
                  <a:t> </a:t>
                </a:r>
                <a:r>
                  <a:rPr lang="en-US" altLang="zh-CN" sz="1800" dirty="0">
                    <a:ea typeface="宋体" pitchFamily="2" charset="-122"/>
                    <a:sym typeface="Symbol" pitchFamily="18" charset="2"/>
                  </a:rPr>
                  <a:t> (neighbors for site p). </a:t>
                </a:r>
              </a:p>
              <a:p>
                <a:pPr lvl="1"/>
                <a:r>
                  <a:rPr lang="en-US" altLang="zh-CN" sz="1600" dirty="0">
                    <a:ea typeface="宋体" pitchFamily="2" charset="-122"/>
                    <a:sym typeface="Symbol" pitchFamily="18" charset="2"/>
                  </a:rPr>
                  <a:t>No strict rules for neighborhood definition.</a:t>
                </a:r>
              </a:p>
            </p:txBody>
          </p:sp>
        </mc:Choice>
        <mc:Fallback xmlns="">
          <p:sp>
            <p:nvSpPr>
              <p:cNvPr id="5124" name="Rectangle 3"/>
              <p:cNvSpPr>
                <a:spLocks noGrp="1" noRot="1" noChangeAspect="1" noMove="1" noResize="1" noEditPoints="1" noAdjustHandles="1" noChangeArrowheads="1" noChangeShapeType="1" noTextEdit="1"/>
              </p:cNvSpPr>
              <p:nvPr>
                <p:ph type="body" idx="4294967295"/>
              </p:nvPr>
            </p:nvSpPr>
            <p:spPr>
              <a:xfrm>
                <a:off x="457200" y="1066800"/>
                <a:ext cx="8229600" cy="1981200"/>
              </a:xfrm>
              <a:blipFill rotWithShape="1">
                <a:blip r:embed="rId2"/>
                <a:stretch>
                  <a:fillRect l="-667" t="-2769"/>
                </a:stretch>
              </a:blipFill>
            </p:spPr>
            <p:txBody>
              <a:bodyPr/>
              <a:lstStyle/>
              <a:p>
                <a:r>
                  <a:rPr lang="zh-CN" altLang="en-US">
                    <a:noFill/>
                  </a:rPr>
                  <a:t> </a:t>
                </a:r>
              </a:p>
            </p:txBody>
          </p:sp>
        </mc:Fallback>
      </mc:AlternateContent>
      <p:sp>
        <p:nvSpPr>
          <p:cNvPr id="5125" name="Oval 6"/>
          <p:cNvSpPr>
            <a:spLocks noChangeArrowheads="1"/>
          </p:cNvSpPr>
          <p:nvPr/>
        </p:nvSpPr>
        <p:spPr bwMode="auto">
          <a:xfrm>
            <a:off x="7086600" y="48768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26" name="Line 7"/>
          <p:cNvSpPr>
            <a:spLocks noChangeShapeType="1"/>
          </p:cNvSpPr>
          <p:nvPr/>
        </p:nvSpPr>
        <p:spPr bwMode="auto">
          <a:xfrm>
            <a:off x="7391400" y="50292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27" name="Line 8"/>
          <p:cNvSpPr>
            <a:spLocks noChangeShapeType="1"/>
          </p:cNvSpPr>
          <p:nvPr/>
        </p:nvSpPr>
        <p:spPr bwMode="auto">
          <a:xfrm flipV="1">
            <a:off x="7239000" y="4495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28" name="Oval 10"/>
          <p:cNvSpPr>
            <a:spLocks noChangeArrowheads="1"/>
          </p:cNvSpPr>
          <p:nvPr/>
        </p:nvSpPr>
        <p:spPr bwMode="auto">
          <a:xfrm>
            <a:off x="6400800" y="4876800"/>
            <a:ext cx="304800" cy="304800"/>
          </a:xfrm>
          <a:prstGeom prst="ellipse">
            <a:avLst/>
          </a:prstGeom>
          <a:solidFill>
            <a:srgbClr val="FFFF00"/>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29" name="Line 11"/>
          <p:cNvSpPr>
            <a:spLocks noChangeShapeType="1"/>
          </p:cNvSpPr>
          <p:nvPr/>
        </p:nvSpPr>
        <p:spPr bwMode="auto">
          <a:xfrm>
            <a:off x="6705600" y="50292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0" name="Line 12"/>
          <p:cNvSpPr>
            <a:spLocks noChangeShapeType="1"/>
          </p:cNvSpPr>
          <p:nvPr/>
        </p:nvSpPr>
        <p:spPr bwMode="auto">
          <a:xfrm flipV="1">
            <a:off x="6553200" y="4495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1" name="Oval 14"/>
          <p:cNvSpPr>
            <a:spLocks noChangeArrowheads="1"/>
          </p:cNvSpPr>
          <p:nvPr/>
        </p:nvSpPr>
        <p:spPr bwMode="auto">
          <a:xfrm>
            <a:off x="5715000" y="48768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32" name="Line 15"/>
          <p:cNvSpPr>
            <a:spLocks noChangeShapeType="1"/>
          </p:cNvSpPr>
          <p:nvPr/>
        </p:nvSpPr>
        <p:spPr bwMode="auto">
          <a:xfrm>
            <a:off x="6019800" y="50292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3" name="Line 16"/>
          <p:cNvSpPr>
            <a:spLocks noChangeShapeType="1"/>
          </p:cNvSpPr>
          <p:nvPr/>
        </p:nvSpPr>
        <p:spPr bwMode="auto">
          <a:xfrm flipV="1">
            <a:off x="5867400" y="4495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5134" name="Group 17"/>
          <p:cNvGrpSpPr>
            <a:grpSpLocks/>
          </p:cNvGrpSpPr>
          <p:nvPr/>
        </p:nvGrpSpPr>
        <p:grpSpPr bwMode="auto">
          <a:xfrm>
            <a:off x="7086600" y="5181600"/>
            <a:ext cx="685800" cy="685800"/>
            <a:chOff x="1776" y="2880"/>
            <a:chExt cx="432" cy="432"/>
          </a:xfrm>
        </p:grpSpPr>
        <p:sp>
          <p:nvSpPr>
            <p:cNvPr id="5135" name="Oval 18"/>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36" name="Line 19"/>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37" name="Line 20"/>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138" name="Oval 22"/>
          <p:cNvSpPr>
            <a:spLocks noChangeArrowheads="1"/>
          </p:cNvSpPr>
          <p:nvPr/>
        </p:nvSpPr>
        <p:spPr bwMode="auto">
          <a:xfrm>
            <a:off x="6400800" y="55626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39" name="Line 23"/>
          <p:cNvSpPr>
            <a:spLocks noChangeShapeType="1"/>
          </p:cNvSpPr>
          <p:nvPr/>
        </p:nvSpPr>
        <p:spPr bwMode="auto">
          <a:xfrm>
            <a:off x="6705600" y="57150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40" name="Line 24"/>
          <p:cNvSpPr>
            <a:spLocks noChangeShapeType="1"/>
          </p:cNvSpPr>
          <p:nvPr/>
        </p:nvSpPr>
        <p:spPr bwMode="auto">
          <a:xfrm flipV="1">
            <a:off x="6553200" y="5181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5141" name="Group 25"/>
          <p:cNvGrpSpPr>
            <a:grpSpLocks/>
          </p:cNvGrpSpPr>
          <p:nvPr/>
        </p:nvGrpSpPr>
        <p:grpSpPr bwMode="auto">
          <a:xfrm>
            <a:off x="5715000" y="5181600"/>
            <a:ext cx="685800" cy="685800"/>
            <a:chOff x="1776" y="2880"/>
            <a:chExt cx="432" cy="432"/>
          </a:xfrm>
        </p:grpSpPr>
        <p:sp>
          <p:nvSpPr>
            <p:cNvPr id="5142" name="Oval 26"/>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43" name="Line 27"/>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44" name="Line 28"/>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5145" name="Group 29"/>
          <p:cNvGrpSpPr>
            <a:grpSpLocks/>
          </p:cNvGrpSpPr>
          <p:nvPr/>
        </p:nvGrpSpPr>
        <p:grpSpPr bwMode="auto">
          <a:xfrm>
            <a:off x="7772400" y="5181600"/>
            <a:ext cx="685800" cy="685800"/>
            <a:chOff x="1776" y="2880"/>
            <a:chExt cx="432" cy="432"/>
          </a:xfrm>
        </p:grpSpPr>
        <p:sp>
          <p:nvSpPr>
            <p:cNvPr id="5146" name="Oval 30"/>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47" name="Line 31"/>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48" name="Line 32"/>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5149" name="Group 33"/>
          <p:cNvGrpSpPr>
            <a:grpSpLocks/>
          </p:cNvGrpSpPr>
          <p:nvPr/>
        </p:nvGrpSpPr>
        <p:grpSpPr bwMode="auto">
          <a:xfrm>
            <a:off x="7772400" y="4495800"/>
            <a:ext cx="685800" cy="685800"/>
            <a:chOff x="1776" y="2880"/>
            <a:chExt cx="432" cy="432"/>
          </a:xfrm>
        </p:grpSpPr>
        <p:sp>
          <p:nvSpPr>
            <p:cNvPr id="5150" name="Oval 34"/>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51" name="Line 35"/>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52" name="Line 36"/>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5153" name="Group 37"/>
          <p:cNvGrpSpPr>
            <a:grpSpLocks/>
          </p:cNvGrpSpPr>
          <p:nvPr/>
        </p:nvGrpSpPr>
        <p:grpSpPr bwMode="auto">
          <a:xfrm>
            <a:off x="5029200" y="4495800"/>
            <a:ext cx="685800" cy="685800"/>
            <a:chOff x="1776" y="2880"/>
            <a:chExt cx="432" cy="432"/>
          </a:xfrm>
        </p:grpSpPr>
        <p:sp>
          <p:nvSpPr>
            <p:cNvPr id="5154" name="Oval 38"/>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55" name="Line 39"/>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56" name="Line 40"/>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5157" name="Group 41"/>
          <p:cNvGrpSpPr>
            <a:grpSpLocks/>
          </p:cNvGrpSpPr>
          <p:nvPr/>
        </p:nvGrpSpPr>
        <p:grpSpPr bwMode="auto">
          <a:xfrm>
            <a:off x="7772400" y="3810000"/>
            <a:ext cx="685800" cy="685800"/>
            <a:chOff x="1776" y="2880"/>
            <a:chExt cx="432" cy="432"/>
          </a:xfrm>
        </p:grpSpPr>
        <p:sp>
          <p:nvSpPr>
            <p:cNvPr id="5158" name="Oval 42"/>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59" name="Line 43"/>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60" name="Line 44"/>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5161" name="Group 45"/>
          <p:cNvGrpSpPr>
            <a:grpSpLocks/>
          </p:cNvGrpSpPr>
          <p:nvPr/>
        </p:nvGrpSpPr>
        <p:grpSpPr bwMode="auto">
          <a:xfrm>
            <a:off x="7086600" y="3810000"/>
            <a:ext cx="685800" cy="685800"/>
            <a:chOff x="1776" y="2880"/>
            <a:chExt cx="432" cy="432"/>
          </a:xfrm>
        </p:grpSpPr>
        <p:sp>
          <p:nvSpPr>
            <p:cNvPr id="5162" name="Oval 46"/>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63" name="Line 47"/>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64" name="Line 48"/>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165" name="Oval 50"/>
          <p:cNvSpPr>
            <a:spLocks noChangeArrowheads="1"/>
          </p:cNvSpPr>
          <p:nvPr/>
        </p:nvSpPr>
        <p:spPr bwMode="auto">
          <a:xfrm>
            <a:off x="6400800" y="41910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66" name="Line 51"/>
          <p:cNvSpPr>
            <a:spLocks noChangeShapeType="1"/>
          </p:cNvSpPr>
          <p:nvPr/>
        </p:nvSpPr>
        <p:spPr bwMode="auto">
          <a:xfrm>
            <a:off x="6705600" y="43434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67" name="Line 52"/>
          <p:cNvSpPr>
            <a:spLocks noChangeShapeType="1"/>
          </p:cNvSpPr>
          <p:nvPr/>
        </p:nvSpPr>
        <p:spPr bwMode="auto">
          <a:xfrm flipV="1">
            <a:off x="6553200" y="3810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5168" name="Group 53"/>
          <p:cNvGrpSpPr>
            <a:grpSpLocks/>
          </p:cNvGrpSpPr>
          <p:nvPr/>
        </p:nvGrpSpPr>
        <p:grpSpPr bwMode="auto">
          <a:xfrm>
            <a:off x="5715000" y="3810000"/>
            <a:ext cx="685800" cy="685800"/>
            <a:chOff x="1776" y="2880"/>
            <a:chExt cx="432" cy="432"/>
          </a:xfrm>
        </p:grpSpPr>
        <p:sp>
          <p:nvSpPr>
            <p:cNvPr id="5169" name="Oval 54"/>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70" name="Line 55"/>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71" name="Line 56"/>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5172" name="Group 57"/>
          <p:cNvGrpSpPr>
            <a:grpSpLocks/>
          </p:cNvGrpSpPr>
          <p:nvPr/>
        </p:nvGrpSpPr>
        <p:grpSpPr bwMode="auto">
          <a:xfrm>
            <a:off x="5029200" y="3810000"/>
            <a:ext cx="685800" cy="685800"/>
            <a:chOff x="1776" y="2880"/>
            <a:chExt cx="432" cy="432"/>
          </a:xfrm>
        </p:grpSpPr>
        <p:sp>
          <p:nvSpPr>
            <p:cNvPr id="5173" name="Oval 58"/>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74" name="Line 59"/>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75" name="Line 60"/>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5176" name="Group 61"/>
          <p:cNvGrpSpPr>
            <a:grpSpLocks/>
          </p:cNvGrpSpPr>
          <p:nvPr/>
        </p:nvGrpSpPr>
        <p:grpSpPr bwMode="auto">
          <a:xfrm>
            <a:off x="5029200" y="5181600"/>
            <a:ext cx="685800" cy="685800"/>
            <a:chOff x="1776" y="2880"/>
            <a:chExt cx="432" cy="432"/>
          </a:xfrm>
        </p:grpSpPr>
        <p:sp>
          <p:nvSpPr>
            <p:cNvPr id="5177" name="Oval 62"/>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78" name="Line 63"/>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79" name="Line 64"/>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180" name="Line 65"/>
          <p:cNvSpPr>
            <a:spLocks noChangeShapeType="1"/>
          </p:cNvSpPr>
          <p:nvPr/>
        </p:nvSpPr>
        <p:spPr bwMode="auto">
          <a:xfrm>
            <a:off x="7924800" y="58674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81" name="Line 66"/>
          <p:cNvSpPr>
            <a:spLocks noChangeShapeType="1"/>
          </p:cNvSpPr>
          <p:nvPr/>
        </p:nvSpPr>
        <p:spPr bwMode="auto">
          <a:xfrm>
            <a:off x="7239000" y="58674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82" name="Line 67"/>
          <p:cNvSpPr>
            <a:spLocks noChangeShapeType="1"/>
          </p:cNvSpPr>
          <p:nvPr/>
        </p:nvSpPr>
        <p:spPr bwMode="auto">
          <a:xfrm>
            <a:off x="6553200" y="58674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83" name="Line 68"/>
          <p:cNvSpPr>
            <a:spLocks noChangeShapeType="1"/>
          </p:cNvSpPr>
          <p:nvPr/>
        </p:nvSpPr>
        <p:spPr bwMode="auto">
          <a:xfrm>
            <a:off x="5867400" y="58674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84" name="Line 69"/>
          <p:cNvSpPr>
            <a:spLocks noChangeShapeType="1"/>
          </p:cNvSpPr>
          <p:nvPr/>
        </p:nvSpPr>
        <p:spPr bwMode="auto">
          <a:xfrm>
            <a:off x="5181600" y="58674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85" name="Line 70"/>
          <p:cNvSpPr>
            <a:spLocks noChangeShapeType="1"/>
          </p:cNvSpPr>
          <p:nvPr/>
        </p:nvSpPr>
        <p:spPr bwMode="auto">
          <a:xfrm flipH="1">
            <a:off x="4724400" y="57150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86" name="Line 71"/>
          <p:cNvSpPr>
            <a:spLocks noChangeShapeType="1"/>
          </p:cNvSpPr>
          <p:nvPr/>
        </p:nvSpPr>
        <p:spPr bwMode="auto">
          <a:xfrm flipH="1">
            <a:off x="4724400" y="50292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87" name="Line 72"/>
          <p:cNvSpPr>
            <a:spLocks noChangeShapeType="1"/>
          </p:cNvSpPr>
          <p:nvPr/>
        </p:nvSpPr>
        <p:spPr bwMode="auto">
          <a:xfrm flipH="1">
            <a:off x="4724400" y="43434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90" name="Oval 73"/>
          <p:cNvSpPr>
            <a:spLocks noChangeArrowheads="1"/>
          </p:cNvSpPr>
          <p:nvPr/>
        </p:nvSpPr>
        <p:spPr bwMode="auto">
          <a:xfrm>
            <a:off x="1752600" y="5638800"/>
            <a:ext cx="304800" cy="304800"/>
          </a:xfrm>
          <a:prstGeom prst="ellipse">
            <a:avLst/>
          </a:prstGeom>
          <a:solidFill>
            <a:srgbClr val="FFFF00"/>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91" name="Line 74"/>
          <p:cNvSpPr>
            <a:spLocks noChangeShapeType="1"/>
          </p:cNvSpPr>
          <p:nvPr/>
        </p:nvSpPr>
        <p:spPr bwMode="auto">
          <a:xfrm flipV="1">
            <a:off x="1905000" y="5257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92" name="Oval 75"/>
          <p:cNvSpPr>
            <a:spLocks noChangeArrowheads="1"/>
          </p:cNvSpPr>
          <p:nvPr/>
        </p:nvSpPr>
        <p:spPr bwMode="auto">
          <a:xfrm>
            <a:off x="1752600" y="49530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93" name="Oval 79"/>
          <p:cNvSpPr>
            <a:spLocks noChangeArrowheads="1"/>
          </p:cNvSpPr>
          <p:nvPr/>
        </p:nvSpPr>
        <p:spPr bwMode="auto">
          <a:xfrm>
            <a:off x="1066800" y="5334000"/>
            <a:ext cx="304800" cy="304800"/>
          </a:xfrm>
          <a:prstGeom prst="ellipse">
            <a:avLst/>
          </a:prstGeom>
          <a:solidFill>
            <a:srgbClr val="FFFF00"/>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94" name="Oval 80"/>
          <p:cNvSpPr>
            <a:spLocks noChangeArrowheads="1"/>
          </p:cNvSpPr>
          <p:nvPr/>
        </p:nvSpPr>
        <p:spPr bwMode="auto">
          <a:xfrm>
            <a:off x="381000" y="53340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95" name="Line 81"/>
          <p:cNvSpPr>
            <a:spLocks noChangeShapeType="1"/>
          </p:cNvSpPr>
          <p:nvPr/>
        </p:nvSpPr>
        <p:spPr bwMode="auto">
          <a:xfrm>
            <a:off x="685800" y="54864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96" name="Oval 82"/>
          <p:cNvSpPr>
            <a:spLocks noChangeArrowheads="1"/>
          </p:cNvSpPr>
          <p:nvPr/>
        </p:nvSpPr>
        <p:spPr bwMode="auto">
          <a:xfrm>
            <a:off x="3048000" y="53340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97" name="Oval 83"/>
          <p:cNvSpPr>
            <a:spLocks noChangeArrowheads="1"/>
          </p:cNvSpPr>
          <p:nvPr/>
        </p:nvSpPr>
        <p:spPr bwMode="auto">
          <a:xfrm>
            <a:off x="2362200" y="5334000"/>
            <a:ext cx="304800" cy="304800"/>
          </a:xfrm>
          <a:prstGeom prst="ellipse">
            <a:avLst/>
          </a:prstGeom>
          <a:solidFill>
            <a:srgbClr val="FFFF00"/>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198" name="Line 84"/>
          <p:cNvSpPr>
            <a:spLocks noChangeShapeType="1"/>
          </p:cNvSpPr>
          <p:nvPr/>
        </p:nvSpPr>
        <p:spPr bwMode="auto">
          <a:xfrm>
            <a:off x="2667000" y="54864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99" name="Oval 85"/>
          <p:cNvSpPr>
            <a:spLocks noChangeArrowheads="1"/>
          </p:cNvSpPr>
          <p:nvPr/>
        </p:nvSpPr>
        <p:spPr bwMode="auto">
          <a:xfrm>
            <a:off x="3886200" y="4953000"/>
            <a:ext cx="304800" cy="304800"/>
          </a:xfrm>
          <a:prstGeom prst="ellipse">
            <a:avLst/>
          </a:prstGeom>
          <a:solidFill>
            <a:srgbClr val="FFFF00"/>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200" name="Oval 86"/>
          <p:cNvSpPr>
            <a:spLocks noChangeArrowheads="1"/>
          </p:cNvSpPr>
          <p:nvPr/>
        </p:nvSpPr>
        <p:spPr bwMode="auto">
          <a:xfrm>
            <a:off x="3886200" y="56388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5201" name="Line 87"/>
          <p:cNvSpPr>
            <a:spLocks noChangeShapeType="1"/>
          </p:cNvSpPr>
          <p:nvPr/>
        </p:nvSpPr>
        <p:spPr bwMode="auto">
          <a:xfrm flipV="1">
            <a:off x="4038600" y="5257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02" name="AutoShape 90"/>
          <p:cNvSpPr>
            <a:spLocks/>
          </p:cNvSpPr>
          <p:nvPr/>
        </p:nvSpPr>
        <p:spPr bwMode="auto">
          <a:xfrm rot="5375455">
            <a:off x="1981200" y="2819400"/>
            <a:ext cx="685800" cy="4038600"/>
          </a:xfrm>
          <a:prstGeom prst="leftBrace">
            <a:avLst>
              <a:gd name="adj1" fmla="val 49074"/>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algn="ctr"/>
            <a:endParaRPr lang="zh-CN" altLang="zh-CN" sz="2400" b="1">
              <a:latin typeface="Times New Roman" pitchFamily="18" charset="0"/>
              <a:cs typeface="Times New Roman" pitchFamily="18" charset="0"/>
            </a:endParaRPr>
          </a:p>
        </p:txBody>
      </p:sp>
      <p:sp>
        <p:nvSpPr>
          <p:cNvPr id="5203" name="Text Box 83"/>
          <p:cNvSpPr txBox="1">
            <a:spLocks noChangeArrowheads="1"/>
          </p:cNvSpPr>
          <p:nvPr/>
        </p:nvSpPr>
        <p:spPr bwMode="auto">
          <a:xfrm>
            <a:off x="914400" y="4006850"/>
            <a:ext cx="304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600">
                <a:ea typeface="宋体" pitchFamily="2" charset="-122"/>
              </a:rPr>
              <a:t>Cliques for this neighborhood</a:t>
            </a:r>
          </a:p>
        </p:txBody>
      </p:sp>
      <p:sp>
        <p:nvSpPr>
          <p:cNvPr id="5204" name="Rectangle 84"/>
          <p:cNvSpPr>
            <a:spLocks noChangeArrowheads="1"/>
          </p:cNvSpPr>
          <p:nvPr/>
        </p:nvSpPr>
        <p:spPr bwMode="auto">
          <a:xfrm rot="2439755">
            <a:off x="5807075" y="4292600"/>
            <a:ext cx="1439863" cy="1447800"/>
          </a:xfrm>
          <a:prstGeom prst="rect">
            <a:avLst/>
          </a:prstGeom>
          <a:noFill/>
          <a:ln w="349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205" name="Line 85"/>
          <p:cNvSpPr>
            <a:spLocks noChangeShapeType="1"/>
          </p:cNvSpPr>
          <p:nvPr/>
        </p:nvSpPr>
        <p:spPr bwMode="auto">
          <a:xfrm>
            <a:off x="3810000" y="4267200"/>
            <a:ext cx="1828800" cy="457200"/>
          </a:xfrm>
          <a:prstGeom prst="line">
            <a:avLst/>
          </a:prstGeom>
          <a:noFill/>
          <a:ln w="28575">
            <a:solidFill>
              <a:srgbClr val="0000CC"/>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5" name="Text Box 9"/>
          <p:cNvSpPr txBox="1">
            <a:spLocks noChangeArrowheads="1"/>
          </p:cNvSpPr>
          <p:nvPr/>
        </p:nvSpPr>
        <p:spPr bwMode="auto">
          <a:xfrm>
            <a:off x="-7937" y="6610350"/>
            <a:ext cx="25923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Times New Roman" pitchFamily="18" charset="0"/>
                <a:ea typeface="宋体" pitchFamily="2" charset="-122"/>
                <a:cs typeface="Times New Roman" pitchFamily="18" charset="0"/>
              </a:rPr>
              <a:t>From Slides </a:t>
            </a:r>
            <a:r>
              <a:rPr lang="en-US" altLang="zh-CN" sz="1000" dirty="0">
                <a:latin typeface="Times New Roman" pitchFamily="18" charset="0"/>
                <a:ea typeface="宋体" pitchFamily="2" charset="-122"/>
                <a:cs typeface="Times New Roman" pitchFamily="18" charset="0"/>
              </a:rPr>
              <a:t>by R. Huang – Rutgers University</a:t>
            </a:r>
          </a:p>
        </p:txBody>
      </p:sp>
    </p:spTree>
    <p:extLst>
      <p:ext uri="{BB962C8B-B14F-4D97-AF65-F5344CB8AC3E}">
        <p14:creationId xmlns:p14="http://schemas.microsoft.com/office/powerpoint/2010/main" val="1522072380"/>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An MCMC Cartoon</a:t>
            </a:r>
          </a:p>
        </p:txBody>
      </p:sp>
      <p:pic>
        <p:nvPicPr>
          <p:cNvPr id="6963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9635" name="Line 3"/>
          <p:cNvSpPr>
            <a:spLocks noChangeShapeType="1"/>
          </p:cNvSpPr>
          <p:nvPr/>
        </p:nvSpPr>
        <p:spPr bwMode="auto">
          <a:xfrm rot="10800000" flipH="1">
            <a:off x="1357312" y="5607844"/>
            <a:ext cx="7241977" cy="0"/>
          </a:xfrm>
          <a:prstGeom prst="line">
            <a:avLst/>
          </a:prstGeom>
          <a:noFill/>
          <a:ln w="88900" cap="flat">
            <a:solidFill>
              <a:schemeClr val="tx1"/>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9636" name="Line 4"/>
          <p:cNvSpPr>
            <a:spLocks noChangeShapeType="1"/>
          </p:cNvSpPr>
          <p:nvPr/>
        </p:nvSpPr>
        <p:spPr bwMode="auto">
          <a:xfrm rot="10800000" flipH="1">
            <a:off x="1464469" y="1194346"/>
            <a:ext cx="0" cy="4515074"/>
          </a:xfrm>
          <a:prstGeom prst="line">
            <a:avLst/>
          </a:prstGeom>
          <a:noFill/>
          <a:ln w="88900" cap="flat">
            <a:solidFill>
              <a:schemeClr val="tx1"/>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69637" name="Rectangle 5"/>
          <p:cNvSpPr>
            <a:spLocks/>
          </p:cNvSpPr>
          <p:nvPr/>
        </p:nvSpPr>
        <p:spPr bwMode="auto">
          <a:xfrm>
            <a:off x="465460" y="1482238"/>
            <a:ext cx="3743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ltLang="zh-CN">
                <a:solidFill>
                  <a:schemeClr val="tx1"/>
                </a:solidFill>
                <a:ea typeface="宋体" charset="-122"/>
              </a:rPr>
              <a:t>Fast</a:t>
            </a:r>
          </a:p>
        </p:txBody>
      </p:sp>
      <p:sp>
        <p:nvSpPr>
          <p:cNvPr id="69638" name="Rectangle 6"/>
          <p:cNvSpPr>
            <a:spLocks/>
          </p:cNvSpPr>
          <p:nvPr/>
        </p:nvSpPr>
        <p:spPr bwMode="auto">
          <a:xfrm>
            <a:off x="465460" y="5089832"/>
            <a:ext cx="4447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ltLang="zh-CN">
                <a:solidFill>
                  <a:schemeClr val="tx1"/>
                </a:solidFill>
                <a:ea typeface="宋体" charset="-122"/>
              </a:rPr>
              <a:t>Slow</a:t>
            </a:r>
          </a:p>
        </p:txBody>
      </p:sp>
      <p:sp>
        <p:nvSpPr>
          <p:cNvPr id="69639" name="Rectangle 7"/>
          <p:cNvSpPr>
            <a:spLocks/>
          </p:cNvSpPr>
          <p:nvPr/>
        </p:nvSpPr>
        <p:spPr bwMode="auto">
          <a:xfrm>
            <a:off x="1591717" y="5938152"/>
            <a:ext cx="4087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ltLang="zh-CN">
                <a:solidFill>
                  <a:schemeClr val="tx1"/>
                </a:solidFill>
                <a:ea typeface="宋体" charset="-122"/>
              </a:rPr>
              <a:t>Easy</a:t>
            </a:r>
          </a:p>
        </p:txBody>
      </p:sp>
      <p:sp>
        <p:nvSpPr>
          <p:cNvPr id="69640" name="Rectangle 8"/>
          <p:cNvSpPr>
            <a:spLocks/>
          </p:cNvSpPr>
          <p:nvPr/>
        </p:nvSpPr>
        <p:spPr bwMode="auto">
          <a:xfrm>
            <a:off x="7489776" y="5938152"/>
            <a:ext cx="4537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ltLang="zh-CN">
                <a:solidFill>
                  <a:schemeClr val="tx1"/>
                </a:solidFill>
                <a:ea typeface="宋体" charset="-122"/>
              </a:rPr>
              <a:t>Hard</a:t>
            </a:r>
          </a:p>
        </p:txBody>
      </p:sp>
      <p:sp>
        <p:nvSpPr>
          <p:cNvPr id="69641" name="Oval 9"/>
          <p:cNvSpPr>
            <a:spLocks/>
          </p:cNvSpPr>
          <p:nvPr/>
        </p:nvSpPr>
        <p:spPr bwMode="auto">
          <a:xfrm>
            <a:off x="4991695" y="3027164"/>
            <a:ext cx="1250156" cy="1071563"/>
          </a:xfrm>
          <a:prstGeom prst="ellipse">
            <a:avLst/>
          </a:prstGeom>
          <a:solidFill>
            <a:srgbClr val="0080FF"/>
          </a:solidFill>
          <a:ln w="25400" cap="flat">
            <a:solidFill>
              <a:schemeClr val="tx1"/>
            </a:solidFill>
            <a:prstDash val="solid"/>
            <a:miter lim="800000"/>
            <a:headEnd type="none" w="med" len="med"/>
            <a:tailEnd type="none" w="med" len="med"/>
          </a:ln>
        </p:spPr>
        <p:txBody>
          <a:bodyPr lIns="0" tIns="0" rIns="0" bIns="0" anchor="ctr"/>
          <a:lstStyle/>
          <a:p>
            <a:r>
              <a:rPr lang="en-US" altLang="zh-CN" sz="2800">
                <a:solidFill>
                  <a:srgbClr val="FFFFFF"/>
                </a:solidFill>
                <a:effectLst>
                  <a:outerShdw blurRad="38100" dist="38100" dir="2700000" algn="tl">
                    <a:srgbClr val="000000"/>
                  </a:outerShdw>
                </a:effectLst>
                <a:ea typeface="宋体" charset="-122"/>
              </a:rPr>
              <a:t>Gibbs</a:t>
            </a:r>
          </a:p>
        </p:txBody>
      </p:sp>
      <p:sp>
        <p:nvSpPr>
          <p:cNvPr id="69642" name="Oval 10"/>
          <p:cNvSpPr>
            <a:spLocks/>
          </p:cNvSpPr>
          <p:nvPr/>
        </p:nvSpPr>
        <p:spPr bwMode="auto">
          <a:xfrm>
            <a:off x="3482578" y="4045149"/>
            <a:ext cx="2125266" cy="1339453"/>
          </a:xfrm>
          <a:prstGeom prst="ellipse">
            <a:avLst/>
          </a:prstGeom>
          <a:solidFill>
            <a:srgbClr val="FF0080"/>
          </a:solidFill>
          <a:ln w="25400" cap="flat">
            <a:solidFill>
              <a:schemeClr val="tx1"/>
            </a:solidFill>
            <a:prstDash val="solid"/>
            <a:miter lim="800000"/>
            <a:headEnd type="none" w="med" len="med"/>
            <a:tailEnd type="none" w="med" len="med"/>
          </a:ln>
        </p:spPr>
        <p:txBody>
          <a:bodyPr lIns="0" tIns="0" rIns="0" bIns="0" anchor="ctr"/>
          <a:lstStyle/>
          <a:p>
            <a:r>
              <a:rPr lang="en-US" altLang="zh-CN" sz="2800">
                <a:solidFill>
                  <a:srgbClr val="FFFFFF"/>
                </a:solidFill>
                <a:effectLst>
                  <a:outerShdw blurRad="38100" dist="38100" dir="2700000" algn="tl">
                    <a:srgbClr val="000000"/>
                  </a:outerShdw>
                </a:effectLst>
                <a:ea typeface="宋体" charset="-122"/>
              </a:rPr>
              <a:t>Simple M-H</a:t>
            </a:r>
          </a:p>
        </p:txBody>
      </p:sp>
      <p:sp>
        <p:nvSpPr>
          <p:cNvPr id="69643" name="Oval 11"/>
          <p:cNvSpPr>
            <a:spLocks/>
          </p:cNvSpPr>
          <p:nvPr/>
        </p:nvSpPr>
        <p:spPr bwMode="auto">
          <a:xfrm>
            <a:off x="1518047" y="3205758"/>
            <a:ext cx="1571625" cy="1669852"/>
          </a:xfrm>
          <a:prstGeom prst="ellipse">
            <a:avLst/>
          </a:prstGeom>
          <a:solidFill>
            <a:srgbClr val="804000"/>
          </a:solidFill>
          <a:ln w="25400" cap="flat">
            <a:solidFill>
              <a:schemeClr val="tx1"/>
            </a:solidFill>
            <a:prstDash val="solid"/>
            <a:miter lim="800000"/>
            <a:headEnd type="none" w="med" len="med"/>
            <a:tailEnd type="none" w="med" len="med"/>
          </a:ln>
        </p:spPr>
        <p:txBody>
          <a:bodyPr lIns="0" tIns="0" rIns="0" bIns="0" anchor="ctr"/>
          <a:lstStyle/>
          <a:p>
            <a:r>
              <a:rPr lang="en-US" altLang="zh-CN" sz="2800">
                <a:solidFill>
                  <a:srgbClr val="FFFFFF"/>
                </a:solidFill>
                <a:effectLst>
                  <a:outerShdw blurRad="38100" dist="38100" dir="2700000" algn="tl">
                    <a:srgbClr val="000000"/>
                  </a:outerShdw>
                </a:effectLst>
                <a:ea typeface="宋体" charset="-122"/>
              </a:rPr>
              <a:t>Slice Sampling</a:t>
            </a:r>
          </a:p>
        </p:txBody>
      </p:sp>
      <p:sp>
        <p:nvSpPr>
          <p:cNvPr id="69644" name="Oval 12"/>
          <p:cNvSpPr>
            <a:spLocks/>
          </p:cNvSpPr>
          <p:nvPr/>
        </p:nvSpPr>
        <p:spPr bwMode="auto">
          <a:xfrm>
            <a:off x="5866805" y="1125141"/>
            <a:ext cx="2652117" cy="1589484"/>
          </a:xfrm>
          <a:prstGeom prst="ellipse">
            <a:avLst/>
          </a:prstGeom>
          <a:solidFill>
            <a:srgbClr val="000080"/>
          </a:solidFill>
          <a:ln w="25400" cap="flat">
            <a:solidFill>
              <a:schemeClr val="tx1"/>
            </a:solidFill>
            <a:prstDash val="solid"/>
            <a:miter lim="800000"/>
            <a:headEnd type="none" w="med" len="med"/>
            <a:tailEnd type="none" w="med" len="med"/>
          </a:ln>
        </p:spPr>
        <p:txBody>
          <a:bodyPr lIns="0" tIns="0" rIns="0" bIns="0" anchor="ctr"/>
          <a:lstStyle/>
          <a:p>
            <a:r>
              <a:rPr lang="en-US" altLang="zh-CN" sz="2800">
                <a:solidFill>
                  <a:srgbClr val="FFFFFF"/>
                </a:solidFill>
                <a:effectLst>
                  <a:outerShdw blurRad="38100" dist="38100" dir="2700000" algn="tl">
                    <a:srgbClr val="000000"/>
                  </a:outerShdw>
                </a:effectLst>
                <a:ea typeface="宋体" charset="-122"/>
              </a:rPr>
              <a:t>Hamiltonian Monte Carlo</a:t>
            </a:r>
          </a:p>
          <a:p>
            <a:endParaRPr lang="en-US" altLang="zh-CN" sz="2800">
              <a:solidFill>
                <a:srgbClr val="FFFFFF"/>
              </a:solidFill>
              <a:effectLst>
                <a:outerShdw blurRad="38100" dist="38100" dir="2700000" algn="tl">
                  <a:srgbClr val="000000"/>
                </a:outerShdw>
              </a:effectLst>
              <a:ea typeface="宋体" charset="-122"/>
            </a:endParaRPr>
          </a:p>
        </p:txBody>
      </p:sp>
      <p:sp>
        <p:nvSpPr>
          <p:cNvPr id="14"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3031273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Avoiding Random Walks</a:t>
            </a:r>
          </a:p>
        </p:txBody>
      </p:sp>
      <p:pic>
        <p:nvPicPr>
          <p:cNvPr id="7065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0659" name="Rectangle 3"/>
          <p:cNvSpPr>
            <a:spLocks/>
          </p:cNvSpPr>
          <p:nvPr/>
        </p:nvSpPr>
        <p:spPr bwMode="auto">
          <a:xfrm>
            <a:off x="910828" y="1026914"/>
            <a:ext cx="7697391" cy="96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All of the MCMC methods I’ve talked about so far have been based on biased random walks.</a:t>
            </a:r>
          </a:p>
        </p:txBody>
      </p:sp>
      <p:sp>
        <p:nvSpPr>
          <p:cNvPr id="70660" name="AutoShape 4"/>
          <p:cNvSpPr>
            <a:spLocks/>
          </p:cNvSpPr>
          <p:nvPr/>
        </p:nvSpPr>
        <p:spPr bwMode="auto">
          <a:xfrm rot="2400000">
            <a:off x="1577206" y="1878584"/>
            <a:ext cx="623962" cy="4989463"/>
          </a:xfrm>
          <a:custGeom>
            <a:avLst/>
            <a:gdLst/>
            <a:ahLst/>
            <a:cxnLst/>
            <a:rect l="0" t="0" r="r" b="b"/>
            <a:pathLst>
              <a:path w="19679" h="19679">
                <a:moveTo>
                  <a:pt x="16797" y="2882"/>
                </a:moveTo>
                <a:cubicBezTo>
                  <a:pt x="20639" y="6724"/>
                  <a:pt x="20639" y="12954"/>
                  <a:pt x="16796" y="16796"/>
                </a:cubicBezTo>
                <a:cubicBezTo>
                  <a:pt x="12954" y="20639"/>
                  <a:pt x="6724" y="20639"/>
                  <a:pt x="2881" y="16796"/>
                </a:cubicBezTo>
                <a:cubicBezTo>
                  <a:pt x="-961" y="12954"/>
                  <a:pt x="-961" y="6724"/>
                  <a:pt x="2882" y="2882"/>
                </a:cubicBezTo>
                <a:cubicBezTo>
                  <a:pt x="6724" y="-961"/>
                  <a:pt x="12954" y="-961"/>
                  <a:pt x="16797" y="2882"/>
                </a:cubicBezTo>
              </a:path>
            </a:pathLst>
          </a:custGeom>
          <a:solidFill>
            <a:srgbClr val="E6E6E6"/>
          </a:solidFill>
          <a:ln w="63500" cap="flat">
            <a:solidFill>
              <a:schemeClr val="tx1"/>
            </a:solidFill>
            <a:prstDash val="solid"/>
            <a:miter lim="800000"/>
            <a:headEnd type="none" w="med" len="med"/>
            <a:tailEnd type="none" w="med" len="med"/>
          </a:ln>
        </p:spPr>
        <p:txBody>
          <a:bodyPr lIns="0" tIns="0" rIns="0" bIns="0"/>
          <a:lstStyle/>
          <a:p>
            <a:endParaRPr lang="zh-CN" altLang="en-US"/>
          </a:p>
        </p:txBody>
      </p:sp>
      <p:grpSp>
        <p:nvGrpSpPr>
          <p:cNvPr id="70661" name="Group 5"/>
          <p:cNvGrpSpPr>
            <a:grpSpLocks/>
          </p:cNvGrpSpPr>
          <p:nvPr/>
        </p:nvGrpSpPr>
        <p:grpSpPr bwMode="auto">
          <a:xfrm>
            <a:off x="556990" y="5241727"/>
            <a:ext cx="446484" cy="446484"/>
            <a:chOff x="0" y="0"/>
            <a:chExt cx="400" cy="400"/>
          </a:xfrm>
        </p:grpSpPr>
        <p:sp>
          <p:nvSpPr>
            <p:cNvPr id="70662" name="Oval 6"/>
            <p:cNvSpPr>
              <a:spLocks/>
            </p:cNvSpPr>
            <p:nvPr/>
          </p:nvSpPr>
          <p:spPr bwMode="auto">
            <a:xfrm>
              <a:off x="0" y="0"/>
              <a:ext cx="400" cy="400"/>
            </a:xfrm>
            <a:prstGeom prst="ellipse">
              <a:avLst/>
            </a:prstGeom>
            <a:solidFill>
              <a:srgbClr val="FF6666">
                <a:alpha val="45999"/>
              </a:srgbClr>
            </a:solidFill>
            <a:ln w="63500" cap="flat">
              <a:solidFill>
                <a:schemeClr val="tx1">
                  <a:alpha val="45999"/>
                </a:schemeClr>
              </a:solidFill>
              <a:prstDash val="solid"/>
              <a:miter lim="800000"/>
              <a:headEnd type="none" w="med" len="med"/>
              <a:tailEnd type="none" w="med" len="med"/>
            </a:ln>
          </p:spPr>
          <p:txBody>
            <a:bodyPr lIns="0" tIns="0" rIns="0" bIns="0"/>
            <a:lstStyle/>
            <a:p>
              <a:endParaRPr lang="zh-CN" altLang="en-US"/>
            </a:p>
          </p:txBody>
        </p:sp>
        <p:sp>
          <p:nvSpPr>
            <p:cNvPr id="70663" name="Oval 7"/>
            <p:cNvSpPr>
              <a:spLocks/>
            </p:cNvSpPr>
            <p:nvPr/>
          </p:nvSpPr>
          <p:spPr bwMode="auto">
            <a:xfrm>
              <a:off x="195" y="198"/>
              <a:ext cx="8" cy="8"/>
            </a:xfrm>
            <a:prstGeom prst="ellipse">
              <a:avLst/>
            </a:prstGeom>
            <a:solidFill>
              <a:schemeClr val="accent1">
                <a:alpha val="45999"/>
              </a:schemeClr>
            </a:solidFill>
            <a:ln w="63500" cap="flat">
              <a:solidFill>
                <a:schemeClr val="tx1">
                  <a:alpha val="45999"/>
                </a:schemeClr>
              </a:solidFill>
              <a:prstDash val="solid"/>
              <a:miter lim="800000"/>
              <a:headEnd type="none" w="med" len="med"/>
              <a:tailEnd type="none" w="med" len="med"/>
            </a:ln>
          </p:spPr>
          <p:txBody>
            <a:bodyPr lIns="0" tIns="0" rIns="0" bIns="0"/>
            <a:lstStyle/>
            <a:p>
              <a:endParaRPr lang="zh-CN" altLang="en-US"/>
            </a:p>
          </p:txBody>
        </p:sp>
      </p:grpSp>
      <p:sp>
        <p:nvSpPr>
          <p:cNvPr id="70664" name="Line 8"/>
          <p:cNvSpPr>
            <a:spLocks noChangeShapeType="1"/>
          </p:cNvSpPr>
          <p:nvPr/>
        </p:nvSpPr>
        <p:spPr bwMode="auto">
          <a:xfrm flipH="1">
            <a:off x="617265" y="2725787"/>
            <a:ext cx="3259336" cy="3901158"/>
          </a:xfrm>
          <a:prstGeom prst="line">
            <a:avLst/>
          </a:prstGeom>
          <a:noFill/>
          <a:ln w="76200" cap="flat">
            <a:solidFill>
              <a:srgbClr val="0000FF"/>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pic>
        <p:nvPicPr>
          <p:cNvPr id="7066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7805" y="4634508"/>
            <a:ext cx="508992"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066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8328" y="2053828"/>
            <a:ext cx="705445" cy="27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0667" name="Line 11"/>
          <p:cNvSpPr>
            <a:spLocks noChangeShapeType="1"/>
          </p:cNvSpPr>
          <p:nvPr/>
        </p:nvSpPr>
        <p:spPr bwMode="auto">
          <a:xfrm rot="10800000">
            <a:off x="3418955" y="2203401"/>
            <a:ext cx="394022" cy="311423"/>
          </a:xfrm>
          <a:prstGeom prst="line">
            <a:avLst/>
          </a:prstGeom>
          <a:noFill/>
          <a:ln w="76200" cap="flat">
            <a:solidFill>
              <a:srgbClr val="0000FF"/>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70668" name="Rectangle 12"/>
          <p:cNvSpPr>
            <a:spLocks/>
          </p:cNvSpPr>
          <p:nvPr/>
        </p:nvSpPr>
        <p:spPr bwMode="auto">
          <a:xfrm>
            <a:off x="3768328" y="3125391"/>
            <a:ext cx="5018484" cy="340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You need to go about        </a:t>
            </a:r>
            <a:r>
              <a:rPr lang="en-US" altLang="zh-CN" sz="2500" dirty="0" smtClean="0">
                <a:ea typeface="宋体" charset="-122"/>
              </a:rPr>
              <a:t>  to </a:t>
            </a:r>
            <a:r>
              <a:rPr lang="en-US" altLang="zh-CN" sz="2500" dirty="0">
                <a:ea typeface="宋体" charset="-122"/>
              </a:rPr>
              <a:t>get a new sample, but you can only take steps around size          </a:t>
            </a:r>
            <a:r>
              <a:rPr lang="en-US" altLang="zh-CN" sz="2500" dirty="0" smtClean="0">
                <a:ea typeface="宋体" charset="-122"/>
              </a:rPr>
              <a:t>  , so </a:t>
            </a:r>
            <a:r>
              <a:rPr lang="en-US" altLang="zh-CN" sz="2500" dirty="0">
                <a:ea typeface="宋体" charset="-122"/>
              </a:rPr>
              <a:t>you have to expect it to take about</a:t>
            </a:r>
          </a:p>
          <a:p>
            <a:pPr>
              <a:spcBef>
                <a:spcPts val="1687"/>
              </a:spcBef>
            </a:pPr>
            <a:endParaRPr lang="en-US" altLang="zh-CN" sz="2500" dirty="0">
              <a:ea typeface="宋体" charset="-122"/>
            </a:endParaRPr>
          </a:p>
          <a:p>
            <a:pPr>
              <a:spcBef>
                <a:spcPts val="1687"/>
              </a:spcBef>
            </a:pPr>
            <a:r>
              <a:rPr lang="en-US" altLang="zh-CN" sz="2500" dirty="0">
                <a:ea typeface="宋体" charset="-122"/>
              </a:rPr>
              <a:t>Hamiltonian Monte Carlo is about turning this into </a:t>
            </a:r>
          </a:p>
        </p:txBody>
      </p:sp>
      <p:pic>
        <p:nvPicPr>
          <p:cNvPr id="7066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7078" y="5045273"/>
            <a:ext cx="1785938"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067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3323555"/>
            <a:ext cx="508992"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067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8803" y="4105647"/>
            <a:ext cx="705445" cy="27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0672"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52" y="6029325"/>
            <a:ext cx="140196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661069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Hamiltonian Monte Carlo</a:t>
            </a:r>
          </a:p>
        </p:txBody>
      </p:sp>
      <p:pic>
        <p:nvPicPr>
          <p:cNvPr id="7168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1683" name="Rectangle 3"/>
          <p:cNvSpPr>
            <a:spLocks/>
          </p:cNvSpPr>
          <p:nvPr/>
        </p:nvSpPr>
        <p:spPr bwMode="auto">
          <a:xfrm>
            <a:off x="910828" y="1134070"/>
            <a:ext cx="7697391" cy="274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Hamiltonian (also “hybrid”) Monte Carlo does MCMC by sampling from a fictitious dynamical system.  It suppresses random walk </a:t>
            </a:r>
            <a:r>
              <a:rPr lang="en-US" altLang="zh-CN" sz="2500" dirty="0" err="1">
                <a:ea typeface="宋体" charset="-122"/>
              </a:rPr>
              <a:t>behaviour</a:t>
            </a:r>
            <a:r>
              <a:rPr lang="en-US" altLang="zh-CN" sz="2500" dirty="0">
                <a:ea typeface="宋体" charset="-122"/>
              </a:rPr>
              <a:t> via persistent motion.</a:t>
            </a:r>
          </a:p>
          <a:p>
            <a:pPr>
              <a:spcBef>
                <a:spcPts val="1687"/>
              </a:spcBef>
            </a:pPr>
            <a:r>
              <a:rPr lang="en-US" altLang="zh-CN" sz="2500" dirty="0">
                <a:ea typeface="宋体" charset="-122"/>
              </a:rPr>
              <a:t>Think of it as rolling a ball along a surface in such a way that the Markov chain has all of the properties we want.</a:t>
            </a:r>
          </a:p>
          <a:p>
            <a:pPr>
              <a:spcBef>
                <a:spcPts val="1687"/>
              </a:spcBef>
            </a:pPr>
            <a:r>
              <a:rPr lang="en-US" altLang="zh-CN" sz="2500" dirty="0">
                <a:ea typeface="宋体" charset="-122"/>
              </a:rPr>
              <a:t>Call the negative log probability an “energy”.</a:t>
            </a:r>
          </a:p>
        </p:txBody>
      </p:sp>
      <p:pic>
        <p:nvPicPr>
          <p:cNvPr id="71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7930" y="4188023"/>
            <a:ext cx="2259211" cy="6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1685" name="Rectangle 5"/>
          <p:cNvSpPr>
            <a:spLocks/>
          </p:cNvSpPr>
          <p:nvPr/>
        </p:nvSpPr>
        <p:spPr bwMode="auto">
          <a:xfrm>
            <a:off x="910828" y="5161359"/>
            <a:ext cx="7697391" cy="131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Think of this as a “gravitational potential energy” for the rolling ball.  The ball wants to roll downhill towards low energy (high probability) regions.</a:t>
            </a:r>
          </a:p>
        </p:txBody>
      </p:sp>
      <p:sp>
        <p:nvSpPr>
          <p:cNvPr id="7"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3544407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Hamiltonian Monte Carlo</a:t>
            </a:r>
          </a:p>
        </p:txBody>
      </p:sp>
      <p:pic>
        <p:nvPicPr>
          <p:cNvPr id="7270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2707" name="Rectangle 3"/>
          <p:cNvSpPr>
            <a:spLocks/>
          </p:cNvSpPr>
          <p:nvPr/>
        </p:nvSpPr>
        <p:spPr bwMode="auto">
          <a:xfrm>
            <a:off x="910828" y="1196578"/>
            <a:ext cx="7697391" cy="256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Now, introduce auxiliary variables     (with the same dimensionality as our state space) that we will call “momenta”.</a:t>
            </a:r>
          </a:p>
          <a:p>
            <a:pPr>
              <a:spcBef>
                <a:spcPts val="1687"/>
              </a:spcBef>
            </a:pPr>
            <a:r>
              <a:rPr lang="en-US" altLang="zh-CN" sz="2500" dirty="0">
                <a:ea typeface="宋体" charset="-122"/>
              </a:rPr>
              <a:t>Give these momenta a distribution and call the negative log probability of that the “kinetic energy”.  A convenient form is (not surprisingly) the unit-variance Gaussian.</a:t>
            </a:r>
          </a:p>
        </p:txBody>
      </p:sp>
      <p:pic>
        <p:nvPicPr>
          <p:cNvPr id="727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340768"/>
            <a:ext cx="16073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27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859" y="3875484"/>
            <a:ext cx="235743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27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2398" y="4313039"/>
            <a:ext cx="2973586"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2711" name="Rectangle 7"/>
          <p:cNvSpPr>
            <a:spLocks/>
          </p:cNvSpPr>
          <p:nvPr/>
        </p:nvSpPr>
        <p:spPr bwMode="auto">
          <a:xfrm>
            <a:off x="910828" y="5572125"/>
            <a:ext cx="7697391"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As with other auxiliary variable methods, marginalizing out the momenta gives us back the distribution of interest.</a:t>
            </a:r>
          </a:p>
        </p:txBody>
      </p:sp>
      <p:sp>
        <p:nvSpPr>
          <p:cNvPr id="9"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4031294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Hamiltonian Monte Carlo</a:t>
            </a:r>
          </a:p>
        </p:txBody>
      </p:sp>
      <p:pic>
        <p:nvPicPr>
          <p:cNvPr id="7373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3731" name="Rectangle 3"/>
          <p:cNvSpPr>
            <a:spLocks/>
          </p:cNvSpPr>
          <p:nvPr/>
        </p:nvSpPr>
        <p:spPr bwMode="auto">
          <a:xfrm>
            <a:off x="910828" y="1035844"/>
            <a:ext cx="7697391" cy="173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We can now simulate Hamiltonian dynamics, i.e., roll the ball around the surface.  Even as the energy sloshes between potential and kinetic, the Hamiltonian is constant.</a:t>
            </a:r>
          </a:p>
          <a:p>
            <a:pPr>
              <a:spcBef>
                <a:spcPts val="1687"/>
              </a:spcBef>
            </a:pPr>
            <a:r>
              <a:rPr lang="en-US" altLang="zh-CN" sz="2500">
                <a:ea typeface="宋体" charset="-122"/>
              </a:rPr>
              <a:t>The corresponding joint distribution is invariant to this.</a:t>
            </a:r>
          </a:p>
        </p:txBody>
      </p:sp>
      <p:pic>
        <p:nvPicPr>
          <p:cNvPr id="737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0742" y="2884289"/>
            <a:ext cx="2973586"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3733" name="Rectangle 5"/>
          <p:cNvSpPr>
            <a:spLocks/>
          </p:cNvSpPr>
          <p:nvPr/>
        </p:nvSpPr>
        <p:spPr bwMode="auto">
          <a:xfrm>
            <a:off x="910828" y="3429000"/>
            <a:ext cx="7697391" cy="31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This is not ergodic, of course.  This is usually resolved by randomizing the momenta, which is easy because they are independent and Gaussian.</a:t>
            </a:r>
          </a:p>
          <a:p>
            <a:pPr>
              <a:spcBef>
                <a:spcPts val="1687"/>
              </a:spcBef>
            </a:pPr>
            <a:r>
              <a:rPr lang="en-US" altLang="zh-CN" sz="2500">
                <a:ea typeface="宋体" charset="-122"/>
              </a:rPr>
              <a:t>So, HMC consists of two kind of MCMC moves:</a:t>
            </a:r>
          </a:p>
          <a:p>
            <a:pPr>
              <a:spcBef>
                <a:spcPts val="1687"/>
              </a:spcBef>
            </a:pPr>
            <a:r>
              <a:rPr lang="en-US" altLang="zh-CN" sz="2500">
                <a:ea typeface="宋体" charset="-122"/>
              </a:rPr>
              <a:t>1) Randomize the momenta.</a:t>
            </a:r>
          </a:p>
          <a:p>
            <a:pPr>
              <a:spcBef>
                <a:spcPts val="1687"/>
              </a:spcBef>
            </a:pPr>
            <a:r>
              <a:rPr lang="en-US" altLang="zh-CN" sz="2500">
                <a:ea typeface="宋体" charset="-122"/>
              </a:rPr>
              <a:t>2) Simulate the dynamics, starting with these momenta.</a:t>
            </a:r>
          </a:p>
        </p:txBody>
      </p:sp>
      <p:sp>
        <p:nvSpPr>
          <p:cNvPr id="7"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745814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p:cNvGrpSpPr>
            <a:grpSpLocks/>
          </p:cNvGrpSpPr>
          <p:nvPr/>
        </p:nvGrpSpPr>
        <p:grpSpPr bwMode="auto">
          <a:xfrm>
            <a:off x="196453" y="1178719"/>
            <a:ext cx="8742164" cy="5473898"/>
            <a:chOff x="0" y="0"/>
            <a:chExt cx="7832" cy="4904"/>
          </a:xfrm>
        </p:grpSpPr>
        <p:pic>
          <p:nvPicPr>
            <p:cNvPr id="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832" cy="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8"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9"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0"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1"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2"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74753"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Alternating HMC</a:t>
            </a:r>
          </a:p>
        </p:txBody>
      </p:sp>
      <p:pic>
        <p:nvPicPr>
          <p:cNvPr id="74754" name="Picture 2"/>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74755" name="Group 3"/>
          <p:cNvGrpSpPr>
            <a:grpSpLocks/>
          </p:cNvGrpSpPr>
          <p:nvPr/>
        </p:nvGrpSpPr>
        <p:grpSpPr bwMode="auto">
          <a:xfrm>
            <a:off x="188640" y="1174725"/>
            <a:ext cx="2812852" cy="1750219"/>
            <a:chOff x="0" y="0"/>
            <a:chExt cx="2520" cy="1568"/>
          </a:xfrm>
        </p:grpSpPr>
        <p:pic>
          <p:nvPicPr>
            <p:cNvPr id="74756"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4757"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4758"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4759"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4760"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4761" name="Picture 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4762" name="Picture 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4763" name="Picture 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4764" name="Picture 1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2520"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4765" name="Picture 1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2520"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4766" name="Picture 1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2520"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4767" name="Picture 1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0" y="0"/>
              <a:ext cx="2520"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4768" name="Picture 1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2520"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18"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362354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Perturbative HMC</a:t>
            </a:r>
          </a:p>
        </p:txBody>
      </p:sp>
      <p:pic>
        <p:nvPicPr>
          <p:cNvPr id="7577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75779" name="Group 3"/>
          <p:cNvGrpSpPr>
            <a:grpSpLocks/>
          </p:cNvGrpSpPr>
          <p:nvPr/>
        </p:nvGrpSpPr>
        <p:grpSpPr bwMode="auto">
          <a:xfrm>
            <a:off x="196453" y="1178719"/>
            <a:ext cx="8742164" cy="5473898"/>
            <a:chOff x="0" y="0"/>
            <a:chExt cx="7832" cy="4904"/>
          </a:xfrm>
        </p:grpSpPr>
        <p:pic>
          <p:nvPicPr>
            <p:cNvPr id="757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32" cy="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57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57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578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578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578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578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578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5788"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5789"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5790"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5791"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5792"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504"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18"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423434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HMC Leapfrog Integration</a:t>
            </a:r>
          </a:p>
        </p:txBody>
      </p:sp>
      <p:pic>
        <p:nvPicPr>
          <p:cNvPr id="7680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6803" name="Rectangle 3"/>
          <p:cNvSpPr>
            <a:spLocks/>
          </p:cNvSpPr>
          <p:nvPr/>
        </p:nvSpPr>
        <p:spPr bwMode="auto">
          <a:xfrm>
            <a:off x="910828" y="1035844"/>
            <a:ext cx="7697391" cy="239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On a real computer, you can’t actually simulate the true Hamiltonian dynamics, because you have to discretize.</a:t>
            </a:r>
          </a:p>
          <a:p>
            <a:pPr>
              <a:spcBef>
                <a:spcPts val="1687"/>
              </a:spcBef>
            </a:pPr>
            <a:r>
              <a:rPr lang="en-US" altLang="zh-CN" sz="2500">
                <a:ea typeface="宋体" charset="-122"/>
              </a:rPr>
              <a:t>To have a valid MCMC algorithm, the simulator needs to be reversible and satisfy the other requirements.</a:t>
            </a:r>
          </a:p>
          <a:p>
            <a:pPr>
              <a:spcBef>
                <a:spcPts val="1687"/>
              </a:spcBef>
            </a:pPr>
            <a:r>
              <a:rPr lang="en-US" altLang="zh-CN" sz="2500">
                <a:ea typeface="宋体" charset="-122"/>
              </a:rPr>
              <a:t>The easiest way to do this is with the “leapfrog method”:</a:t>
            </a:r>
          </a:p>
        </p:txBody>
      </p:sp>
      <p:pic>
        <p:nvPicPr>
          <p:cNvPr id="768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047" y="3429000"/>
            <a:ext cx="6107906"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6805" name="Rectangle 5"/>
          <p:cNvSpPr>
            <a:spLocks/>
          </p:cNvSpPr>
          <p:nvPr/>
        </p:nvSpPr>
        <p:spPr bwMode="auto">
          <a:xfrm>
            <a:off x="910828" y="5607844"/>
            <a:ext cx="7697391" cy="86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The Hamiltonian is not conserved, so you accept/reject via Metropolis-Hastings on the overall joint distribution.</a:t>
            </a:r>
          </a:p>
        </p:txBody>
      </p:sp>
      <p:sp>
        <p:nvSpPr>
          <p:cNvPr id="7"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3478411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Overall Summary</a:t>
            </a:r>
          </a:p>
        </p:txBody>
      </p:sp>
      <p:pic>
        <p:nvPicPr>
          <p:cNvPr id="7782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7827" name="Rectangle 3"/>
          <p:cNvSpPr>
            <a:spLocks/>
          </p:cNvSpPr>
          <p:nvPr/>
        </p:nvSpPr>
        <p:spPr bwMode="auto">
          <a:xfrm>
            <a:off x="910828" y="1035844"/>
            <a:ext cx="7697391" cy="534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Monte Carlo allows you to estimate integrals that may be impossible for deterministic numerical methods.</a:t>
            </a:r>
          </a:p>
          <a:p>
            <a:pPr>
              <a:spcBef>
                <a:spcPts val="1687"/>
              </a:spcBef>
            </a:pPr>
            <a:r>
              <a:rPr lang="en-US" altLang="zh-CN" sz="2500">
                <a:ea typeface="宋体" charset="-122"/>
              </a:rPr>
              <a:t>Sampling from arbitrary distributions can be done pretty easily in low dimensions.</a:t>
            </a:r>
          </a:p>
          <a:p>
            <a:pPr>
              <a:spcBef>
                <a:spcPts val="1687"/>
              </a:spcBef>
            </a:pPr>
            <a:r>
              <a:rPr lang="en-US" altLang="zh-CN" sz="2500">
                <a:ea typeface="宋体" charset="-122"/>
              </a:rPr>
              <a:t>MCMC allows us to generate samples in high dimensions.</a:t>
            </a:r>
          </a:p>
          <a:p>
            <a:pPr>
              <a:spcBef>
                <a:spcPts val="1687"/>
              </a:spcBef>
            </a:pPr>
            <a:r>
              <a:rPr lang="en-US" altLang="zh-CN" sz="2500">
                <a:ea typeface="宋体" charset="-122"/>
              </a:rPr>
              <a:t>Metropolis-Hastings and Gibbs sampling are popular, but you should probably consider slice sampling instead.</a:t>
            </a:r>
          </a:p>
          <a:p>
            <a:pPr>
              <a:spcBef>
                <a:spcPts val="1687"/>
              </a:spcBef>
            </a:pPr>
            <a:r>
              <a:rPr lang="en-US" altLang="zh-CN" sz="2500">
                <a:ea typeface="宋体" charset="-122"/>
              </a:rPr>
              <a:t>If you have a difficult high-dimensional problem, Hamiltonian Monte Carlo may be for you.</a:t>
            </a:r>
          </a:p>
          <a:p>
            <a:pPr>
              <a:spcBef>
                <a:spcPts val="1687"/>
              </a:spcBef>
            </a:pPr>
            <a:endParaRPr lang="en-US" altLang="zh-CN" sz="2500">
              <a:ea typeface="宋体" charset="-122"/>
            </a:endParaRPr>
          </a:p>
        </p:txBody>
      </p:sp>
      <p:sp>
        <p:nvSpPr>
          <p:cNvPr id="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123797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TextBox 2"/>
          <p:cNvSpPr txBox="1"/>
          <p:nvPr/>
        </p:nvSpPr>
        <p:spPr>
          <a:xfrm>
            <a:off x="323528" y="1004093"/>
            <a:ext cx="8496944" cy="923330"/>
          </a:xfrm>
          <a:prstGeom prst="rect">
            <a:avLst/>
          </a:prstGeom>
          <a:noFill/>
        </p:spPr>
        <p:txBody>
          <a:bodyPr wrap="square" rtlCol="0">
            <a:spAutoFit/>
          </a:bodyPr>
          <a:lstStyle/>
          <a:p>
            <a:pPr algn="ctr"/>
            <a:r>
              <a:rPr lang="en-US" altLang="zh-CN" sz="5400" b="1" dirty="0" smtClean="0">
                <a:solidFill>
                  <a:schemeClr val="bg1"/>
                </a:solidFill>
                <a:latin typeface="Arial Black" pitchFamily="34" charset="0"/>
                <a:ea typeface="微软雅黑" pitchFamily="34" charset="-122"/>
              </a:rPr>
              <a:t>Section 1</a:t>
            </a:r>
            <a:endParaRPr lang="zh-CN" altLang="en-US" sz="5400" b="1" dirty="0">
              <a:solidFill>
                <a:schemeClr val="bg1"/>
              </a:solidFill>
              <a:latin typeface="Arial Black" pitchFamily="34" charset="0"/>
              <a:ea typeface="微软雅黑" pitchFamily="34" charset="-122"/>
            </a:endParaRPr>
          </a:p>
        </p:txBody>
      </p:sp>
      <p:sp>
        <p:nvSpPr>
          <p:cNvPr id="5" name="TextBox 4"/>
          <p:cNvSpPr txBox="1"/>
          <p:nvPr/>
        </p:nvSpPr>
        <p:spPr>
          <a:xfrm>
            <a:off x="323528" y="3429002"/>
            <a:ext cx="8496944" cy="584775"/>
          </a:xfrm>
          <a:prstGeom prst="rect">
            <a:avLst/>
          </a:prstGeom>
          <a:noFill/>
        </p:spPr>
        <p:txBody>
          <a:bodyPr wrap="square" rtlCol="0">
            <a:spAutoFit/>
          </a:bodyPr>
          <a:lstStyle/>
          <a:p>
            <a:pPr algn="ctr"/>
            <a:r>
              <a:rPr lang="en-US" altLang="zh-CN" sz="3200" b="1" dirty="0" smtClean="0">
                <a:solidFill>
                  <a:schemeClr val="bg1"/>
                </a:solidFill>
                <a:latin typeface="Times New Roman" pitchFamily="18" charset="0"/>
                <a:ea typeface="微软雅黑" pitchFamily="34" charset="-122"/>
                <a:cs typeface="Times New Roman" pitchFamily="18" charset="0"/>
              </a:rPr>
              <a:t>DDMCMC</a:t>
            </a:r>
            <a:endParaRPr lang="zh-CN" altLang="en-US" sz="3200" b="1" dirty="0">
              <a:solidFill>
                <a:schemeClr val="bg1"/>
              </a:solidFill>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2372038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idx="4294967295"/>
          </p:nvPr>
        </p:nvSpPr>
        <p:spPr>
          <a:xfrm>
            <a:off x="457200" y="153516"/>
            <a:ext cx="8229600" cy="639763"/>
          </a:xfrm>
        </p:spPr>
        <p:txBody>
          <a:bodyPr lIns="91429" tIns="45714" rIns="91429" bIns="45714"/>
          <a:lstStyle/>
          <a:p>
            <a:r>
              <a:rPr lang="en-US" altLang="zh-CN" sz="2800" b="1" dirty="0">
                <a:ea typeface="宋体" pitchFamily="2" charset="-122"/>
              </a:rPr>
              <a:t>Definition</a:t>
            </a:r>
          </a:p>
        </p:txBody>
      </p:sp>
      <mc:AlternateContent xmlns:mc="http://schemas.openxmlformats.org/markup-compatibility/2006" xmlns:a14="http://schemas.microsoft.com/office/drawing/2010/main">
        <mc:Choice Requires="a14">
          <p:sp>
            <p:nvSpPr>
              <p:cNvPr id="40964" name="Rectangle 3"/>
              <p:cNvSpPr>
                <a:spLocks noGrp="1" noChangeArrowheads="1"/>
              </p:cNvSpPr>
              <p:nvPr>
                <p:ph type="body" idx="4294967295"/>
              </p:nvPr>
            </p:nvSpPr>
            <p:spPr>
              <a:xfrm>
                <a:off x="457200" y="914400"/>
                <a:ext cx="8229600" cy="2743200"/>
              </a:xfrm>
            </p:spPr>
            <p:txBody>
              <a:bodyPr lIns="91429" tIns="45714" rIns="91429" bIns="45714"/>
              <a:lstStyle/>
              <a:p>
                <a:pPr>
                  <a:buFontTx/>
                  <a:buNone/>
                </a:pPr>
                <a:r>
                  <a:rPr lang="en-US" altLang="zh-CN" sz="1800" dirty="0" smtClean="0">
                    <a:ea typeface="宋体" pitchFamily="2" charset="-122"/>
                  </a:rPr>
                  <a:t>MRF Components:</a:t>
                </a:r>
              </a:p>
              <a:p>
                <a:r>
                  <a:rPr lang="en-US" altLang="zh-CN" sz="1800" dirty="0">
                    <a:ea typeface="宋体" pitchFamily="2" charset="-122"/>
                  </a:rPr>
                  <a:t>The joint prob. of such </a:t>
                </a:r>
                <a:r>
                  <a:rPr lang="en-US" altLang="zh-CN" sz="1800" dirty="0" smtClean="0">
                    <a:ea typeface="宋体" pitchFamily="2" charset="-122"/>
                  </a:rPr>
                  <a:t>configuration: </a:t>
                </a:r>
                <a14:m>
                  <m:oMath xmlns:m="http://schemas.openxmlformats.org/officeDocument/2006/math">
                    <m:func>
                      <m:funcPr>
                        <m:ctrlPr>
                          <a:rPr lang="en-US" altLang="zh-CN" sz="1800" b="0" i="1" smtClean="0">
                            <a:latin typeface="Cambria Math"/>
                            <a:ea typeface="宋体" pitchFamily="2" charset="-122"/>
                          </a:rPr>
                        </m:ctrlPr>
                      </m:funcPr>
                      <m:fName>
                        <m:r>
                          <m:rPr>
                            <m:sty m:val="p"/>
                          </m:rPr>
                          <a:rPr lang="en-US" altLang="zh-CN" sz="1800" b="0" i="0" smtClean="0">
                            <a:latin typeface="Cambria Math"/>
                            <a:ea typeface="宋体" pitchFamily="2" charset="-122"/>
                          </a:rPr>
                          <m:t>Pr</m:t>
                        </m:r>
                      </m:fName>
                      <m:e>
                        <m:d>
                          <m:dPr>
                            <m:ctrlPr>
                              <a:rPr lang="en-US" altLang="zh-CN" sz="1800" b="0" i="1" smtClean="0">
                                <a:latin typeface="Cambria Math"/>
                                <a:ea typeface="宋体" pitchFamily="2" charset="-122"/>
                              </a:rPr>
                            </m:ctrlPr>
                          </m:dPr>
                          <m:e>
                            <m:r>
                              <a:rPr lang="en-US" altLang="zh-CN" sz="1800" b="0" i="1" smtClean="0">
                                <a:latin typeface="Cambria Math"/>
                                <a:ea typeface="宋体" pitchFamily="2" charset="-122"/>
                              </a:rPr>
                              <m:t>𝐹</m:t>
                            </m:r>
                            <m:r>
                              <a:rPr lang="en-US" altLang="zh-CN" sz="1800" b="0" i="1" smtClean="0">
                                <a:latin typeface="Cambria Math"/>
                                <a:ea typeface="宋体" pitchFamily="2" charset="-122"/>
                              </a:rPr>
                              <m:t>=</m:t>
                            </m:r>
                            <m:r>
                              <a:rPr lang="en-US" altLang="zh-CN" sz="1800" b="0" i="1" smtClean="0">
                                <a:latin typeface="Cambria Math"/>
                                <a:ea typeface="宋体" pitchFamily="2" charset="-122"/>
                              </a:rPr>
                              <m:t>𝑓</m:t>
                            </m:r>
                          </m:e>
                        </m:d>
                      </m:e>
                    </m:func>
                  </m:oMath>
                </a14:m>
                <a:r>
                  <a:rPr lang="en-US" altLang="zh-CN" sz="1600" dirty="0" smtClean="0">
                    <a:ea typeface="宋体" pitchFamily="2" charset="-122"/>
                  </a:rPr>
                  <a:t> or </a:t>
                </a:r>
                <a14:m>
                  <m:oMath xmlns:m="http://schemas.openxmlformats.org/officeDocument/2006/math">
                    <m:func>
                      <m:funcPr>
                        <m:ctrlPr>
                          <a:rPr lang="en-US" altLang="zh-CN" sz="1600" b="0" i="1" smtClean="0">
                            <a:latin typeface="Cambria Math"/>
                            <a:ea typeface="宋体" pitchFamily="2" charset="-122"/>
                          </a:rPr>
                        </m:ctrlPr>
                      </m:funcPr>
                      <m:fName>
                        <m:r>
                          <m:rPr>
                            <m:sty m:val="p"/>
                          </m:rPr>
                          <a:rPr lang="en-US" altLang="zh-CN" sz="1600" b="0" i="0" smtClean="0">
                            <a:latin typeface="Cambria Math"/>
                            <a:ea typeface="宋体" pitchFamily="2" charset="-122"/>
                          </a:rPr>
                          <m:t>Pr</m:t>
                        </m:r>
                      </m:fName>
                      <m:e>
                        <m:d>
                          <m:dPr>
                            <m:ctrlPr>
                              <a:rPr lang="en-US" altLang="zh-CN" sz="1600" b="0" i="1" smtClean="0">
                                <a:latin typeface="Cambria Math"/>
                                <a:ea typeface="宋体" pitchFamily="2" charset="-122"/>
                              </a:rPr>
                            </m:ctrlPr>
                          </m:dPr>
                          <m:e>
                            <m:r>
                              <a:rPr lang="en-US" altLang="zh-CN" sz="1600" b="0" i="1" smtClean="0">
                                <a:latin typeface="Cambria Math"/>
                                <a:ea typeface="宋体" pitchFamily="2" charset="-122"/>
                              </a:rPr>
                              <m:t>𝑓</m:t>
                            </m:r>
                          </m:e>
                        </m:d>
                      </m:e>
                    </m:func>
                  </m:oMath>
                </a14:m>
                <a:r>
                  <a:rPr lang="en-US" altLang="zh-CN" sz="1600" dirty="0" smtClean="0">
                    <a:ea typeface="宋体" pitchFamily="2" charset="-122"/>
                  </a:rPr>
                  <a:t>.</a:t>
                </a:r>
                <a:endParaRPr lang="en-US" altLang="zh-CN" sz="1600" dirty="0">
                  <a:ea typeface="宋体" pitchFamily="2" charset="-122"/>
                </a:endParaRPr>
              </a:p>
              <a:p>
                <a:r>
                  <a:rPr lang="en-US" altLang="zh-CN" sz="1800" i="1" dirty="0">
                    <a:ea typeface="宋体" pitchFamily="2" charset="-122"/>
                  </a:rPr>
                  <a:t>Markov Property: Each Random variable depends on other RVs only through its neighbors. </a:t>
                </a:r>
                <a14:m>
                  <m:oMath xmlns:m="http://schemas.openxmlformats.org/officeDocument/2006/math">
                    <m:func>
                      <m:funcPr>
                        <m:ctrlPr>
                          <a:rPr lang="en-US" altLang="zh-CN" sz="1800" i="1">
                            <a:latin typeface="Cambria Math"/>
                            <a:ea typeface="宋体" pitchFamily="2" charset="-122"/>
                          </a:rPr>
                        </m:ctrlPr>
                      </m:funcPr>
                      <m:fName>
                        <m:r>
                          <m:rPr>
                            <m:sty m:val="p"/>
                          </m:rPr>
                          <a:rPr lang="en-US" altLang="zh-CN" sz="1800">
                            <a:latin typeface="Cambria Math"/>
                            <a:ea typeface="宋体" pitchFamily="2" charset="-122"/>
                          </a:rPr>
                          <m:t>Pr</m:t>
                        </m:r>
                      </m:fName>
                      <m:e>
                        <m:d>
                          <m:dPr>
                            <m:endChr m:val="|"/>
                            <m:ctrlPr>
                              <a:rPr lang="en-US" altLang="zh-CN" sz="1800" i="1">
                                <a:latin typeface="Cambria Math"/>
                                <a:ea typeface="宋体" pitchFamily="2" charset="-122"/>
                              </a:rPr>
                            </m:ctrlPr>
                          </m:dPr>
                          <m:e>
                            <m:sSub>
                              <m:sSubPr>
                                <m:ctrlPr>
                                  <a:rPr lang="en-US" altLang="zh-CN" sz="1800" i="1">
                                    <a:latin typeface="Cambria Math"/>
                                    <a:ea typeface="宋体" pitchFamily="2" charset="-122"/>
                                  </a:rPr>
                                </m:ctrlPr>
                              </m:sSubPr>
                              <m:e>
                                <m:r>
                                  <a:rPr lang="en-US" altLang="zh-CN" sz="1800" i="1">
                                    <a:latin typeface="Cambria Math"/>
                                    <a:ea typeface="宋体" pitchFamily="2" charset="-122"/>
                                  </a:rPr>
                                  <m:t>𝑓</m:t>
                                </m:r>
                              </m:e>
                              <m:sub>
                                <m:r>
                                  <a:rPr lang="en-US" altLang="zh-CN" sz="1800" i="1">
                                    <a:latin typeface="Cambria Math"/>
                                    <a:ea typeface="宋体" pitchFamily="2" charset="-122"/>
                                  </a:rPr>
                                  <m:t>𝑝</m:t>
                                </m:r>
                              </m:sub>
                            </m:sSub>
                          </m:e>
                        </m:d>
                      </m:e>
                    </m:func>
                    <m:sSub>
                      <m:sSubPr>
                        <m:ctrlPr>
                          <a:rPr lang="en-US" altLang="zh-CN" sz="1800" i="1">
                            <a:latin typeface="Cambria Math"/>
                            <a:ea typeface="宋体" pitchFamily="2" charset="-122"/>
                          </a:rPr>
                        </m:ctrlPr>
                      </m:sSubPr>
                      <m:e>
                        <m:r>
                          <a:rPr lang="en-US" altLang="zh-CN" sz="1800" i="1">
                            <a:latin typeface="Cambria Math"/>
                            <a:ea typeface="宋体" pitchFamily="2" charset="-122"/>
                          </a:rPr>
                          <m:t>𝑓</m:t>
                        </m:r>
                      </m:e>
                      <m:sub>
                        <m:r>
                          <a:rPr lang="en-US" altLang="zh-CN" sz="1800" i="1">
                            <a:latin typeface="Cambria Math"/>
                            <a:ea typeface="宋体" pitchFamily="2" charset="-122"/>
                          </a:rPr>
                          <m:t>𝑆</m:t>
                        </m:r>
                        <m:r>
                          <a:rPr lang="en-US" altLang="zh-CN" sz="1800" i="1">
                            <a:latin typeface="Cambria Math"/>
                            <a:ea typeface="宋体" pitchFamily="2" charset="-122"/>
                          </a:rPr>
                          <m:t>−{</m:t>
                        </m:r>
                        <m:r>
                          <a:rPr lang="en-US" altLang="zh-CN" sz="1800" i="1">
                            <a:latin typeface="Cambria Math"/>
                            <a:ea typeface="宋体" pitchFamily="2" charset="-122"/>
                          </a:rPr>
                          <m:t>𝑝</m:t>
                        </m:r>
                        <m:r>
                          <a:rPr lang="en-US" altLang="zh-CN" sz="1800" i="1">
                            <a:latin typeface="Cambria Math"/>
                            <a:ea typeface="宋体" pitchFamily="2" charset="-122"/>
                          </a:rPr>
                          <m:t>}</m:t>
                        </m:r>
                      </m:sub>
                    </m:sSub>
                    <m:r>
                      <a:rPr lang="en-US" altLang="zh-CN" sz="1800" i="1">
                        <a:latin typeface="Cambria Math"/>
                        <a:ea typeface="宋体" pitchFamily="2" charset="-122"/>
                      </a:rPr>
                      <m:t>)=</m:t>
                    </m:r>
                    <m:r>
                      <m:rPr>
                        <m:sty m:val="p"/>
                      </m:rPr>
                      <a:rPr lang="en-US" altLang="zh-CN" sz="1800">
                        <a:latin typeface="Cambria Math"/>
                        <a:ea typeface="宋体" pitchFamily="2" charset="-122"/>
                      </a:rPr>
                      <m:t>Pr</m:t>
                    </m:r>
                    <m:r>
                      <a:rPr lang="en-US" altLang="zh-CN" sz="1800" i="1">
                        <a:latin typeface="Cambria Math"/>
                        <a:ea typeface="宋体" pitchFamily="2" charset="-122"/>
                      </a:rPr>
                      <m:t>⁡(</m:t>
                    </m:r>
                    <m:sSub>
                      <m:sSubPr>
                        <m:ctrlPr>
                          <a:rPr lang="en-US" altLang="zh-CN" sz="1800" i="1">
                            <a:latin typeface="Cambria Math"/>
                            <a:ea typeface="宋体" pitchFamily="2" charset="-122"/>
                          </a:rPr>
                        </m:ctrlPr>
                      </m:sSubPr>
                      <m:e>
                        <m:r>
                          <a:rPr lang="en-US" altLang="zh-CN" sz="1800" i="1">
                            <a:latin typeface="Cambria Math"/>
                            <a:ea typeface="宋体" pitchFamily="2" charset="-122"/>
                          </a:rPr>
                          <m:t>𝑓</m:t>
                        </m:r>
                      </m:e>
                      <m:sub>
                        <m:r>
                          <a:rPr lang="en-US" altLang="zh-CN" sz="1800" i="1">
                            <a:latin typeface="Cambria Math"/>
                            <a:ea typeface="宋体" pitchFamily="2" charset="-122"/>
                          </a:rPr>
                          <m:t>𝑝</m:t>
                        </m:r>
                      </m:sub>
                    </m:sSub>
                    <m:r>
                      <a:rPr lang="en-US" altLang="zh-CN" sz="1800" i="1">
                        <a:latin typeface="Cambria Math"/>
                        <a:ea typeface="宋体" pitchFamily="2" charset="-122"/>
                      </a:rPr>
                      <m:t>|</m:t>
                    </m:r>
                    <m:sSub>
                      <m:sSubPr>
                        <m:ctrlPr>
                          <a:rPr lang="en-US" altLang="zh-CN" sz="1800" i="1">
                            <a:latin typeface="Cambria Math"/>
                            <a:ea typeface="宋体" pitchFamily="2" charset="-122"/>
                          </a:rPr>
                        </m:ctrlPr>
                      </m:sSubPr>
                      <m:e>
                        <m:r>
                          <a:rPr lang="en-US" altLang="zh-CN" sz="1800" i="1">
                            <a:latin typeface="Cambria Math"/>
                            <a:ea typeface="宋体" pitchFamily="2" charset="-122"/>
                          </a:rPr>
                          <m:t>𝑓</m:t>
                        </m:r>
                      </m:e>
                      <m:sub>
                        <m:sSub>
                          <m:sSubPr>
                            <m:ctrlPr>
                              <a:rPr lang="en-US" altLang="zh-CN" sz="1800" i="1">
                                <a:latin typeface="Cambria Math"/>
                                <a:ea typeface="宋体" pitchFamily="2" charset="-122"/>
                              </a:rPr>
                            </m:ctrlPr>
                          </m:sSubPr>
                          <m:e>
                            <m:r>
                              <a:rPr lang="en-US" altLang="zh-CN" sz="1800" i="1">
                                <a:latin typeface="Cambria Math"/>
                                <a:ea typeface="宋体" pitchFamily="2" charset="-122"/>
                              </a:rPr>
                              <m:t>𝑁</m:t>
                            </m:r>
                          </m:e>
                          <m:sub>
                            <m:r>
                              <a:rPr lang="en-US" altLang="zh-CN" sz="1800" i="1">
                                <a:latin typeface="Cambria Math"/>
                                <a:ea typeface="宋体" pitchFamily="2" charset="-122"/>
                              </a:rPr>
                              <m:t>𝑝</m:t>
                            </m:r>
                          </m:sub>
                        </m:sSub>
                      </m:sub>
                    </m:sSub>
                    <m:r>
                      <a:rPr lang="en-US" altLang="zh-CN" sz="1800" i="1">
                        <a:latin typeface="Cambria Math"/>
                        <a:ea typeface="宋体" pitchFamily="2" charset="-122"/>
                      </a:rPr>
                      <m:t>)</m:t>
                    </m:r>
                  </m:oMath>
                </a14:m>
                <a:r>
                  <a:rPr lang="en-US" altLang="zh-CN" sz="1800" dirty="0">
                    <a:ea typeface="宋体" pitchFamily="2" charset="-122"/>
                    <a:sym typeface="Symbol" pitchFamily="18" charset="2"/>
                  </a:rPr>
                  <a:t>, </a:t>
                </a:r>
                <a14:m>
                  <m:oMath xmlns:m="http://schemas.openxmlformats.org/officeDocument/2006/math">
                    <m:r>
                      <a:rPr lang="en-US" altLang="zh-CN" sz="1800" i="1" dirty="0">
                        <a:latin typeface="Cambria Math"/>
                        <a:ea typeface="宋体" pitchFamily="2" charset="-122"/>
                        <a:sym typeface="Symbol" pitchFamily="18" charset="2"/>
                      </a:rPr>
                      <m:t>∀</m:t>
                    </m:r>
                    <m:r>
                      <a:rPr lang="en-US" altLang="zh-CN" sz="1800" i="1" dirty="0">
                        <a:latin typeface="Cambria Math"/>
                        <a:ea typeface="宋体" pitchFamily="2" charset="-122"/>
                        <a:sym typeface="Symbol" pitchFamily="18" charset="2"/>
                      </a:rPr>
                      <m:t>𝑝</m:t>
                    </m:r>
                  </m:oMath>
                </a14:m>
                <a:r>
                  <a:rPr lang="en-US" altLang="zh-CN" sz="1800" dirty="0" smtClean="0">
                    <a:ea typeface="宋体" pitchFamily="2" charset="-122"/>
                    <a:sym typeface="Symbol" pitchFamily="18" charset="2"/>
                  </a:rPr>
                  <a:t>.</a:t>
                </a:r>
                <a:endParaRPr lang="en-US" altLang="zh-CN" sz="1800" dirty="0">
                  <a:ea typeface="宋体" pitchFamily="2" charset="-122"/>
                  <a:sym typeface="Symbol" pitchFamily="18" charset="2"/>
                </a:endParaRPr>
              </a:p>
              <a:p>
                <a:r>
                  <a:rPr lang="en-US" altLang="zh-CN" sz="1800" dirty="0">
                    <a:ea typeface="宋体" pitchFamily="2" charset="-122"/>
                    <a:sym typeface="Symbol" pitchFamily="18" charset="2"/>
                  </a:rPr>
                  <a:t>So, we need to define a neighborhood system: </a:t>
                </a:r>
                <a:r>
                  <a:rPr lang="en-US" altLang="zh-CN" sz="1800" i="1" dirty="0" err="1">
                    <a:ea typeface="宋体" pitchFamily="2" charset="-122"/>
                    <a:sym typeface="Symbol" pitchFamily="18" charset="2"/>
                  </a:rPr>
                  <a:t>N</a:t>
                </a:r>
                <a:r>
                  <a:rPr lang="en-US" altLang="zh-CN" sz="1800" i="1" baseline="-25000" dirty="0" err="1">
                    <a:ea typeface="宋体" pitchFamily="2" charset="-122"/>
                    <a:sym typeface="Symbol" pitchFamily="18" charset="2"/>
                  </a:rPr>
                  <a:t>p</a:t>
                </a:r>
                <a:r>
                  <a:rPr lang="en-US" altLang="zh-CN" sz="1800" i="1" baseline="-25000" dirty="0">
                    <a:ea typeface="宋体" pitchFamily="2" charset="-122"/>
                    <a:sym typeface="Symbol" pitchFamily="18" charset="2"/>
                  </a:rPr>
                  <a:t> </a:t>
                </a:r>
                <a:r>
                  <a:rPr lang="en-US" altLang="zh-CN" sz="1800" dirty="0">
                    <a:ea typeface="宋体" pitchFamily="2" charset="-122"/>
                    <a:sym typeface="Symbol" pitchFamily="18" charset="2"/>
                  </a:rPr>
                  <a:t> (neighbors for site </a:t>
                </a:r>
                <a:r>
                  <a:rPr lang="en-US" altLang="zh-CN" sz="1800" dirty="0" smtClean="0">
                    <a:ea typeface="宋体" pitchFamily="2" charset="-122"/>
                    <a:sym typeface="Symbol" pitchFamily="18" charset="2"/>
                  </a:rPr>
                  <a:t>p)</a:t>
                </a:r>
              </a:p>
              <a:p>
                <a:pPr>
                  <a:buFontTx/>
                  <a:buNone/>
                </a:pPr>
                <a:endParaRPr lang="en-US" altLang="zh-CN" sz="1800" dirty="0" smtClean="0">
                  <a:ea typeface="宋体" pitchFamily="2" charset="-122"/>
                  <a:sym typeface="Symbol" pitchFamily="18" charset="2"/>
                </a:endParaRPr>
              </a:p>
            </p:txBody>
          </p:sp>
        </mc:Choice>
        <mc:Fallback xmlns="">
          <p:sp>
            <p:nvSpPr>
              <p:cNvPr id="40964" name="Rectangle 3"/>
              <p:cNvSpPr>
                <a:spLocks noGrp="1" noRot="1" noChangeAspect="1" noMove="1" noResize="1" noEditPoints="1" noAdjustHandles="1" noChangeArrowheads="1" noChangeShapeType="1" noTextEdit="1"/>
              </p:cNvSpPr>
              <p:nvPr>
                <p:ph type="body" idx="4294967295"/>
              </p:nvPr>
            </p:nvSpPr>
            <p:spPr>
              <a:xfrm>
                <a:off x="457200" y="914400"/>
                <a:ext cx="8229600" cy="2743200"/>
              </a:xfrm>
              <a:blipFill rotWithShape="1">
                <a:blip r:embed="rId2"/>
                <a:stretch>
                  <a:fillRect l="-667" t="-1111"/>
                </a:stretch>
              </a:blipFill>
            </p:spPr>
            <p:txBody>
              <a:bodyPr/>
              <a:lstStyle/>
              <a:p>
                <a:r>
                  <a:rPr lang="zh-CN" altLang="en-US">
                    <a:noFill/>
                  </a:rPr>
                  <a:t> </a:t>
                </a:r>
              </a:p>
            </p:txBody>
          </p:sp>
        </mc:Fallback>
      </mc:AlternateContent>
      <p:sp>
        <p:nvSpPr>
          <p:cNvPr id="40965" name="Oval 6"/>
          <p:cNvSpPr>
            <a:spLocks noChangeArrowheads="1"/>
          </p:cNvSpPr>
          <p:nvPr/>
        </p:nvSpPr>
        <p:spPr bwMode="auto">
          <a:xfrm>
            <a:off x="7086600" y="48768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0966" name="Line 7"/>
          <p:cNvSpPr>
            <a:spLocks noChangeShapeType="1"/>
          </p:cNvSpPr>
          <p:nvPr/>
        </p:nvSpPr>
        <p:spPr bwMode="auto">
          <a:xfrm>
            <a:off x="7391400" y="50292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967" name="Line 8"/>
          <p:cNvSpPr>
            <a:spLocks noChangeShapeType="1"/>
          </p:cNvSpPr>
          <p:nvPr/>
        </p:nvSpPr>
        <p:spPr bwMode="auto">
          <a:xfrm flipV="1">
            <a:off x="7239000" y="4495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968" name="Oval 10"/>
          <p:cNvSpPr>
            <a:spLocks noChangeArrowheads="1"/>
          </p:cNvSpPr>
          <p:nvPr/>
        </p:nvSpPr>
        <p:spPr bwMode="auto">
          <a:xfrm>
            <a:off x="6400800" y="4876800"/>
            <a:ext cx="304800" cy="304800"/>
          </a:xfrm>
          <a:prstGeom prst="ellipse">
            <a:avLst/>
          </a:prstGeom>
          <a:solidFill>
            <a:srgbClr val="FFFF00"/>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0969" name="Line 11"/>
          <p:cNvSpPr>
            <a:spLocks noChangeShapeType="1"/>
          </p:cNvSpPr>
          <p:nvPr/>
        </p:nvSpPr>
        <p:spPr bwMode="auto">
          <a:xfrm>
            <a:off x="6705600" y="50292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970" name="Line 12"/>
          <p:cNvSpPr>
            <a:spLocks noChangeShapeType="1"/>
          </p:cNvSpPr>
          <p:nvPr/>
        </p:nvSpPr>
        <p:spPr bwMode="auto">
          <a:xfrm flipV="1">
            <a:off x="6553200" y="4495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971" name="Oval 14"/>
          <p:cNvSpPr>
            <a:spLocks noChangeArrowheads="1"/>
          </p:cNvSpPr>
          <p:nvPr/>
        </p:nvSpPr>
        <p:spPr bwMode="auto">
          <a:xfrm>
            <a:off x="5715000" y="48768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0972" name="Line 15"/>
          <p:cNvSpPr>
            <a:spLocks noChangeShapeType="1"/>
          </p:cNvSpPr>
          <p:nvPr/>
        </p:nvSpPr>
        <p:spPr bwMode="auto">
          <a:xfrm>
            <a:off x="6019800" y="50292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973" name="Line 16"/>
          <p:cNvSpPr>
            <a:spLocks noChangeShapeType="1"/>
          </p:cNvSpPr>
          <p:nvPr/>
        </p:nvSpPr>
        <p:spPr bwMode="auto">
          <a:xfrm flipV="1">
            <a:off x="5867400" y="4495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40974" name="Group 17"/>
          <p:cNvGrpSpPr>
            <a:grpSpLocks/>
          </p:cNvGrpSpPr>
          <p:nvPr/>
        </p:nvGrpSpPr>
        <p:grpSpPr bwMode="auto">
          <a:xfrm>
            <a:off x="7086600" y="5181600"/>
            <a:ext cx="685800" cy="685800"/>
            <a:chOff x="1776" y="2880"/>
            <a:chExt cx="432" cy="432"/>
          </a:xfrm>
        </p:grpSpPr>
        <p:sp>
          <p:nvSpPr>
            <p:cNvPr id="40975" name="Oval 18"/>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0976" name="Line 19"/>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977" name="Line 20"/>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0978" name="Oval 22"/>
          <p:cNvSpPr>
            <a:spLocks noChangeArrowheads="1"/>
          </p:cNvSpPr>
          <p:nvPr/>
        </p:nvSpPr>
        <p:spPr bwMode="auto">
          <a:xfrm>
            <a:off x="6400800" y="55626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0979" name="Line 23"/>
          <p:cNvSpPr>
            <a:spLocks noChangeShapeType="1"/>
          </p:cNvSpPr>
          <p:nvPr/>
        </p:nvSpPr>
        <p:spPr bwMode="auto">
          <a:xfrm>
            <a:off x="6705600" y="57150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980" name="Line 24"/>
          <p:cNvSpPr>
            <a:spLocks noChangeShapeType="1"/>
          </p:cNvSpPr>
          <p:nvPr/>
        </p:nvSpPr>
        <p:spPr bwMode="auto">
          <a:xfrm flipV="1">
            <a:off x="6553200" y="5181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40981" name="Group 25"/>
          <p:cNvGrpSpPr>
            <a:grpSpLocks/>
          </p:cNvGrpSpPr>
          <p:nvPr/>
        </p:nvGrpSpPr>
        <p:grpSpPr bwMode="auto">
          <a:xfrm>
            <a:off x="5715000" y="5181600"/>
            <a:ext cx="685800" cy="685800"/>
            <a:chOff x="1776" y="2880"/>
            <a:chExt cx="432" cy="432"/>
          </a:xfrm>
        </p:grpSpPr>
        <p:sp>
          <p:nvSpPr>
            <p:cNvPr id="40982" name="Oval 26"/>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0983" name="Line 27"/>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984" name="Line 28"/>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0985" name="Group 29"/>
          <p:cNvGrpSpPr>
            <a:grpSpLocks/>
          </p:cNvGrpSpPr>
          <p:nvPr/>
        </p:nvGrpSpPr>
        <p:grpSpPr bwMode="auto">
          <a:xfrm>
            <a:off x="7772400" y="5181600"/>
            <a:ext cx="685800" cy="685800"/>
            <a:chOff x="1776" y="2880"/>
            <a:chExt cx="432" cy="432"/>
          </a:xfrm>
        </p:grpSpPr>
        <p:sp>
          <p:nvSpPr>
            <p:cNvPr id="40986" name="Oval 30"/>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0987" name="Line 31"/>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988" name="Line 32"/>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0989" name="Group 33"/>
          <p:cNvGrpSpPr>
            <a:grpSpLocks/>
          </p:cNvGrpSpPr>
          <p:nvPr/>
        </p:nvGrpSpPr>
        <p:grpSpPr bwMode="auto">
          <a:xfrm>
            <a:off x="7772400" y="4495800"/>
            <a:ext cx="685800" cy="685800"/>
            <a:chOff x="1776" y="2880"/>
            <a:chExt cx="432" cy="432"/>
          </a:xfrm>
        </p:grpSpPr>
        <p:sp>
          <p:nvSpPr>
            <p:cNvPr id="40990" name="Oval 34"/>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0991" name="Line 35"/>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992" name="Line 36"/>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0993" name="Group 37"/>
          <p:cNvGrpSpPr>
            <a:grpSpLocks/>
          </p:cNvGrpSpPr>
          <p:nvPr/>
        </p:nvGrpSpPr>
        <p:grpSpPr bwMode="auto">
          <a:xfrm>
            <a:off x="5029200" y="4495800"/>
            <a:ext cx="685800" cy="685800"/>
            <a:chOff x="1776" y="2880"/>
            <a:chExt cx="432" cy="432"/>
          </a:xfrm>
        </p:grpSpPr>
        <p:sp>
          <p:nvSpPr>
            <p:cNvPr id="40994" name="Oval 38"/>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0995" name="Line 39"/>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996" name="Line 40"/>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0997" name="Group 41"/>
          <p:cNvGrpSpPr>
            <a:grpSpLocks/>
          </p:cNvGrpSpPr>
          <p:nvPr/>
        </p:nvGrpSpPr>
        <p:grpSpPr bwMode="auto">
          <a:xfrm>
            <a:off x="7772400" y="3810000"/>
            <a:ext cx="685800" cy="685800"/>
            <a:chOff x="1776" y="2880"/>
            <a:chExt cx="432" cy="432"/>
          </a:xfrm>
        </p:grpSpPr>
        <p:sp>
          <p:nvSpPr>
            <p:cNvPr id="40998" name="Oval 42"/>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0999" name="Line 43"/>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00" name="Line 44"/>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001" name="Group 45"/>
          <p:cNvGrpSpPr>
            <a:grpSpLocks/>
          </p:cNvGrpSpPr>
          <p:nvPr/>
        </p:nvGrpSpPr>
        <p:grpSpPr bwMode="auto">
          <a:xfrm>
            <a:off x="7086600" y="3810000"/>
            <a:ext cx="685800" cy="685800"/>
            <a:chOff x="1776" y="2880"/>
            <a:chExt cx="432" cy="432"/>
          </a:xfrm>
        </p:grpSpPr>
        <p:sp>
          <p:nvSpPr>
            <p:cNvPr id="41002" name="Oval 46"/>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003" name="Line 47"/>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04" name="Line 48"/>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1005" name="Oval 50"/>
          <p:cNvSpPr>
            <a:spLocks noChangeArrowheads="1"/>
          </p:cNvSpPr>
          <p:nvPr/>
        </p:nvSpPr>
        <p:spPr bwMode="auto">
          <a:xfrm>
            <a:off x="6400800" y="41910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006" name="Line 51"/>
          <p:cNvSpPr>
            <a:spLocks noChangeShapeType="1"/>
          </p:cNvSpPr>
          <p:nvPr/>
        </p:nvSpPr>
        <p:spPr bwMode="auto">
          <a:xfrm>
            <a:off x="6705600" y="43434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07" name="Line 52"/>
          <p:cNvSpPr>
            <a:spLocks noChangeShapeType="1"/>
          </p:cNvSpPr>
          <p:nvPr/>
        </p:nvSpPr>
        <p:spPr bwMode="auto">
          <a:xfrm flipV="1">
            <a:off x="6553200" y="3810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41008" name="Group 53"/>
          <p:cNvGrpSpPr>
            <a:grpSpLocks/>
          </p:cNvGrpSpPr>
          <p:nvPr/>
        </p:nvGrpSpPr>
        <p:grpSpPr bwMode="auto">
          <a:xfrm>
            <a:off x="5715000" y="3810000"/>
            <a:ext cx="685800" cy="685800"/>
            <a:chOff x="1776" y="2880"/>
            <a:chExt cx="432" cy="432"/>
          </a:xfrm>
        </p:grpSpPr>
        <p:sp>
          <p:nvSpPr>
            <p:cNvPr id="41009" name="Oval 54"/>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010" name="Line 55"/>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11" name="Line 56"/>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012" name="Group 57"/>
          <p:cNvGrpSpPr>
            <a:grpSpLocks/>
          </p:cNvGrpSpPr>
          <p:nvPr/>
        </p:nvGrpSpPr>
        <p:grpSpPr bwMode="auto">
          <a:xfrm>
            <a:off x="5029200" y="3810000"/>
            <a:ext cx="685800" cy="685800"/>
            <a:chOff x="1776" y="2880"/>
            <a:chExt cx="432" cy="432"/>
          </a:xfrm>
        </p:grpSpPr>
        <p:sp>
          <p:nvSpPr>
            <p:cNvPr id="41013" name="Oval 58"/>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014" name="Line 59"/>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15" name="Line 60"/>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41016" name="Group 61"/>
          <p:cNvGrpSpPr>
            <a:grpSpLocks/>
          </p:cNvGrpSpPr>
          <p:nvPr/>
        </p:nvGrpSpPr>
        <p:grpSpPr bwMode="auto">
          <a:xfrm>
            <a:off x="5029200" y="5181600"/>
            <a:ext cx="685800" cy="685800"/>
            <a:chOff x="1776" y="2880"/>
            <a:chExt cx="432" cy="432"/>
          </a:xfrm>
        </p:grpSpPr>
        <p:sp>
          <p:nvSpPr>
            <p:cNvPr id="41017" name="Oval 62"/>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41018" name="Line 63"/>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19" name="Line 64"/>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1020" name="Line 65"/>
          <p:cNvSpPr>
            <a:spLocks noChangeShapeType="1"/>
          </p:cNvSpPr>
          <p:nvPr/>
        </p:nvSpPr>
        <p:spPr bwMode="auto">
          <a:xfrm>
            <a:off x="7924800" y="58674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21" name="Line 66"/>
          <p:cNvSpPr>
            <a:spLocks noChangeShapeType="1"/>
          </p:cNvSpPr>
          <p:nvPr/>
        </p:nvSpPr>
        <p:spPr bwMode="auto">
          <a:xfrm>
            <a:off x="7239000" y="58674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22" name="Line 67"/>
          <p:cNvSpPr>
            <a:spLocks noChangeShapeType="1"/>
          </p:cNvSpPr>
          <p:nvPr/>
        </p:nvSpPr>
        <p:spPr bwMode="auto">
          <a:xfrm>
            <a:off x="6553200" y="58674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23" name="Line 68"/>
          <p:cNvSpPr>
            <a:spLocks noChangeShapeType="1"/>
          </p:cNvSpPr>
          <p:nvPr/>
        </p:nvSpPr>
        <p:spPr bwMode="auto">
          <a:xfrm>
            <a:off x="5867400" y="58674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24" name="Line 69"/>
          <p:cNvSpPr>
            <a:spLocks noChangeShapeType="1"/>
          </p:cNvSpPr>
          <p:nvPr/>
        </p:nvSpPr>
        <p:spPr bwMode="auto">
          <a:xfrm>
            <a:off x="5181600" y="58674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25" name="Line 70"/>
          <p:cNvSpPr>
            <a:spLocks noChangeShapeType="1"/>
          </p:cNvSpPr>
          <p:nvPr/>
        </p:nvSpPr>
        <p:spPr bwMode="auto">
          <a:xfrm flipH="1">
            <a:off x="4724400" y="57150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26" name="Line 71"/>
          <p:cNvSpPr>
            <a:spLocks noChangeShapeType="1"/>
          </p:cNvSpPr>
          <p:nvPr/>
        </p:nvSpPr>
        <p:spPr bwMode="auto">
          <a:xfrm flipH="1">
            <a:off x="4724400" y="50292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27" name="Line 72"/>
          <p:cNvSpPr>
            <a:spLocks noChangeShapeType="1"/>
          </p:cNvSpPr>
          <p:nvPr/>
        </p:nvSpPr>
        <p:spPr bwMode="auto">
          <a:xfrm flipH="1">
            <a:off x="4724400" y="43434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028" name="Text Box 73"/>
          <p:cNvSpPr txBox="1">
            <a:spLocks noChangeArrowheads="1"/>
          </p:cNvSpPr>
          <p:nvPr/>
        </p:nvSpPr>
        <p:spPr bwMode="auto">
          <a:xfrm>
            <a:off x="228600" y="4038600"/>
            <a:ext cx="449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spcBef>
                <a:spcPct val="50000"/>
              </a:spcBef>
            </a:pPr>
            <a:r>
              <a:rPr lang="en-US" altLang="zh-CN" sz="1400" dirty="0">
                <a:ea typeface="宋体" pitchFamily="2" charset="-122"/>
                <a:cs typeface="Times New Roman" pitchFamily="18" charset="0"/>
              </a:rPr>
              <a:t>Sum over all </a:t>
            </a:r>
            <a:r>
              <a:rPr lang="en-US" altLang="zh-CN" sz="1400" b="1" i="1" dirty="0">
                <a:ea typeface="宋体" pitchFamily="2" charset="-122"/>
                <a:cs typeface="Times New Roman" pitchFamily="18" charset="0"/>
              </a:rPr>
              <a:t>cliques</a:t>
            </a:r>
            <a:r>
              <a:rPr lang="en-US" altLang="zh-CN" sz="1400" dirty="0">
                <a:ea typeface="宋体" pitchFamily="2" charset="-122"/>
                <a:cs typeface="Times New Roman" pitchFamily="18" charset="0"/>
              </a:rPr>
              <a:t> in the neighborhood system</a:t>
            </a:r>
            <a:r>
              <a:rPr lang="en-US" altLang="zh-CN" sz="1400" b="1" dirty="0">
                <a:ea typeface="宋体" pitchFamily="2" charset="-122"/>
                <a:cs typeface="Times New Roman" pitchFamily="18" charset="0"/>
              </a:rPr>
              <a:t> </a:t>
            </a:r>
          </a:p>
          <a:p>
            <a:pPr>
              <a:spcBef>
                <a:spcPct val="50000"/>
              </a:spcBef>
            </a:pPr>
            <a:r>
              <a:rPr lang="en-US" altLang="zh-CN" sz="1400" i="1" dirty="0">
                <a:ea typeface="宋体" pitchFamily="2" charset="-122"/>
                <a:cs typeface="Times New Roman" pitchFamily="18" charset="0"/>
              </a:rPr>
              <a:t>V</a:t>
            </a:r>
            <a:r>
              <a:rPr lang="en-US" altLang="zh-CN" sz="1400" i="1" baseline="-25000" dirty="0">
                <a:ea typeface="宋体" pitchFamily="2" charset="-122"/>
                <a:cs typeface="Times New Roman" pitchFamily="18" charset="0"/>
              </a:rPr>
              <a:t>C</a:t>
            </a:r>
            <a:r>
              <a:rPr lang="en-US" altLang="zh-CN" sz="1400" i="1" dirty="0">
                <a:ea typeface="宋体" pitchFamily="2" charset="-122"/>
                <a:cs typeface="Times New Roman" pitchFamily="18" charset="0"/>
              </a:rPr>
              <a:t> </a:t>
            </a:r>
            <a:r>
              <a:rPr lang="en-US" altLang="zh-CN" sz="1400" dirty="0">
                <a:ea typeface="宋体" pitchFamily="2" charset="-122"/>
                <a:cs typeface="Times New Roman" pitchFamily="18" charset="0"/>
              </a:rPr>
              <a:t>is </a:t>
            </a:r>
            <a:r>
              <a:rPr lang="en-US" altLang="zh-CN" sz="1400" b="1" i="1" dirty="0">
                <a:ea typeface="宋体" pitchFamily="2" charset="-122"/>
                <a:cs typeface="Times New Roman" pitchFamily="18" charset="0"/>
              </a:rPr>
              <a:t>clique potential</a:t>
            </a:r>
            <a:endParaRPr lang="en-US" altLang="zh-CN" sz="1400" b="1" dirty="0">
              <a:ea typeface="宋体" pitchFamily="2" charset="-122"/>
              <a:cs typeface="Times New Roman" pitchFamily="18" charset="0"/>
            </a:endParaRPr>
          </a:p>
        </p:txBody>
      </p:sp>
      <p:sp>
        <p:nvSpPr>
          <p:cNvPr id="41029" name="Line 75"/>
          <p:cNvSpPr>
            <a:spLocks noChangeShapeType="1"/>
          </p:cNvSpPr>
          <p:nvPr/>
        </p:nvSpPr>
        <p:spPr bwMode="auto">
          <a:xfrm flipV="1">
            <a:off x="2590800" y="3429000"/>
            <a:ext cx="2743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1030" name="Text Box 70"/>
          <p:cNvSpPr txBox="1">
            <a:spLocks noChangeArrowheads="1"/>
          </p:cNvSpPr>
          <p:nvPr/>
        </p:nvSpPr>
        <p:spPr bwMode="auto">
          <a:xfrm>
            <a:off x="152400" y="4876800"/>
            <a:ext cx="44196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1400" dirty="0">
                <a:ea typeface="宋体" pitchFamily="2" charset="-122"/>
              </a:rPr>
              <a:t>We may decide </a:t>
            </a:r>
          </a:p>
          <a:p>
            <a:pPr>
              <a:spcBef>
                <a:spcPct val="50000"/>
              </a:spcBef>
            </a:pPr>
            <a:r>
              <a:rPr lang="en-US" altLang="zh-CN" sz="1400" dirty="0">
                <a:ea typeface="宋体" pitchFamily="2" charset="-122"/>
              </a:rPr>
              <a:t>1. NOT to include all cliques in a neighborhood; or</a:t>
            </a:r>
          </a:p>
          <a:p>
            <a:pPr>
              <a:spcBef>
                <a:spcPct val="50000"/>
              </a:spcBef>
            </a:pPr>
            <a:r>
              <a:rPr lang="en-US" altLang="zh-CN" sz="1400" dirty="0">
                <a:ea typeface="宋体" pitchFamily="2" charset="-122"/>
              </a:rPr>
              <a:t>2. Use different </a:t>
            </a:r>
            <a:r>
              <a:rPr lang="en-US" altLang="zh-CN" sz="1400" dirty="0" err="1">
                <a:ea typeface="宋体" pitchFamily="2" charset="-122"/>
              </a:rPr>
              <a:t>V</a:t>
            </a:r>
            <a:r>
              <a:rPr lang="en-US" altLang="zh-CN" sz="1400" baseline="-25000" dirty="0" err="1">
                <a:ea typeface="宋体" pitchFamily="2" charset="-122"/>
              </a:rPr>
              <a:t>c</a:t>
            </a:r>
            <a:r>
              <a:rPr lang="en-US" altLang="zh-CN" sz="1400" dirty="0">
                <a:ea typeface="宋体" pitchFamily="2" charset="-122"/>
              </a:rPr>
              <a:t> for different cliques in the same neighborhood</a:t>
            </a:r>
          </a:p>
        </p:txBody>
      </p:sp>
      <mc:AlternateContent xmlns:mc="http://schemas.openxmlformats.org/markup-compatibility/2006" xmlns:a14="http://schemas.microsoft.com/office/drawing/2010/main">
        <mc:Choice Requires="a14">
          <p:sp>
            <p:nvSpPr>
              <p:cNvPr id="2" name="矩形 1"/>
              <p:cNvSpPr/>
              <p:nvPr/>
            </p:nvSpPr>
            <p:spPr>
              <a:xfrm>
                <a:off x="1409700" y="3023760"/>
                <a:ext cx="5486400" cy="550600"/>
              </a:xfrm>
              <a:prstGeom prst="rect">
                <a:avLst/>
              </a:prstGeom>
            </p:spPr>
            <p:txBody>
              <a:bodyPr wrap="square">
                <a:spAutoFit/>
              </a:bodyPr>
              <a:lstStyle/>
              <a:p>
                <a:pPr algn="ctr">
                  <a:buFontTx/>
                  <a:buNone/>
                </a:pPr>
                <a:r>
                  <a:rPr lang="en-US" altLang="zh-CN" b="1" dirty="0" smtClean="0">
                    <a:ea typeface="宋体" pitchFamily="2" charset="-122"/>
                    <a:sym typeface="Symbol" pitchFamily="18" charset="2"/>
                  </a:rPr>
                  <a:t>Hammersley</a:t>
                </a:r>
                <a:r>
                  <a:rPr lang="en-US" altLang="zh-CN" b="1" dirty="0">
                    <a:ea typeface="宋体" pitchFamily="2" charset="-122"/>
                    <a:sym typeface="Symbol" pitchFamily="18" charset="2"/>
                  </a:rPr>
                  <a:t>-Clifford Theorem</a:t>
                </a:r>
                <a:r>
                  <a:rPr lang="en-US" altLang="zh-CN" b="1" dirty="0" smtClean="0">
                    <a:ea typeface="宋体" pitchFamily="2" charset="-122"/>
                    <a:sym typeface="Symbol" pitchFamily="18" charset="2"/>
                  </a:rPr>
                  <a:t>: </a:t>
                </a:r>
                <a14:m>
                  <m:oMath xmlns:m="http://schemas.openxmlformats.org/officeDocument/2006/math">
                    <m:r>
                      <a:rPr lang="en-US" altLang="zh-CN" b="1" i="1" smtClean="0">
                        <a:latin typeface="Cambria Math"/>
                        <a:ea typeface="宋体" pitchFamily="2" charset="-122"/>
                        <a:sym typeface="Symbol" pitchFamily="18" charset="2"/>
                      </a:rPr>
                      <m:t>𝑷𝒓</m:t>
                    </m:r>
                    <m:d>
                      <m:dPr>
                        <m:ctrlPr>
                          <a:rPr lang="en-US" altLang="zh-CN" b="1" i="1" smtClean="0">
                            <a:latin typeface="Cambria Math"/>
                            <a:ea typeface="宋体" pitchFamily="2" charset="-122"/>
                            <a:sym typeface="Symbol" pitchFamily="18" charset="2"/>
                          </a:rPr>
                        </m:ctrlPr>
                      </m:dPr>
                      <m:e>
                        <m:r>
                          <a:rPr lang="en-US" altLang="zh-CN" b="1" i="1" smtClean="0">
                            <a:latin typeface="Cambria Math"/>
                            <a:ea typeface="宋体" pitchFamily="2" charset="-122"/>
                            <a:sym typeface="Symbol" pitchFamily="18" charset="2"/>
                          </a:rPr>
                          <m:t>𝒇</m:t>
                        </m:r>
                      </m:e>
                    </m:d>
                    <m:r>
                      <a:rPr lang="en-US" altLang="zh-CN" b="1" i="1" smtClean="0">
                        <a:latin typeface="Cambria Math"/>
                        <a:ea typeface="宋体" pitchFamily="2" charset="-122"/>
                        <a:sym typeface="Symbol" pitchFamily="18" charset="2"/>
                      </a:rPr>
                      <m:t>∝</m:t>
                    </m:r>
                    <m:sSup>
                      <m:sSupPr>
                        <m:ctrlPr>
                          <a:rPr lang="en-US" altLang="zh-CN" b="1" i="1" smtClean="0">
                            <a:latin typeface="Cambria Math"/>
                            <a:ea typeface="宋体" pitchFamily="2" charset="-122"/>
                            <a:sym typeface="Symbol" pitchFamily="18" charset="2"/>
                          </a:rPr>
                        </m:ctrlPr>
                      </m:sSupPr>
                      <m:e>
                        <m:r>
                          <a:rPr lang="en-US" altLang="zh-CN" b="1" i="1" smtClean="0">
                            <a:latin typeface="Cambria Math"/>
                            <a:ea typeface="宋体" pitchFamily="2" charset="-122"/>
                            <a:sym typeface="Symbol" pitchFamily="18" charset="2"/>
                          </a:rPr>
                          <m:t>𝒆</m:t>
                        </m:r>
                      </m:e>
                      <m:sup>
                        <m:r>
                          <a:rPr lang="en-US" altLang="zh-CN" b="1" i="1" smtClean="0">
                            <a:latin typeface="Cambria Math"/>
                            <a:ea typeface="宋体" pitchFamily="2" charset="-122"/>
                            <a:sym typeface="Symbol" pitchFamily="18" charset="2"/>
                          </a:rPr>
                          <m:t>−</m:t>
                        </m:r>
                        <m:nary>
                          <m:naryPr>
                            <m:chr m:val="∑"/>
                            <m:supHide m:val="on"/>
                            <m:ctrlPr>
                              <a:rPr lang="en-US" altLang="zh-CN" b="1" i="1" smtClean="0">
                                <a:latin typeface="Cambria Math"/>
                                <a:ea typeface="宋体" pitchFamily="2" charset="-122"/>
                                <a:sym typeface="Symbol" pitchFamily="18" charset="2"/>
                              </a:rPr>
                            </m:ctrlPr>
                          </m:naryPr>
                          <m:sub>
                            <m:r>
                              <a:rPr lang="en-US" altLang="zh-CN" b="1" i="1" smtClean="0">
                                <a:latin typeface="Cambria Math"/>
                                <a:ea typeface="宋体" pitchFamily="2" charset="-122"/>
                                <a:sym typeface="Symbol" pitchFamily="18" charset="2"/>
                              </a:rPr>
                              <m:t>𝒄</m:t>
                            </m:r>
                          </m:sub>
                          <m:sup/>
                          <m:e>
                            <m:sSub>
                              <m:sSubPr>
                                <m:ctrlPr>
                                  <a:rPr lang="en-US" altLang="zh-CN" b="1" i="1" smtClean="0">
                                    <a:latin typeface="Cambria Math"/>
                                    <a:ea typeface="宋体" pitchFamily="2" charset="-122"/>
                                    <a:sym typeface="Symbol" pitchFamily="18" charset="2"/>
                                  </a:rPr>
                                </m:ctrlPr>
                              </m:sSubPr>
                              <m:e>
                                <m:r>
                                  <a:rPr lang="en-US" altLang="zh-CN" b="1" i="1" smtClean="0">
                                    <a:latin typeface="Cambria Math"/>
                                    <a:ea typeface="宋体" pitchFamily="2" charset="-122"/>
                                    <a:sym typeface="Symbol" pitchFamily="18" charset="2"/>
                                  </a:rPr>
                                  <m:t>𝑽</m:t>
                                </m:r>
                              </m:e>
                              <m:sub>
                                <m:r>
                                  <a:rPr lang="en-US" altLang="zh-CN" b="1" i="1" smtClean="0">
                                    <a:latin typeface="Cambria Math"/>
                                    <a:ea typeface="宋体" pitchFamily="2" charset="-122"/>
                                    <a:sym typeface="Symbol" pitchFamily="18" charset="2"/>
                                  </a:rPr>
                                  <m:t>𝒄</m:t>
                                </m:r>
                              </m:sub>
                            </m:sSub>
                            <m:r>
                              <a:rPr lang="en-US" altLang="zh-CN" b="1" i="1" smtClean="0">
                                <a:latin typeface="Cambria Math"/>
                                <a:ea typeface="宋体" pitchFamily="2" charset="-122"/>
                                <a:sym typeface="Symbol" pitchFamily="18" charset="2"/>
                              </a:rPr>
                              <m:t>(</m:t>
                            </m:r>
                            <m:r>
                              <a:rPr lang="en-US" altLang="zh-CN" b="1" i="1" smtClean="0">
                                <a:latin typeface="Cambria Math"/>
                                <a:ea typeface="宋体" pitchFamily="2" charset="-122"/>
                                <a:sym typeface="Symbol" pitchFamily="18" charset="2"/>
                              </a:rPr>
                              <m:t>𝒇</m:t>
                            </m:r>
                            <m:r>
                              <a:rPr lang="en-US" altLang="zh-CN" b="1" i="1" smtClean="0">
                                <a:latin typeface="Cambria Math"/>
                                <a:ea typeface="宋体" pitchFamily="2" charset="-122"/>
                                <a:sym typeface="Symbol" pitchFamily="18" charset="2"/>
                              </a:rPr>
                              <m:t>)</m:t>
                            </m:r>
                          </m:e>
                        </m:nary>
                      </m:sup>
                    </m:sSup>
                  </m:oMath>
                </a14:m>
                <a:endParaRPr lang="en-US" altLang="zh-CN" b="1" i="1" dirty="0">
                  <a:ea typeface="宋体" pitchFamily="2" charset="-122"/>
                  <a:sym typeface="Symbol" pitchFamily="18" charset="2"/>
                </a:endParaRPr>
              </a:p>
              <a:p>
                <a:pPr lvl="1">
                  <a:buFontTx/>
                  <a:buNone/>
                </a:pPr>
                <a:endParaRPr lang="en-US" altLang="zh-CN" sz="1600" b="1" i="1" baseline="-25000" dirty="0">
                  <a:ea typeface="宋体" pitchFamily="2" charset="-122"/>
                </a:endParaRPr>
              </a:p>
            </p:txBody>
          </p:sp>
        </mc:Choice>
        <mc:Fallback xmlns="">
          <p:sp>
            <p:nvSpPr>
              <p:cNvPr id="2" name="矩形 1"/>
              <p:cNvSpPr>
                <a:spLocks noRot="1" noChangeAspect="1" noMove="1" noResize="1" noEditPoints="1" noAdjustHandles="1" noChangeArrowheads="1" noChangeShapeType="1" noTextEdit="1"/>
              </p:cNvSpPr>
              <p:nvPr/>
            </p:nvSpPr>
            <p:spPr>
              <a:xfrm>
                <a:off x="1409700" y="3023760"/>
                <a:ext cx="5486400" cy="550600"/>
              </a:xfrm>
              <a:prstGeom prst="rect">
                <a:avLst/>
              </a:prstGeom>
              <a:blipFill rotWithShape="1">
                <a:blip r:embed="rId3"/>
                <a:stretch>
                  <a:fillRect t="-61111" b="-42222"/>
                </a:stretch>
              </a:blipFill>
            </p:spPr>
            <p:txBody>
              <a:bodyPr/>
              <a:lstStyle/>
              <a:p>
                <a:r>
                  <a:rPr lang="zh-CN" altLang="en-US">
                    <a:noFill/>
                  </a:rPr>
                  <a:t> </a:t>
                </a:r>
              </a:p>
            </p:txBody>
          </p:sp>
        </mc:Fallback>
      </mc:AlternateContent>
      <p:sp>
        <p:nvSpPr>
          <p:cNvPr id="73" name="Text Box 9"/>
          <p:cNvSpPr txBox="1">
            <a:spLocks noChangeArrowheads="1"/>
          </p:cNvSpPr>
          <p:nvPr/>
        </p:nvSpPr>
        <p:spPr bwMode="auto">
          <a:xfrm>
            <a:off x="-7937" y="6610350"/>
            <a:ext cx="25923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Times New Roman" pitchFamily="18" charset="0"/>
                <a:ea typeface="宋体" pitchFamily="2" charset="-122"/>
                <a:cs typeface="Times New Roman" pitchFamily="18" charset="0"/>
              </a:rPr>
              <a:t>From Slides </a:t>
            </a:r>
            <a:r>
              <a:rPr lang="en-US" altLang="zh-CN" sz="1000" dirty="0">
                <a:latin typeface="Times New Roman" pitchFamily="18" charset="0"/>
                <a:ea typeface="宋体" pitchFamily="2" charset="-122"/>
                <a:cs typeface="Times New Roman" pitchFamily="18" charset="0"/>
              </a:rPr>
              <a:t>by R. Huang – Rutgers University</a:t>
            </a:r>
          </a:p>
        </p:txBody>
      </p:sp>
    </p:spTree>
    <p:extLst>
      <p:ext uri="{BB962C8B-B14F-4D97-AF65-F5344CB8AC3E}">
        <p14:creationId xmlns:p14="http://schemas.microsoft.com/office/powerpoint/2010/main" val="715908744"/>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zh-CN" dirty="0" smtClean="0">
                <a:ea typeface="宋体" charset="-122"/>
              </a:rPr>
              <a:t>DDMCMC Introduction</a:t>
            </a:r>
            <a:endParaRPr lang="en-US" altLang="zh-CN" dirty="0">
              <a:ea typeface="宋体" charset="-122"/>
            </a:endParaRPr>
          </a:p>
        </p:txBody>
      </p:sp>
      <p:sp>
        <p:nvSpPr>
          <p:cNvPr id="3075" name="Rectangle 3"/>
          <p:cNvSpPr>
            <a:spLocks noGrp="1" noChangeArrowheads="1"/>
          </p:cNvSpPr>
          <p:nvPr>
            <p:ph type="body" idx="1"/>
          </p:nvPr>
        </p:nvSpPr>
        <p:spPr/>
        <p:txBody>
          <a:bodyPr>
            <a:normAutofit/>
          </a:bodyPr>
          <a:lstStyle/>
          <a:p>
            <a:r>
              <a:rPr lang="en-US" altLang="zh-CN" sz="2800" dirty="0">
                <a:ea typeface="宋体" charset="-122"/>
              </a:rPr>
              <a:t>What is Image Segmentation?</a:t>
            </a:r>
            <a:endParaRPr lang="en-US" altLang="zh-CN" sz="1800" dirty="0">
              <a:ea typeface="宋体" charset="-122"/>
            </a:endParaRPr>
          </a:p>
          <a:p>
            <a:endParaRPr lang="en-US" altLang="zh-CN" sz="1800" dirty="0">
              <a:ea typeface="宋体" charset="-122"/>
            </a:endParaRPr>
          </a:p>
          <a:p>
            <a:endParaRPr lang="en-US" altLang="zh-CN" sz="2800" dirty="0">
              <a:ea typeface="宋体" charset="-122"/>
            </a:endParaRPr>
          </a:p>
          <a:p>
            <a:r>
              <a:rPr lang="en-US" altLang="zh-CN" sz="2800" dirty="0">
                <a:ea typeface="宋体" charset="-122"/>
              </a:rPr>
              <a:t>How to find a good segmentation?</a:t>
            </a:r>
            <a:endParaRPr lang="en-US" altLang="zh-CN" sz="1800" dirty="0">
              <a:ea typeface="宋体" charset="-122"/>
            </a:endParaRPr>
          </a:p>
          <a:p>
            <a:endParaRPr lang="en-US" altLang="zh-CN" sz="1800" dirty="0">
              <a:ea typeface="宋体" charset="-122"/>
            </a:endParaRPr>
          </a:p>
          <a:p>
            <a:endParaRPr lang="en-US" altLang="zh-CN" sz="2800" dirty="0">
              <a:ea typeface="宋体" charset="-122"/>
            </a:endParaRPr>
          </a:p>
          <a:p>
            <a:r>
              <a:rPr lang="en-US" altLang="zh-CN" sz="2800" dirty="0">
                <a:ea typeface="宋体" charset="-122"/>
              </a:rPr>
              <a:t>DD</a:t>
            </a:r>
            <a:r>
              <a:rPr lang="en-US" altLang="zh-CN" sz="2800" dirty="0">
                <a:solidFill>
                  <a:srgbClr val="FF0000"/>
                </a:solidFill>
                <a:ea typeface="宋体" charset="-122"/>
              </a:rPr>
              <a:t>MCMC</a:t>
            </a:r>
            <a:r>
              <a:rPr lang="en-US" altLang="zh-CN" sz="2800" dirty="0">
                <a:ea typeface="宋体" charset="-122"/>
              </a:rPr>
              <a:t> results</a:t>
            </a:r>
          </a:p>
        </p:txBody>
      </p:sp>
      <p:sp>
        <p:nvSpPr>
          <p:cNvPr id="3076" name="Text Box 4"/>
          <p:cNvSpPr txBox="1">
            <a:spLocks noChangeArrowheads="1"/>
          </p:cNvSpPr>
          <p:nvPr/>
        </p:nvSpPr>
        <p:spPr bwMode="auto">
          <a:xfrm>
            <a:off x="914400" y="2362200"/>
            <a:ext cx="59617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ea typeface="宋体" charset="-122"/>
              </a:rPr>
              <a:t>Image segmentation in a Bayesian statistical framework</a:t>
            </a:r>
          </a:p>
        </p:txBody>
      </p:sp>
      <p:sp>
        <p:nvSpPr>
          <p:cNvPr id="3077" name="Text Box 5"/>
          <p:cNvSpPr txBox="1">
            <a:spLocks noChangeArrowheads="1"/>
          </p:cNvSpPr>
          <p:nvPr/>
        </p:nvSpPr>
        <p:spPr bwMode="auto">
          <a:xfrm>
            <a:off x="914400" y="3645024"/>
            <a:ext cx="75840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rgbClr val="FF0000"/>
                </a:solidFill>
                <a:ea typeface="宋体" charset="-122"/>
              </a:rPr>
              <a:t>M</a:t>
            </a:r>
            <a:r>
              <a:rPr lang="en-US" altLang="zh-CN" sz="2000" dirty="0">
                <a:ea typeface="宋体" charset="-122"/>
              </a:rPr>
              <a:t>arkov </a:t>
            </a:r>
            <a:r>
              <a:rPr lang="en-US" altLang="zh-CN" sz="2000" dirty="0">
                <a:solidFill>
                  <a:srgbClr val="FF0000"/>
                </a:solidFill>
                <a:ea typeface="宋体" charset="-122"/>
              </a:rPr>
              <a:t>C</a:t>
            </a:r>
            <a:r>
              <a:rPr lang="en-US" altLang="zh-CN" sz="2000" dirty="0">
                <a:ea typeface="宋体" charset="-122"/>
              </a:rPr>
              <a:t>hain </a:t>
            </a:r>
            <a:r>
              <a:rPr lang="en-US" altLang="zh-CN" sz="2000" dirty="0">
                <a:solidFill>
                  <a:srgbClr val="FF0000"/>
                </a:solidFill>
                <a:ea typeface="宋体" charset="-122"/>
              </a:rPr>
              <a:t>M</a:t>
            </a:r>
            <a:r>
              <a:rPr lang="en-US" altLang="zh-CN" sz="2000" dirty="0">
                <a:ea typeface="宋体" charset="-122"/>
              </a:rPr>
              <a:t>onte </a:t>
            </a:r>
            <a:r>
              <a:rPr lang="en-US" altLang="zh-CN" sz="2000" dirty="0">
                <a:solidFill>
                  <a:srgbClr val="FF0000"/>
                </a:solidFill>
                <a:ea typeface="宋体" charset="-122"/>
              </a:rPr>
              <a:t>C</a:t>
            </a:r>
            <a:r>
              <a:rPr lang="en-US" altLang="zh-CN" sz="2000" dirty="0">
                <a:ea typeface="宋体" charset="-122"/>
              </a:rPr>
              <a:t>arlo for exploring the space of all segmentations</a:t>
            </a:r>
          </a:p>
        </p:txBody>
      </p:sp>
      <p:sp>
        <p:nvSpPr>
          <p:cNvPr id="3078" name="Text Box 6"/>
          <p:cNvSpPr txBox="1">
            <a:spLocks noChangeArrowheads="1"/>
          </p:cNvSpPr>
          <p:nvPr/>
        </p:nvSpPr>
        <p:spPr bwMode="auto">
          <a:xfrm>
            <a:off x="914400" y="4941168"/>
            <a:ext cx="76059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dirty="0">
                <a:ea typeface="宋体" charset="-122"/>
              </a:rPr>
              <a:t>Data-Driven methods for exploiting image data and speeding up </a:t>
            </a:r>
            <a:r>
              <a:rPr lang="en-US" altLang="zh-CN" sz="2000" dirty="0">
                <a:solidFill>
                  <a:srgbClr val="FF0000"/>
                </a:solidFill>
                <a:ea typeface="宋体" charset="-122"/>
              </a:rPr>
              <a:t>MCMC</a:t>
            </a:r>
          </a:p>
          <a:p>
            <a:endParaRPr lang="en-US" altLang="zh-CN" sz="2000" dirty="0">
              <a:ea typeface="宋体" charset="-122"/>
            </a:endParaRPr>
          </a:p>
        </p:txBody>
      </p:sp>
      <p:sp>
        <p:nvSpPr>
          <p:cNvPr id="7"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1832070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7"/>
                                        </p:tgtEl>
                                        <p:attrNameLst>
                                          <p:attrName>style.visibility</p:attrName>
                                        </p:attrNameLst>
                                      </p:cBhvr>
                                      <p:to>
                                        <p:strVal val="visible"/>
                                      </p:to>
                                    </p:set>
                                    <p:anim calcmode="lin" valueType="num">
                                      <p:cBhvr additive="base">
                                        <p:cTn id="13" dur="500" fill="hold"/>
                                        <p:tgtEl>
                                          <p:spTgt spid="3077"/>
                                        </p:tgtEl>
                                        <p:attrNameLst>
                                          <p:attrName>ppt_x</p:attrName>
                                        </p:attrNameLst>
                                      </p:cBhvr>
                                      <p:tavLst>
                                        <p:tav tm="0">
                                          <p:val>
                                            <p:strVal val="#ppt_x"/>
                                          </p:val>
                                        </p:tav>
                                        <p:tav tm="100000">
                                          <p:val>
                                            <p:strVal val="#ppt_x"/>
                                          </p:val>
                                        </p:tav>
                                      </p:tavLst>
                                    </p:anim>
                                    <p:anim calcmode="lin" valueType="num">
                                      <p:cBhvr additive="base">
                                        <p:cTn id="14"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additive="base">
                                        <p:cTn id="19" dur="500" fill="hold"/>
                                        <p:tgtEl>
                                          <p:spTgt spid="3078"/>
                                        </p:tgtEl>
                                        <p:attrNameLst>
                                          <p:attrName>ppt_x</p:attrName>
                                        </p:attrNameLst>
                                      </p:cBhvr>
                                      <p:tavLst>
                                        <p:tav tm="0">
                                          <p:val>
                                            <p:strVal val="#ppt_x"/>
                                          </p:val>
                                        </p:tav>
                                        <p:tav tm="100000">
                                          <p:val>
                                            <p:strVal val="#ppt_x"/>
                                          </p:val>
                                        </p:tav>
                                      </p:tavLst>
                                    </p:anim>
                                    <p:anim calcmode="lin" valueType="num">
                                      <p:cBhvr additive="base">
                                        <p:cTn id="20"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3077" grpId="0"/>
      <p:bldP spid="3078"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ltLang="zh-CN">
                <a:ea typeface="宋体" charset="-122"/>
              </a:rPr>
              <a:t>DDMCMC Motivation</a:t>
            </a:r>
          </a:p>
        </p:txBody>
      </p:sp>
      <p:sp>
        <p:nvSpPr>
          <p:cNvPr id="111619" name="Rectangle 3"/>
          <p:cNvSpPr>
            <a:spLocks noGrp="1" noChangeArrowheads="1"/>
          </p:cNvSpPr>
          <p:nvPr>
            <p:ph type="body" idx="1"/>
          </p:nvPr>
        </p:nvSpPr>
        <p:spPr/>
        <p:txBody>
          <a:bodyPr/>
          <a:lstStyle/>
          <a:p>
            <a:r>
              <a:rPr lang="en-US" altLang="zh-CN">
                <a:ea typeface="宋体" charset="-122"/>
              </a:rPr>
              <a:t>Iterative approach: consider many different segmentations and keep the good ones</a:t>
            </a:r>
          </a:p>
          <a:p>
            <a:endParaRPr lang="en-US" altLang="zh-CN">
              <a:ea typeface="宋体" charset="-122"/>
            </a:endParaRPr>
          </a:p>
          <a:p>
            <a:r>
              <a:rPr lang="en-US" altLang="zh-CN">
                <a:ea typeface="宋体" charset="-122"/>
              </a:rPr>
              <a:t>Few tunable parameters, ex) # of segments encoded into prior</a:t>
            </a:r>
          </a:p>
          <a:p>
            <a:endParaRPr lang="en-US" altLang="zh-CN">
              <a:ea typeface="宋体" charset="-122"/>
            </a:endParaRPr>
          </a:p>
          <a:p>
            <a:r>
              <a:rPr lang="en-US" altLang="zh-CN">
                <a:ea typeface="宋体" charset="-122"/>
              </a:rPr>
              <a:t>DD</a:t>
            </a:r>
            <a:r>
              <a:rPr lang="en-US" altLang="zh-CN">
                <a:solidFill>
                  <a:srgbClr val="FF0000"/>
                </a:solidFill>
                <a:ea typeface="宋体" charset="-122"/>
              </a:rPr>
              <a:t>MCMC</a:t>
            </a:r>
            <a:r>
              <a:rPr lang="en-US" altLang="zh-CN">
                <a:ea typeface="宋体" charset="-122"/>
              </a:rPr>
              <a:t> vs Ncuts</a:t>
            </a:r>
          </a:p>
          <a:p>
            <a:pPr>
              <a:buFontTx/>
              <a:buNone/>
            </a:pPr>
            <a:endParaRPr lang="en-US" altLang="zh-CN">
              <a:ea typeface="宋体" charset="-122"/>
            </a:endParaRPr>
          </a:p>
        </p:txBody>
      </p:sp>
      <p:sp>
        <p:nvSpPr>
          <p:cNvPr id="4"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38011760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2"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51520" y="1385689"/>
            <a:ext cx="3886200" cy="2619375"/>
          </a:xfrm>
          <a:noFill/>
          <a:ln/>
        </p:spPr>
      </p:pic>
      <p:pic>
        <p:nvPicPr>
          <p:cNvPr id="135175"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733724" y="4497759"/>
            <a:ext cx="2846388" cy="2185988"/>
          </a:xfrm>
          <a:noFill/>
          <a:ln/>
        </p:spPr>
      </p:pic>
      <p:pic>
        <p:nvPicPr>
          <p:cNvPr id="135178" name="Picture 1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839718" y="4481785"/>
            <a:ext cx="3052762" cy="2187575"/>
          </a:xfrm>
          <a:noFill/>
          <a:ln/>
        </p:spPr>
      </p:pic>
      <p:sp>
        <p:nvSpPr>
          <p:cNvPr id="135181" name="Text Box 13"/>
          <p:cNvSpPr txBox="1">
            <a:spLocks noChangeArrowheads="1"/>
          </p:cNvSpPr>
          <p:nvPr/>
        </p:nvSpPr>
        <p:spPr bwMode="auto">
          <a:xfrm>
            <a:off x="4427984" y="2348880"/>
            <a:ext cx="37435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dirty="0">
                <a:ea typeface="宋体" charset="-122"/>
              </a:rPr>
              <a:t>Berkeley Segmentation Database Image 326038</a:t>
            </a:r>
          </a:p>
        </p:txBody>
      </p:sp>
      <p:sp>
        <p:nvSpPr>
          <p:cNvPr id="135182" name="Text Box 14"/>
          <p:cNvSpPr txBox="1">
            <a:spLocks noChangeArrowheads="1"/>
          </p:cNvSpPr>
          <p:nvPr/>
        </p:nvSpPr>
        <p:spPr bwMode="auto">
          <a:xfrm>
            <a:off x="2967980" y="4077072"/>
            <a:ext cx="2324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ea typeface="宋体" charset="-122"/>
              </a:rPr>
              <a:t>Berkeley </a:t>
            </a:r>
            <a:r>
              <a:rPr lang="en-US" altLang="zh-CN" dirty="0" err="1">
                <a:ea typeface="宋体" charset="-122"/>
              </a:rPr>
              <a:t>Ncuts</a:t>
            </a:r>
            <a:r>
              <a:rPr lang="en-US" altLang="zh-CN" dirty="0">
                <a:ea typeface="宋体" charset="-122"/>
              </a:rPr>
              <a:t> K=30</a:t>
            </a:r>
          </a:p>
        </p:txBody>
      </p:sp>
      <p:sp>
        <p:nvSpPr>
          <p:cNvPr id="135183" name="Text Box 15"/>
          <p:cNvSpPr txBox="1">
            <a:spLocks noChangeArrowheads="1"/>
          </p:cNvSpPr>
          <p:nvPr/>
        </p:nvSpPr>
        <p:spPr bwMode="auto">
          <a:xfrm>
            <a:off x="6758880" y="4061098"/>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ea typeface="宋体" charset="-122"/>
              </a:rPr>
              <a:t>DDMCMC</a:t>
            </a:r>
          </a:p>
        </p:txBody>
      </p:sp>
      <p:sp>
        <p:nvSpPr>
          <p:cNvPr id="8"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
        <p:nvSpPr>
          <p:cNvPr id="9" name="Rectangle 2"/>
          <p:cNvSpPr>
            <a:spLocks noGrp="1" noChangeArrowheads="1"/>
          </p:cNvSpPr>
          <p:nvPr>
            <p:ph type="title"/>
          </p:nvPr>
        </p:nvSpPr>
        <p:spPr>
          <a:xfrm>
            <a:off x="457200" y="274638"/>
            <a:ext cx="8229600" cy="1143000"/>
          </a:xfrm>
        </p:spPr>
        <p:txBody>
          <a:bodyPr/>
          <a:lstStyle/>
          <a:p>
            <a:r>
              <a:rPr lang="en-US" altLang="zh-CN" dirty="0" smtClean="0">
                <a:ea typeface="宋体" charset="-122"/>
              </a:rPr>
              <a:t>Image Segmentation</a:t>
            </a:r>
            <a:endParaRPr lang="en-US" altLang="zh-CN" dirty="0">
              <a:ea typeface="宋体" charset="-122"/>
            </a:endParaRPr>
          </a:p>
        </p:txBody>
      </p:sp>
    </p:spTree>
    <p:extLst>
      <p:ext uri="{BB962C8B-B14F-4D97-AF65-F5344CB8AC3E}">
        <p14:creationId xmlns:p14="http://schemas.microsoft.com/office/powerpoint/2010/main" val="3808026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5175"/>
                                        </p:tgtEl>
                                        <p:attrNameLst>
                                          <p:attrName>style.visibility</p:attrName>
                                        </p:attrNameLst>
                                      </p:cBhvr>
                                      <p:to>
                                        <p:strVal val="visible"/>
                                      </p:to>
                                    </p:set>
                                    <p:anim calcmode="lin" valueType="num">
                                      <p:cBhvr additive="base">
                                        <p:cTn id="7" dur="500" fill="hold"/>
                                        <p:tgtEl>
                                          <p:spTgt spid="135175"/>
                                        </p:tgtEl>
                                        <p:attrNameLst>
                                          <p:attrName>ppt_x</p:attrName>
                                        </p:attrNameLst>
                                      </p:cBhvr>
                                      <p:tavLst>
                                        <p:tav tm="0">
                                          <p:val>
                                            <p:strVal val="#ppt_x"/>
                                          </p:val>
                                        </p:tav>
                                        <p:tav tm="100000">
                                          <p:val>
                                            <p:strVal val="#ppt_x"/>
                                          </p:val>
                                        </p:tav>
                                      </p:tavLst>
                                    </p:anim>
                                    <p:anim calcmode="lin" valueType="num">
                                      <p:cBhvr additive="base">
                                        <p:cTn id="8" dur="500" fill="hold"/>
                                        <p:tgtEl>
                                          <p:spTgt spid="1351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5178"/>
                                        </p:tgtEl>
                                        <p:attrNameLst>
                                          <p:attrName>style.visibility</p:attrName>
                                        </p:attrNameLst>
                                      </p:cBhvr>
                                      <p:to>
                                        <p:strVal val="visible"/>
                                      </p:to>
                                    </p:set>
                                    <p:anim calcmode="lin" valueType="num">
                                      <p:cBhvr additive="base">
                                        <p:cTn id="11" dur="500" fill="hold"/>
                                        <p:tgtEl>
                                          <p:spTgt spid="135178"/>
                                        </p:tgtEl>
                                        <p:attrNameLst>
                                          <p:attrName>ppt_x</p:attrName>
                                        </p:attrNameLst>
                                      </p:cBhvr>
                                      <p:tavLst>
                                        <p:tav tm="0">
                                          <p:val>
                                            <p:strVal val="#ppt_x"/>
                                          </p:val>
                                        </p:tav>
                                        <p:tav tm="100000">
                                          <p:val>
                                            <p:strVal val="#ppt_x"/>
                                          </p:val>
                                        </p:tav>
                                      </p:tavLst>
                                    </p:anim>
                                    <p:anim calcmode="lin" valueType="num">
                                      <p:cBhvr additive="base">
                                        <p:cTn id="12" dur="500" fill="hold"/>
                                        <p:tgtEl>
                                          <p:spTgt spid="1351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zh-CN" dirty="0" smtClean="0">
                <a:ea typeface="宋体" charset="-122"/>
              </a:rPr>
              <a:t>Image Segmentation</a:t>
            </a:r>
            <a:endParaRPr lang="en-US" altLang="zh-CN" dirty="0">
              <a:ea typeface="宋体" charset="-122"/>
            </a:endParaRPr>
          </a:p>
        </p:txBody>
      </p:sp>
      <p:pic>
        <p:nvPicPr>
          <p:cNvPr id="5325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820863"/>
            <a:ext cx="8229600" cy="4083050"/>
          </a:xfrm>
          <a:noFill/>
          <a:ln/>
        </p:spPr>
      </p:pic>
      <p:sp>
        <p:nvSpPr>
          <p:cNvPr id="4"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368888914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zh-CN" dirty="0" smtClean="0">
                <a:ea typeface="宋体" charset="-122"/>
              </a:rPr>
              <a:t>Image Segmentation</a:t>
            </a:r>
            <a:endParaRPr lang="en-US" altLang="zh-CN" dirty="0">
              <a:ea typeface="宋体" charset="-122"/>
            </a:endParaRPr>
          </a:p>
        </p:txBody>
      </p:sp>
      <p:pic>
        <p:nvPicPr>
          <p:cNvPr id="55300"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55898" y="1639341"/>
            <a:ext cx="2647950" cy="4525963"/>
          </a:xfrm>
          <a:noFill/>
          <a:ln/>
        </p:spPr>
      </p:pic>
      <p:pic>
        <p:nvPicPr>
          <p:cNvPr id="55302" name="Picture 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400800" y="1600200"/>
            <a:ext cx="1390650" cy="295275"/>
          </a:xfrm>
          <a:noFill/>
          <a:ln/>
        </p:spPr>
      </p:pic>
      <p:pic>
        <p:nvPicPr>
          <p:cNvPr id="55304" name="Picture 8"/>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707904" y="2456011"/>
            <a:ext cx="4772025" cy="3997325"/>
          </a:xfrm>
          <a:noFill/>
          <a:ln/>
        </p:spPr>
      </p:pic>
      <p:sp>
        <p:nvSpPr>
          <p:cNvPr id="6"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399866086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altLang="zh-CN">
                <a:ea typeface="宋体" charset="-122"/>
              </a:rPr>
              <a:t>Formulation #1</a:t>
            </a:r>
            <a:br>
              <a:rPr lang="en-US" altLang="zh-CN">
                <a:ea typeface="宋体" charset="-122"/>
              </a:rPr>
            </a:br>
            <a:r>
              <a:rPr lang="en-US" altLang="zh-CN" sz="2400">
                <a:ea typeface="宋体" charset="-122"/>
              </a:rPr>
              <a:t>(and you </a:t>
            </a:r>
            <a:r>
              <a:rPr lang="en-US" altLang="zh-CN" sz="2400" i="1">
                <a:ea typeface="宋体" charset="-122"/>
              </a:rPr>
              <a:t>thought</a:t>
            </a:r>
            <a:r>
              <a:rPr lang="en-US" altLang="zh-CN" sz="2400">
                <a:ea typeface="宋体" charset="-122"/>
              </a:rPr>
              <a:t> you knew what image segmentation was)</a:t>
            </a:r>
          </a:p>
        </p:txBody>
      </p:sp>
      <p:sp>
        <p:nvSpPr>
          <p:cNvPr id="5123" name="Rectangle 3"/>
          <p:cNvSpPr>
            <a:spLocks noGrp="1" noChangeArrowheads="1"/>
          </p:cNvSpPr>
          <p:nvPr>
            <p:ph type="body" sz="half" idx="1"/>
          </p:nvPr>
        </p:nvSpPr>
        <p:spPr>
          <a:xfrm>
            <a:off x="457200" y="1600200"/>
            <a:ext cx="8305800" cy="4525963"/>
          </a:xfrm>
        </p:spPr>
        <p:txBody>
          <a:bodyPr/>
          <a:lstStyle/>
          <a:p>
            <a:r>
              <a:rPr lang="en-US" altLang="zh-CN" sz="2400">
                <a:ea typeface="宋体" charset="-122"/>
              </a:rPr>
              <a:t>Image Lattice: </a:t>
            </a:r>
          </a:p>
          <a:p>
            <a:r>
              <a:rPr lang="en-US" altLang="zh-CN" sz="2400">
                <a:ea typeface="宋体" charset="-122"/>
              </a:rPr>
              <a:t>Image:</a:t>
            </a:r>
          </a:p>
          <a:p>
            <a:r>
              <a:rPr lang="en-US" altLang="zh-CN" sz="2400">
                <a:ea typeface="宋体" charset="-122"/>
              </a:rPr>
              <a:t>For any point                 either                                or  </a:t>
            </a:r>
          </a:p>
          <a:p>
            <a:pPr>
              <a:buFontTx/>
              <a:buNone/>
            </a:pPr>
            <a:r>
              <a:rPr lang="en-US" altLang="zh-CN" sz="2400">
                <a:ea typeface="宋体" charset="-122"/>
              </a:rPr>
              <a:t>   </a:t>
            </a:r>
          </a:p>
          <a:p>
            <a:endParaRPr lang="en-US" altLang="zh-CN" sz="2400">
              <a:ea typeface="宋体" charset="-122"/>
            </a:endParaRPr>
          </a:p>
          <a:p>
            <a:r>
              <a:rPr lang="en-US" altLang="zh-CN" sz="2400">
                <a:ea typeface="宋体" charset="-122"/>
              </a:rPr>
              <a:t>Lattice partition into K disjoint regions:</a:t>
            </a:r>
          </a:p>
          <a:p>
            <a:endParaRPr lang="en-US" altLang="zh-CN" sz="2400">
              <a:ea typeface="宋体" charset="-122"/>
            </a:endParaRPr>
          </a:p>
          <a:p>
            <a:endParaRPr lang="en-US" altLang="zh-CN" sz="2400">
              <a:ea typeface="宋体" charset="-122"/>
            </a:endParaRPr>
          </a:p>
          <a:p>
            <a:r>
              <a:rPr lang="en-US" altLang="zh-CN" sz="2400">
                <a:ea typeface="宋体" charset="-122"/>
              </a:rPr>
              <a:t>Region is discrete label map:</a:t>
            </a:r>
          </a:p>
          <a:p>
            <a:r>
              <a:rPr lang="en-US" altLang="zh-CN" sz="2400">
                <a:ea typeface="宋体" charset="-122"/>
              </a:rPr>
              <a:t>Region Boundary is Continuous:  </a:t>
            </a:r>
          </a:p>
        </p:txBody>
      </p:sp>
      <p:pic>
        <p:nvPicPr>
          <p:cNvPr id="5126" name="Picture 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771800" y="1628800"/>
            <a:ext cx="4038600" cy="387350"/>
          </a:xfrm>
          <a:noFill/>
          <a:ln/>
        </p:spPr>
      </p:pic>
      <p:pic>
        <p:nvPicPr>
          <p:cNvPr id="5128" name="Picture 8"/>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835696" y="2057400"/>
            <a:ext cx="485775" cy="428625"/>
          </a:xfrm>
          <a:noFill/>
          <a:ln/>
        </p:spPr>
      </p:pic>
      <p:pic>
        <p:nvPicPr>
          <p:cNvPr id="513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2514600"/>
            <a:ext cx="914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505844"/>
            <a:ext cx="7620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088" y="2448694"/>
            <a:ext cx="1676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3048000"/>
            <a:ext cx="258127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4"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267200"/>
            <a:ext cx="559117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5"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6056" y="5562600"/>
            <a:ext cx="150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6"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6056" y="5105400"/>
            <a:ext cx="10763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9" name="Line 19"/>
          <p:cNvSpPr>
            <a:spLocks noChangeShapeType="1"/>
          </p:cNvSpPr>
          <p:nvPr/>
        </p:nvSpPr>
        <p:spPr bwMode="auto">
          <a:xfrm flipH="1">
            <a:off x="2667000" y="2971800"/>
            <a:ext cx="29718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140" name="Text Box 20"/>
          <p:cNvSpPr txBox="1">
            <a:spLocks noChangeArrowheads="1"/>
          </p:cNvSpPr>
          <p:nvPr/>
        </p:nvSpPr>
        <p:spPr bwMode="auto">
          <a:xfrm>
            <a:off x="8366125" y="3008313"/>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zh-CN">
              <a:ea typeface="宋体" charset="-122"/>
            </a:endParaRPr>
          </a:p>
          <a:p>
            <a:endParaRPr lang="en-US" altLang="zh-CN">
              <a:ea typeface="宋体" charset="-122"/>
            </a:endParaRPr>
          </a:p>
        </p:txBody>
      </p:sp>
      <p:sp>
        <p:nvSpPr>
          <p:cNvPr id="5141" name="Text Box 21"/>
          <p:cNvSpPr txBox="1">
            <a:spLocks noChangeArrowheads="1"/>
          </p:cNvSpPr>
          <p:nvPr/>
        </p:nvSpPr>
        <p:spPr bwMode="auto">
          <a:xfrm>
            <a:off x="8061325" y="3084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zh-CN"/>
          </a:p>
        </p:txBody>
      </p:sp>
      <p:sp>
        <p:nvSpPr>
          <p:cNvPr id="17"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
        <p:nvSpPr>
          <p:cNvPr id="5137" name="Oval 17"/>
          <p:cNvSpPr>
            <a:spLocks noChangeArrowheads="1"/>
          </p:cNvSpPr>
          <p:nvPr/>
        </p:nvSpPr>
        <p:spPr bwMode="auto">
          <a:xfrm>
            <a:off x="5638800" y="1828800"/>
            <a:ext cx="3352800" cy="2057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An image partition into</a:t>
            </a:r>
          </a:p>
          <a:p>
            <a:pPr algn="ctr"/>
            <a:r>
              <a:rPr lang="en-US" altLang="zh-CN">
                <a:ea typeface="宋体" charset="-122"/>
              </a:rPr>
              <a:t>disjoint regions is not </a:t>
            </a:r>
          </a:p>
          <a:p>
            <a:pPr algn="ctr"/>
            <a:r>
              <a:rPr lang="en-US" altLang="zh-CN">
                <a:ea typeface="宋体" charset="-122"/>
              </a:rPr>
              <a:t>An image segmentation!</a:t>
            </a:r>
          </a:p>
          <a:p>
            <a:pPr algn="ctr"/>
            <a:r>
              <a:rPr lang="en-US" altLang="zh-CN" b="1">
                <a:solidFill>
                  <a:srgbClr val="FF0000"/>
                </a:solidFill>
                <a:ea typeface="宋体" charset="-122"/>
              </a:rPr>
              <a:t>Regions Contents Are Key!</a:t>
            </a:r>
            <a:r>
              <a:rPr lang="en-US" altLang="zh-CN">
                <a:ea typeface="宋体" charset="-122"/>
              </a:rPr>
              <a:t> </a:t>
            </a:r>
          </a:p>
        </p:txBody>
      </p:sp>
    </p:spTree>
    <p:extLst>
      <p:ext uri="{BB962C8B-B14F-4D97-AF65-F5344CB8AC3E}">
        <p14:creationId xmlns:p14="http://schemas.microsoft.com/office/powerpoint/2010/main" val="3215628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37"/>
                                        </p:tgtEl>
                                        <p:attrNameLst>
                                          <p:attrName>style.visibility</p:attrName>
                                        </p:attrNameLst>
                                      </p:cBhvr>
                                      <p:to>
                                        <p:strVal val="visible"/>
                                      </p:to>
                                    </p:set>
                                    <p:animEffect transition="in" filter="blinds(horizontal)">
                                      <p:cBhvr>
                                        <p:cTn id="7" dur="500"/>
                                        <p:tgtEl>
                                          <p:spTgt spid="513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139"/>
                                        </p:tgtEl>
                                        <p:attrNameLst>
                                          <p:attrName>style.visibility</p:attrName>
                                        </p:attrNameLst>
                                      </p:cBhvr>
                                      <p:to>
                                        <p:strVal val="visible"/>
                                      </p:to>
                                    </p:set>
                                    <p:animEffect transition="in" filter="blinds(horizontal)">
                                      <p:cBhvr>
                                        <p:cTn id="10" dur="500"/>
                                        <p:tgtEl>
                                          <p:spTgt spid="5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9" grpId="0" animBg="1"/>
      <p:bldP spid="513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r>
              <a:rPr lang="en-US" altLang="zh-CN">
                <a:ea typeface="宋体" charset="-122"/>
              </a:rPr>
              <a:t>Formulation #2</a:t>
            </a:r>
            <a:br>
              <a:rPr lang="en-US" altLang="zh-CN">
                <a:ea typeface="宋体" charset="-122"/>
              </a:rPr>
            </a:br>
            <a:r>
              <a:rPr lang="en-US" altLang="zh-CN" sz="2400">
                <a:ea typeface="宋体" charset="-122"/>
              </a:rPr>
              <a:t>(and you </a:t>
            </a:r>
            <a:r>
              <a:rPr lang="en-US" altLang="zh-CN" sz="2400" i="1">
                <a:ea typeface="宋体" charset="-122"/>
              </a:rPr>
              <a:t>thought</a:t>
            </a:r>
            <a:r>
              <a:rPr lang="en-US" altLang="zh-CN" sz="2400">
                <a:ea typeface="宋体" charset="-122"/>
              </a:rPr>
              <a:t> you knew what image segmentation was)</a:t>
            </a:r>
          </a:p>
        </p:txBody>
      </p:sp>
      <p:graphicFrame>
        <p:nvGraphicFramePr>
          <p:cNvPr id="9230" name="Object 14"/>
          <p:cNvGraphicFramePr>
            <a:graphicFrameLocks noGrp="1" noChangeAspect="1"/>
          </p:cNvGraphicFramePr>
          <p:nvPr>
            <p:ph sz="quarter" idx="2"/>
            <p:extLst>
              <p:ext uri="{D42A27DB-BD31-4B8C-83A1-F6EECF244321}">
                <p14:modId xmlns:p14="http://schemas.microsoft.com/office/powerpoint/2010/main" val="827911327"/>
              </p:ext>
            </p:extLst>
          </p:nvPr>
        </p:nvGraphicFramePr>
        <p:xfrm>
          <a:off x="5029200" y="1793304"/>
          <a:ext cx="3965575" cy="2185988"/>
        </p:xfrm>
        <a:graphic>
          <a:graphicData uri="http://schemas.openxmlformats.org/presentationml/2006/ole">
            <mc:AlternateContent xmlns:mc="http://schemas.openxmlformats.org/markup-compatibility/2006">
              <mc:Choice xmlns:v="urn:schemas-microsoft-com:vml" Requires="v">
                <p:oleObj spid="_x0000_s103639" name="Chart" r:id="rId4" imgW="3628976" imgH="2000160" progId="MSGraph.Chart.8">
                  <p:embed followColorScheme="full"/>
                </p:oleObj>
              </mc:Choice>
              <mc:Fallback>
                <p:oleObj name="Chart" r:id="rId4" imgW="3628976" imgH="2000160" progId="MSGraph.Chart.8">
                  <p:embed followColorScheme="full"/>
                  <p:pic>
                    <p:nvPicPr>
                      <p:cNvPr id="0" name=""/>
                      <p:cNvPicPr>
                        <a:picLocks noChangeAspect="1" noChangeArrowheads="1"/>
                      </p:cNvPicPr>
                      <p:nvPr/>
                    </p:nvPicPr>
                    <p:blipFill>
                      <a:blip r:embed="rId5"/>
                      <a:srcRect/>
                      <a:stretch>
                        <a:fillRect/>
                      </a:stretch>
                    </p:blipFill>
                    <p:spPr bwMode="auto">
                      <a:xfrm>
                        <a:off x="5029200" y="1793304"/>
                        <a:ext cx="3965575" cy="2185988"/>
                      </a:xfrm>
                      <a:prstGeom prst="rect">
                        <a:avLst/>
                      </a:prstGeom>
                    </p:spPr>
                  </p:pic>
                </p:oleObj>
              </mc:Fallback>
            </mc:AlternateContent>
          </a:graphicData>
        </a:graphic>
      </p:graphicFrame>
      <p:pic>
        <p:nvPicPr>
          <p:cNvPr id="9231" name="Picture 15"/>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3337570" y="1293887"/>
            <a:ext cx="514350" cy="504825"/>
          </a:xfrm>
          <a:noFill/>
          <a:ln/>
        </p:spPr>
      </p:pic>
      <p:pic>
        <p:nvPicPr>
          <p:cNvPr id="9233"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688" y="1625352"/>
            <a:ext cx="128587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4"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149" y="2180456"/>
            <a:ext cx="3714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5"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4985" y="2165598"/>
            <a:ext cx="2571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6"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3497560"/>
            <a:ext cx="631507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7"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4869160"/>
            <a:ext cx="62769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40" name="Line 24"/>
          <p:cNvSpPr>
            <a:spLocks noChangeShapeType="1"/>
          </p:cNvSpPr>
          <p:nvPr/>
        </p:nvSpPr>
        <p:spPr bwMode="auto">
          <a:xfrm flipH="1">
            <a:off x="6784404" y="3390528"/>
            <a:ext cx="533400" cy="14786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243" name="Line 27"/>
          <p:cNvSpPr>
            <a:spLocks noChangeShapeType="1"/>
          </p:cNvSpPr>
          <p:nvPr/>
        </p:nvSpPr>
        <p:spPr bwMode="auto">
          <a:xfrm flipH="1" flipV="1">
            <a:off x="5867400" y="5478760"/>
            <a:ext cx="381000" cy="5215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246" name="Line 30"/>
          <p:cNvSpPr>
            <a:spLocks noChangeShapeType="1"/>
          </p:cNvSpPr>
          <p:nvPr/>
        </p:nvSpPr>
        <p:spPr bwMode="auto">
          <a:xfrm flipV="1">
            <a:off x="4648200" y="5478760"/>
            <a:ext cx="152400" cy="4453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249" name="Line 33"/>
          <p:cNvSpPr>
            <a:spLocks noChangeShapeType="1"/>
          </p:cNvSpPr>
          <p:nvPr/>
        </p:nvSpPr>
        <p:spPr bwMode="auto">
          <a:xfrm flipV="1">
            <a:off x="2514600" y="5478760"/>
            <a:ext cx="617240" cy="4453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
        <p:nvSpPr>
          <p:cNvPr id="9219" name="Rectangle 3"/>
          <p:cNvSpPr>
            <a:spLocks noGrp="1" noChangeArrowheads="1"/>
          </p:cNvSpPr>
          <p:nvPr>
            <p:ph type="body" sz="half" idx="1"/>
          </p:nvPr>
        </p:nvSpPr>
        <p:spPr>
          <a:xfrm>
            <a:off x="457200" y="1336104"/>
            <a:ext cx="8305800" cy="4525963"/>
          </a:xfrm>
        </p:spPr>
        <p:txBody>
          <a:bodyPr>
            <a:normAutofit/>
          </a:bodyPr>
          <a:lstStyle/>
          <a:p>
            <a:r>
              <a:rPr lang="en-US" altLang="zh-CN" sz="2400" dirty="0">
                <a:ea typeface="宋体" charset="-122"/>
              </a:rPr>
              <a:t>Each Image Region      </a:t>
            </a:r>
            <a:r>
              <a:rPr lang="en-US" altLang="zh-CN" sz="2400" dirty="0" smtClean="0">
                <a:ea typeface="宋体" charset="-122"/>
              </a:rPr>
              <a:t>     is </a:t>
            </a:r>
            <a:r>
              <a:rPr lang="en-US" altLang="zh-CN" sz="2400" dirty="0">
                <a:ea typeface="宋体" charset="-122"/>
              </a:rPr>
              <a:t>a realization from a probabilistic model</a:t>
            </a:r>
          </a:p>
          <a:p>
            <a:r>
              <a:rPr lang="en-US" altLang="zh-CN" sz="2400" dirty="0">
                <a:ea typeface="宋体" charset="-122"/>
              </a:rPr>
              <a:t>     are parameters of model indexed by</a:t>
            </a:r>
          </a:p>
          <a:p>
            <a:r>
              <a:rPr lang="en-US" altLang="zh-CN" sz="2400" dirty="0">
                <a:ea typeface="宋体" charset="-122"/>
              </a:rPr>
              <a:t>A segmentation is denoted by a vector of hidden variables W; K is number of regions</a:t>
            </a:r>
          </a:p>
          <a:p>
            <a:endParaRPr lang="en-US" altLang="zh-CN" sz="2400" dirty="0">
              <a:ea typeface="宋体" charset="-122"/>
            </a:endParaRPr>
          </a:p>
          <a:p>
            <a:endParaRPr lang="en-US" altLang="zh-CN" sz="2400" dirty="0">
              <a:ea typeface="宋体" charset="-122"/>
            </a:endParaRPr>
          </a:p>
          <a:p>
            <a:r>
              <a:rPr lang="en-US" altLang="zh-CN" sz="2400" dirty="0">
                <a:ea typeface="宋体" charset="-122"/>
              </a:rPr>
              <a:t>Bayesian Framework:</a:t>
            </a:r>
          </a:p>
          <a:p>
            <a:pPr>
              <a:buFontTx/>
              <a:buNone/>
            </a:pPr>
            <a:endParaRPr lang="en-US" altLang="zh-CN" sz="2400" dirty="0">
              <a:ea typeface="宋体" charset="-122"/>
            </a:endParaRPr>
          </a:p>
        </p:txBody>
      </p:sp>
      <p:sp>
        <p:nvSpPr>
          <p:cNvPr id="9238" name="Oval 22"/>
          <p:cNvSpPr>
            <a:spLocks noChangeArrowheads="1"/>
          </p:cNvSpPr>
          <p:nvPr/>
        </p:nvSpPr>
        <p:spPr bwMode="auto">
          <a:xfrm>
            <a:off x="5527104" y="1409328"/>
            <a:ext cx="3581400" cy="1981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3200">
                <a:ea typeface="宋体" charset="-122"/>
              </a:rPr>
              <a:t>Space of all</a:t>
            </a:r>
          </a:p>
          <a:p>
            <a:pPr algn="ctr"/>
            <a:r>
              <a:rPr lang="en-US" altLang="zh-CN" sz="3200">
                <a:ea typeface="宋体" charset="-122"/>
              </a:rPr>
              <a:t>segmentations</a:t>
            </a:r>
          </a:p>
        </p:txBody>
      </p:sp>
      <p:sp>
        <p:nvSpPr>
          <p:cNvPr id="9241" name="Oval 25"/>
          <p:cNvSpPr>
            <a:spLocks noChangeArrowheads="1"/>
          </p:cNvSpPr>
          <p:nvPr/>
        </p:nvSpPr>
        <p:spPr bwMode="auto">
          <a:xfrm>
            <a:off x="6248400" y="5619328"/>
            <a:ext cx="1524000" cy="762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2400">
                <a:ea typeface="宋体" charset="-122"/>
              </a:rPr>
              <a:t>Prior</a:t>
            </a:r>
          </a:p>
        </p:txBody>
      </p:sp>
      <p:sp>
        <p:nvSpPr>
          <p:cNvPr id="9244" name="Oval 28"/>
          <p:cNvSpPr>
            <a:spLocks noChangeArrowheads="1"/>
          </p:cNvSpPr>
          <p:nvPr/>
        </p:nvSpPr>
        <p:spPr bwMode="auto">
          <a:xfrm>
            <a:off x="3200400" y="5543128"/>
            <a:ext cx="1447800" cy="838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2400">
                <a:ea typeface="宋体" charset="-122"/>
              </a:rPr>
              <a:t>Likelihood</a:t>
            </a:r>
          </a:p>
        </p:txBody>
      </p:sp>
      <p:sp>
        <p:nvSpPr>
          <p:cNvPr id="9247" name="Oval 31"/>
          <p:cNvSpPr>
            <a:spLocks noChangeArrowheads="1"/>
          </p:cNvSpPr>
          <p:nvPr/>
        </p:nvSpPr>
        <p:spPr bwMode="auto">
          <a:xfrm>
            <a:off x="1066800" y="5543128"/>
            <a:ext cx="1447800" cy="838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sz="2400">
                <a:ea typeface="宋体" charset="-122"/>
              </a:rPr>
              <a:t>Posterior</a:t>
            </a:r>
          </a:p>
        </p:txBody>
      </p:sp>
    </p:spTree>
    <p:extLst>
      <p:ext uri="{BB962C8B-B14F-4D97-AF65-F5344CB8AC3E}">
        <p14:creationId xmlns:p14="http://schemas.microsoft.com/office/powerpoint/2010/main" val="2144577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38"/>
                                        </p:tgtEl>
                                        <p:attrNameLst>
                                          <p:attrName>style.visibility</p:attrName>
                                        </p:attrNameLst>
                                      </p:cBhvr>
                                      <p:to>
                                        <p:strVal val="visible"/>
                                      </p:to>
                                    </p:set>
                                    <p:anim calcmode="lin" valueType="num">
                                      <p:cBhvr additive="base">
                                        <p:cTn id="7" dur="500" fill="hold"/>
                                        <p:tgtEl>
                                          <p:spTgt spid="9238"/>
                                        </p:tgtEl>
                                        <p:attrNameLst>
                                          <p:attrName>ppt_x</p:attrName>
                                        </p:attrNameLst>
                                      </p:cBhvr>
                                      <p:tavLst>
                                        <p:tav tm="0">
                                          <p:val>
                                            <p:strVal val="#ppt_x"/>
                                          </p:val>
                                        </p:tav>
                                        <p:tav tm="100000">
                                          <p:val>
                                            <p:strVal val="#ppt_x"/>
                                          </p:val>
                                        </p:tav>
                                      </p:tavLst>
                                    </p:anim>
                                    <p:anim calcmode="lin" valueType="num">
                                      <p:cBhvr additive="base">
                                        <p:cTn id="8" dur="500" fill="hold"/>
                                        <p:tgtEl>
                                          <p:spTgt spid="92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240"/>
                                        </p:tgtEl>
                                        <p:attrNameLst>
                                          <p:attrName>style.visibility</p:attrName>
                                        </p:attrNameLst>
                                      </p:cBhvr>
                                      <p:to>
                                        <p:strVal val="visible"/>
                                      </p:to>
                                    </p:set>
                                    <p:anim calcmode="lin" valueType="num">
                                      <p:cBhvr additive="base">
                                        <p:cTn id="11" dur="500" fill="hold"/>
                                        <p:tgtEl>
                                          <p:spTgt spid="9240"/>
                                        </p:tgtEl>
                                        <p:attrNameLst>
                                          <p:attrName>ppt_x</p:attrName>
                                        </p:attrNameLst>
                                      </p:cBhvr>
                                      <p:tavLst>
                                        <p:tav tm="0">
                                          <p:val>
                                            <p:strVal val="#ppt_x"/>
                                          </p:val>
                                        </p:tav>
                                        <p:tav tm="100000">
                                          <p:val>
                                            <p:strVal val="#ppt_x"/>
                                          </p:val>
                                        </p:tav>
                                      </p:tavLst>
                                    </p:anim>
                                    <p:anim calcmode="lin" valueType="num">
                                      <p:cBhvr additive="base">
                                        <p:cTn id="12" dur="500" fill="hold"/>
                                        <p:tgtEl>
                                          <p:spTgt spid="924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247"/>
                                        </p:tgtEl>
                                        <p:attrNameLst>
                                          <p:attrName>style.visibility</p:attrName>
                                        </p:attrNameLst>
                                      </p:cBhvr>
                                      <p:to>
                                        <p:strVal val="visible"/>
                                      </p:to>
                                    </p:set>
                                    <p:animEffect transition="in" filter="blinds(horizontal)">
                                      <p:cBhvr>
                                        <p:cTn id="17" dur="500"/>
                                        <p:tgtEl>
                                          <p:spTgt spid="9247"/>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249"/>
                                        </p:tgtEl>
                                        <p:attrNameLst>
                                          <p:attrName>style.visibility</p:attrName>
                                        </p:attrNameLst>
                                      </p:cBhvr>
                                      <p:to>
                                        <p:strVal val="visible"/>
                                      </p:to>
                                    </p:set>
                                    <p:animEffect transition="in" filter="blinds(horizontal)">
                                      <p:cBhvr>
                                        <p:cTn id="20" dur="500"/>
                                        <p:tgtEl>
                                          <p:spTgt spid="924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244"/>
                                        </p:tgtEl>
                                        <p:attrNameLst>
                                          <p:attrName>style.visibility</p:attrName>
                                        </p:attrNameLst>
                                      </p:cBhvr>
                                      <p:to>
                                        <p:strVal val="visible"/>
                                      </p:to>
                                    </p:set>
                                    <p:animEffect transition="in" filter="blinds(horizontal)">
                                      <p:cBhvr>
                                        <p:cTn id="23" dur="500"/>
                                        <p:tgtEl>
                                          <p:spTgt spid="924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9246"/>
                                        </p:tgtEl>
                                        <p:attrNameLst>
                                          <p:attrName>style.visibility</p:attrName>
                                        </p:attrNameLst>
                                      </p:cBhvr>
                                      <p:to>
                                        <p:strVal val="visible"/>
                                      </p:to>
                                    </p:set>
                                    <p:animEffect transition="in" filter="blinds(horizontal)">
                                      <p:cBhvr>
                                        <p:cTn id="26" dur="500"/>
                                        <p:tgtEl>
                                          <p:spTgt spid="924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9243"/>
                                        </p:tgtEl>
                                        <p:attrNameLst>
                                          <p:attrName>style.visibility</p:attrName>
                                        </p:attrNameLst>
                                      </p:cBhvr>
                                      <p:to>
                                        <p:strVal val="visible"/>
                                      </p:to>
                                    </p:set>
                                    <p:animEffect transition="in" filter="blinds(horizontal)">
                                      <p:cBhvr>
                                        <p:cTn id="29" dur="500"/>
                                        <p:tgtEl>
                                          <p:spTgt spid="9243"/>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9241"/>
                                        </p:tgtEl>
                                        <p:attrNameLst>
                                          <p:attrName>style.visibility</p:attrName>
                                        </p:attrNameLst>
                                      </p:cBhvr>
                                      <p:to>
                                        <p:strVal val="visible"/>
                                      </p:to>
                                    </p:set>
                                    <p:animEffect transition="in" filter="blinds(horizontal)">
                                      <p:cBhvr>
                                        <p:cTn id="32" dur="500"/>
                                        <p:tgtEl>
                                          <p:spTgt spid="9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0" grpId="0" animBg="1"/>
      <p:bldP spid="9243" grpId="0" animBg="1"/>
      <p:bldP spid="9246" grpId="0" animBg="1"/>
      <p:bldP spid="9249" grpId="0" animBg="1"/>
      <p:bldP spid="9238" grpId="0" animBg="1"/>
      <p:bldP spid="9241" grpId="0" animBg="1"/>
      <p:bldP spid="9244" grpId="0" animBg="1"/>
      <p:bldP spid="9247"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altLang="zh-CN" sz="4000">
                <a:ea typeface="宋体" charset="-122"/>
              </a:rPr>
              <a:t>Prior over segmentations</a:t>
            </a:r>
            <a:br>
              <a:rPr lang="en-US" altLang="zh-CN" sz="4000">
                <a:ea typeface="宋体" charset="-122"/>
              </a:rPr>
            </a:br>
            <a:r>
              <a:rPr lang="en-US" altLang="zh-CN" sz="2400">
                <a:ea typeface="宋体" charset="-122"/>
              </a:rPr>
              <a:t>(do you like exponentials?)</a:t>
            </a:r>
          </a:p>
        </p:txBody>
      </p:sp>
      <p:pic>
        <p:nvPicPr>
          <p:cNvPr id="10250" name="Picture 10"/>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438400" y="1124744"/>
            <a:ext cx="4038600" cy="877888"/>
          </a:xfrm>
          <a:noFill/>
          <a:ln/>
        </p:spPr>
      </p:pic>
      <p:pic>
        <p:nvPicPr>
          <p:cNvPr id="10252" name="Picture 12"/>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28600" y="2298576"/>
            <a:ext cx="2209800" cy="447675"/>
          </a:xfrm>
          <a:noFill/>
          <a:ln/>
        </p:spPr>
      </p:pic>
      <p:pic>
        <p:nvPicPr>
          <p:cNvPr id="1025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508376"/>
            <a:ext cx="208597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589884"/>
            <a:ext cx="121920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8"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6339" y="3861048"/>
            <a:ext cx="23717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9"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898776"/>
            <a:ext cx="71437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260" name="Text Box 20"/>
              <p:cNvSpPr txBox="1">
                <a:spLocks noChangeArrowheads="1"/>
              </p:cNvSpPr>
              <p:nvPr/>
            </p:nvSpPr>
            <p:spPr bwMode="auto">
              <a:xfrm>
                <a:off x="1115616" y="3903439"/>
                <a:ext cx="1616083"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14:m>
                  <m:oMath xmlns:m="http://schemas.openxmlformats.org/officeDocument/2006/math">
                    <m:r>
                      <a:rPr lang="en-US" altLang="zh-CN" sz="2400" b="0" i="1" smtClean="0">
                        <a:latin typeface="Cambria Math"/>
                        <a:ea typeface="宋体" charset="-122"/>
                      </a:rPr>
                      <m:t>~</m:t>
                    </m:r>
                  </m:oMath>
                </a14:m>
                <a:r>
                  <a:rPr lang="en-US" altLang="zh-CN" sz="2400" dirty="0" smtClean="0">
                    <a:ea typeface="宋体" charset="-122"/>
                  </a:rPr>
                  <a:t>  uniform,</a:t>
                </a:r>
                <a:endParaRPr lang="en-US" altLang="zh-CN" sz="2400" dirty="0">
                  <a:ea typeface="宋体" charset="-122"/>
                </a:endParaRPr>
              </a:p>
            </p:txBody>
          </p:sp>
        </mc:Choice>
        <mc:Fallback xmlns="">
          <p:sp>
            <p:nvSpPr>
              <p:cNvPr id="10260" name="Text Box 20"/>
              <p:cNvSpPr txBox="1">
                <a:spLocks noRot="1" noChangeAspect="1" noMove="1" noResize="1" noEditPoints="1" noAdjustHandles="1" noChangeArrowheads="1" noChangeShapeType="1" noTextEdit="1"/>
              </p:cNvSpPr>
              <p:nvPr/>
            </p:nvSpPr>
            <p:spPr bwMode="auto">
              <a:xfrm>
                <a:off x="1115616" y="3903439"/>
                <a:ext cx="1616083" cy="461665"/>
              </a:xfrm>
              <a:prstGeom prst="rect">
                <a:avLst/>
              </a:prstGeom>
              <a:blipFill rotWithShape="1">
                <a:blip r:embed="rId9"/>
                <a:stretch>
                  <a:fillRect t="-10526" r="-4151" b="-289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pic>
        <p:nvPicPr>
          <p:cNvPr id="10261"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0200" y="5232276"/>
            <a:ext cx="65532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2"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5584701"/>
            <a:ext cx="12192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5"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2908176"/>
            <a:ext cx="26860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6" name="Oval 26"/>
          <p:cNvSpPr>
            <a:spLocks noChangeArrowheads="1"/>
          </p:cNvSpPr>
          <p:nvPr/>
        </p:nvSpPr>
        <p:spPr bwMode="auto">
          <a:xfrm>
            <a:off x="7228656" y="1642120"/>
            <a:ext cx="1447800" cy="1066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 of model</a:t>
            </a:r>
          </a:p>
          <a:p>
            <a:pPr algn="ctr"/>
            <a:r>
              <a:rPr lang="en-US" altLang="zh-CN">
                <a:ea typeface="宋体" charset="-122"/>
              </a:rPr>
              <a:t>params</a:t>
            </a:r>
          </a:p>
        </p:txBody>
      </p:sp>
      <p:sp>
        <p:nvSpPr>
          <p:cNvPr id="10268" name="Line 28"/>
          <p:cNvSpPr>
            <a:spLocks noChangeShapeType="1"/>
          </p:cNvSpPr>
          <p:nvPr/>
        </p:nvSpPr>
        <p:spPr bwMode="auto">
          <a:xfrm flipH="1">
            <a:off x="6516216" y="2564904"/>
            <a:ext cx="964704" cy="6766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270" name="Text Box 30"/>
          <p:cNvSpPr txBox="1">
            <a:spLocks noChangeArrowheads="1"/>
          </p:cNvSpPr>
          <p:nvPr/>
        </p:nvSpPr>
        <p:spPr bwMode="auto">
          <a:xfrm>
            <a:off x="3131840" y="2276872"/>
            <a:ext cx="27030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dirty="0" smtClean="0">
                <a:ea typeface="宋体" charset="-122"/>
              </a:rPr>
              <a:t>-- Want </a:t>
            </a:r>
            <a:r>
              <a:rPr lang="en-US" altLang="zh-CN" sz="2400" dirty="0">
                <a:ea typeface="宋体" charset="-122"/>
              </a:rPr>
              <a:t>less regions</a:t>
            </a:r>
          </a:p>
        </p:txBody>
      </p:sp>
      <p:sp>
        <p:nvSpPr>
          <p:cNvPr id="10271" name="Text Box 31"/>
          <p:cNvSpPr txBox="1">
            <a:spLocks noChangeArrowheads="1"/>
          </p:cNvSpPr>
          <p:nvPr/>
        </p:nvSpPr>
        <p:spPr bwMode="auto">
          <a:xfrm>
            <a:off x="3131840" y="3039343"/>
            <a:ext cx="33665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dirty="0" smtClean="0">
                <a:ea typeface="宋体" charset="-122"/>
              </a:rPr>
              <a:t>-- Want </a:t>
            </a:r>
            <a:r>
              <a:rPr lang="en-US" altLang="zh-CN" sz="2400" dirty="0">
                <a:ea typeface="宋体" charset="-122"/>
              </a:rPr>
              <a:t>round-</a:t>
            </a:r>
            <a:r>
              <a:rPr lang="en-US" altLang="zh-CN" sz="2400" dirty="0" err="1">
                <a:ea typeface="宋体" charset="-122"/>
              </a:rPr>
              <a:t>ish</a:t>
            </a:r>
            <a:r>
              <a:rPr lang="en-US" altLang="zh-CN" sz="2400" dirty="0">
                <a:ea typeface="宋体" charset="-122"/>
              </a:rPr>
              <a:t> regions</a:t>
            </a:r>
          </a:p>
        </p:txBody>
      </p:sp>
      <p:sp>
        <p:nvSpPr>
          <p:cNvPr id="10272" name="Text Box 32"/>
          <p:cNvSpPr txBox="1">
            <a:spLocks noChangeArrowheads="1"/>
          </p:cNvSpPr>
          <p:nvPr/>
        </p:nvSpPr>
        <p:spPr bwMode="auto">
          <a:xfrm>
            <a:off x="4556125" y="4551511"/>
            <a:ext cx="28232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dirty="0" smtClean="0">
                <a:ea typeface="宋体" charset="-122"/>
              </a:rPr>
              <a:t>-- Want </a:t>
            </a:r>
            <a:r>
              <a:rPr lang="en-US" altLang="zh-CN" sz="2400" dirty="0">
                <a:ea typeface="宋体" charset="-122"/>
              </a:rPr>
              <a:t>small regions</a:t>
            </a:r>
          </a:p>
        </p:txBody>
      </p:sp>
      <p:sp>
        <p:nvSpPr>
          <p:cNvPr id="10273" name="Text Box 33"/>
          <p:cNvSpPr txBox="1">
            <a:spLocks noChangeArrowheads="1"/>
          </p:cNvSpPr>
          <p:nvPr/>
        </p:nvSpPr>
        <p:spPr bwMode="auto">
          <a:xfrm>
            <a:off x="5220072" y="3831431"/>
            <a:ext cx="37498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dirty="0" smtClean="0">
                <a:ea typeface="宋体" charset="-122"/>
              </a:rPr>
              <a:t>-- Want </a:t>
            </a:r>
            <a:r>
              <a:rPr lang="en-US" altLang="zh-CN" sz="2400" dirty="0">
                <a:ea typeface="宋体" charset="-122"/>
              </a:rPr>
              <a:t>less complex models</a:t>
            </a:r>
          </a:p>
        </p:txBody>
      </p:sp>
      <p:sp>
        <p:nvSpPr>
          <p:cNvPr id="20"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352416085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sz="half" idx="1"/>
          </p:nvPr>
        </p:nvSpPr>
        <p:spPr>
          <a:xfrm>
            <a:off x="457200" y="1600200"/>
            <a:ext cx="8229600" cy="4525963"/>
          </a:xfrm>
        </p:spPr>
        <p:txBody>
          <a:bodyPr>
            <a:normAutofit/>
          </a:bodyPr>
          <a:lstStyle/>
          <a:p>
            <a:pPr>
              <a:lnSpc>
                <a:spcPct val="90000"/>
              </a:lnSpc>
            </a:pPr>
            <a:r>
              <a:rPr lang="en-US" altLang="zh-CN" sz="2400" dirty="0">
                <a:ea typeface="宋体" charset="-122"/>
              </a:rPr>
              <a:t>Visual Patterns are independent stochastic processes</a:t>
            </a:r>
          </a:p>
          <a:p>
            <a:pPr>
              <a:lnSpc>
                <a:spcPct val="90000"/>
              </a:lnSpc>
            </a:pPr>
            <a:endParaRPr lang="en-US" altLang="zh-CN" sz="2400" dirty="0">
              <a:ea typeface="宋体" charset="-122"/>
            </a:endParaRPr>
          </a:p>
          <a:p>
            <a:pPr>
              <a:lnSpc>
                <a:spcPct val="90000"/>
              </a:lnSpc>
            </a:pPr>
            <a:endParaRPr lang="en-US" altLang="zh-CN" sz="2400" dirty="0">
              <a:ea typeface="宋体" charset="-122"/>
            </a:endParaRPr>
          </a:p>
          <a:p>
            <a:pPr>
              <a:lnSpc>
                <a:spcPct val="90000"/>
              </a:lnSpc>
            </a:pPr>
            <a:endParaRPr lang="en-US" altLang="zh-CN" sz="2400" dirty="0" smtClean="0">
              <a:ea typeface="宋体" charset="-122"/>
            </a:endParaRPr>
          </a:p>
          <a:p>
            <a:pPr>
              <a:lnSpc>
                <a:spcPct val="90000"/>
              </a:lnSpc>
            </a:pPr>
            <a:endParaRPr lang="en-US" altLang="zh-CN" sz="2400" dirty="0">
              <a:ea typeface="宋体" charset="-122"/>
            </a:endParaRPr>
          </a:p>
          <a:p>
            <a:pPr>
              <a:lnSpc>
                <a:spcPct val="90000"/>
              </a:lnSpc>
            </a:pPr>
            <a:r>
              <a:rPr lang="en-US" altLang="zh-CN" sz="2400" dirty="0">
                <a:ea typeface="宋体" charset="-122"/>
              </a:rPr>
              <a:t>    is model-type </a:t>
            </a:r>
            <a:r>
              <a:rPr lang="en-US" altLang="zh-CN" sz="2400" dirty="0" smtClean="0">
                <a:ea typeface="宋体" charset="-122"/>
              </a:rPr>
              <a:t>index</a:t>
            </a:r>
          </a:p>
          <a:p>
            <a:pPr>
              <a:lnSpc>
                <a:spcPct val="90000"/>
              </a:lnSpc>
              <a:buFontTx/>
              <a:buNone/>
            </a:pPr>
            <a:endParaRPr lang="en-US" altLang="zh-CN" sz="2400" dirty="0">
              <a:ea typeface="宋体" charset="-122"/>
            </a:endParaRPr>
          </a:p>
          <a:p>
            <a:pPr>
              <a:lnSpc>
                <a:spcPct val="90000"/>
              </a:lnSpc>
            </a:pPr>
            <a:r>
              <a:rPr lang="en-US" altLang="zh-CN" sz="2400" dirty="0">
                <a:ea typeface="宋体" charset="-122"/>
              </a:rPr>
              <a:t>    </a:t>
            </a:r>
            <a:r>
              <a:rPr lang="en-US" altLang="zh-CN" sz="2400" dirty="0" smtClean="0">
                <a:ea typeface="宋体" charset="-122"/>
              </a:rPr>
              <a:t> is </a:t>
            </a:r>
            <a:r>
              <a:rPr lang="en-US" altLang="zh-CN" sz="2400" dirty="0">
                <a:ea typeface="宋体" charset="-122"/>
              </a:rPr>
              <a:t>model parameter vector </a:t>
            </a:r>
          </a:p>
          <a:p>
            <a:pPr>
              <a:lnSpc>
                <a:spcPct val="90000"/>
              </a:lnSpc>
            </a:pPr>
            <a:r>
              <a:rPr lang="en-US" altLang="zh-CN" sz="2400" dirty="0">
                <a:ea typeface="宋体" charset="-122"/>
              </a:rPr>
              <a:t>    </a:t>
            </a:r>
            <a:r>
              <a:rPr lang="en-US" altLang="zh-CN" sz="2400" dirty="0" smtClean="0">
                <a:ea typeface="宋体" charset="-122"/>
              </a:rPr>
              <a:t> is </a:t>
            </a:r>
            <a:r>
              <a:rPr lang="en-US" altLang="zh-CN" sz="2400" dirty="0">
                <a:ea typeface="宋体" charset="-122"/>
              </a:rPr>
              <a:t>image appearance in </a:t>
            </a:r>
            <a:r>
              <a:rPr lang="en-US" altLang="zh-CN" sz="2400" dirty="0" err="1">
                <a:ea typeface="宋体" charset="-122"/>
              </a:rPr>
              <a:t>i-th</a:t>
            </a:r>
            <a:r>
              <a:rPr lang="en-US" altLang="zh-CN" sz="2400" dirty="0">
                <a:ea typeface="宋体" charset="-122"/>
              </a:rPr>
              <a:t> region</a:t>
            </a:r>
          </a:p>
          <a:p>
            <a:pPr>
              <a:lnSpc>
                <a:spcPct val="90000"/>
              </a:lnSpc>
            </a:pPr>
            <a:endParaRPr lang="en-US" altLang="zh-CN" sz="2400" dirty="0">
              <a:ea typeface="宋体" charset="-122"/>
            </a:endParaRPr>
          </a:p>
        </p:txBody>
      </p:sp>
      <p:sp>
        <p:nvSpPr>
          <p:cNvPr id="15362" name="Rectangle 2"/>
          <p:cNvSpPr>
            <a:spLocks noGrp="1" noChangeArrowheads="1"/>
          </p:cNvSpPr>
          <p:nvPr>
            <p:ph type="title"/>
          </p:nvPr>
        </p:nvSpPr>
        <p:spPr/>
        <p:txBody>
          <a:bodyPr>
            <a:normAutofit fontScale="90000"/>
          </a:bodyPr>
          <a:lstStyle/>
          <a:p>
            <a:r>
              <a:rPr lang="en-US" altLang="zh-CN">
                <a:ea typeface="宋体" charset="-122"/>
              </a:rPr>
              <a:t>Likelihood for Images</a:t>
            </a:r>
          </a:p>
        </p:txBody>
      </p:sp>
      <p:pic>
        <p:nvPicPr>
          <p:cNvPr id="15366" name="Picture 6"/>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286000" y="2060848"/>
            <a:ext cx="4038600" cy="1273175"/>
          </a:xfrm>
          <a:noFill/>
          <a:ln/>
        </p:spPr>
      </p:pic>
      <p:pic>
        <p:nvPicPr>
          <p:cNvPr id="15370" name="Picture 10"/>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867597" y="3415680"/>
            <a:ext cx="2733675" cy="495300"/>
          </a:xfrm>
          <a:noFill/>
          <a:ln/>
        </p:spPr>
      </p:pic>
      <p:pic>
        <p:nvPicPr>
          <p:cNvPr id="1537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671689"/>
            <a:ext cx="2571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525" y="4365104"/>
            <a:ext cx="44767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007" y="4797152"/>
            <a:ext cx="4286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5"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1872" y="3949080"/>
            <a:ext cx="22669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6" name="Oval 16"/>
          <p:cNvSpPr>
            <a:spLocks noChangeArrowheads="1"/>
          </p:cNvSpPr>
          <p:nvPr/>
        </p:nvSpPr>
        <p:spPr bwMode="auto">
          <a:xfrm>
            <a:off x="7448872" y="2348880"/>
            <a:ext cx="1371600" cy="1066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Grayscale</a:t>
            </a:r>
          </a:p>
        </p:txBody>
      </p:sp>
      <p:sp>
        <p:nvSpPr>
          <p:cNvPr id="15378" name="Oval 18"/>
          <p:cNvSpPr>
            <a:spLocks noChangeArrowheads="1"/>
          </p:cNvSpPr>
          <p:nvPr/>
        </p:nvSpPr>
        <p:spPr bwMode="auto">
          <a:xfrm>
            <a:off x="7601272" y="4177680"/>
            <a:ext cx="12192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Color</a:t>
            </a:r>
          </a:p>
        </p:txBody>
      </p:sp>
      <p:sp>
        <p:nvSpPr>
          <p:cNvPr id="15380" name="Line 20"/>
          <p:cNvSpPr>
            <a:spLocks noChangeShapeType="1"/>
          </p:cNvSpPr>
          <p:nvPr/>
        </p:nvSpPr>
        <p:spPr bwMode="auto">
          <a:xfrm flipH="1">
            <a:off x="6382072" y="2882280"/>
            <a:ext cx="10668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5382" name="Line 22"/>
          <p:cNvSpPr>
            <a:spLocks noChangeShapeType="1"/>
          </p:cNvSpPr>
          <p:nvPr/>
        </p:nvSpPr>
        <p:spPr bwMode="auto">
          <a:xfrm flipH="1" flipV="1">
            <a:off x="6305872" y="4406280"/>
            <a:ext cx="1295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324956319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n-US" altLang="zh-CN">
                <a:ea typeface="宋体" charset="-122"/>
              </a:rPr>
              <a:t>Four Gray-level Models</a:t>
            </a:r>
          </a:p>
        </p:txBody>
      </p:sp>
      <p:sp>
        <p:nvSpPr>
          <p:cNvPr id="20483" name="Rectangle 3"/>
          <p:cNvSpPr>
            <a:spLocks noGrp="1" noChangeArrowheads="1"/>
          </p:cNvSpPr>
          <p:nvPr>
            <p:ph type="body" sz="half" idx="1"/>
          </p:nvPr>
        </p:nvSpPr>
        <p:spPr>
          <a:xfrm>
            <a:off x="251520" y="1600200"/>
            <a:ext cx="8663880" cy="4525963"/>
          </a:xfrm>
        </p:spPr>
        <p:txBody>
          <a:bodyPr>
            <a:normAutofit/>
          </a:bodyPr>
          <a:lstStyle/>
          <a:p>
            <a:pPr>
              <a:buFontTx/>
              <a:buNone/>
            </a:pPr>
            <a:r>
              <a:rPr lang="en-US" altLang="zh-CN" sz="2400" dirty="0" smtClean="0">
                <a:ea typeface="宋体" charset="-122"/>
              </a:rPr>
              <a:t>       Uniform                 Clutter                   Texture         	</a:t>
            </a:r>
            <a:r>
              <a:rPr lang="en-US" altLang="zh-CN" sz="2400" dirty="0">
                <a:ea typeface="宋体" charset="-122"/>
              </a:rPr>
              <a:t> </a:t>
            </a:r>
            <a:r>
              <a:rPr lang="en-US" altLang="zh-CN" sz="2400" dirty="0" smtClean="0">
                <a:ea typeface="宋体" charset="-122"/>
              </a:rPr>
              <a:t>       Shading</a:t>
            </a:r>
            <a:endParaRPr lang="en-US" altLang="zh-CN" sz="1800" dirty="0">
              <a:ea typeface="宋体" charset="-122"/>
            </a:endParaRPr>
          </a:p>
          <a:p>
            <a:endParaRPr lang="en-US" altLang="zh-CN" sz="2400" dirty="0">
              <a:ea typeface="宋体" charset="-122"/>
            </a:endParaRPr>
          </a:p>
          <a:p>
            <a:endParaRPr lang="en-US" altLang="zh-CN" sz="2400" dirty="0">
              <a:ea typeface="宋体" charset="-122"/>
            </a:endParaRPr>
          </a:p>
          <a:p>
            <a:endParaRPr lang="en-US" altLang="zh-CN" sz="2400" dirty="0">
              <a:ea typeface="宋体" charset="-122"/>
            </a:endParaRPr>
          </a:p>
          <a:p>
            <a:endParaRPr lang="en-US" altLang="zh-CN" sz="2400" dirty="0">
              <a:ea typeface="宋体" charset="-122"/>
            </a:endParaRPr>
          </a:p>
          <a:p>
            <a:endParaRPr lang="en-US" altLang="zh-CN" sz="2400" dirty="0">
              <a:ea typeface="宋体" charset="-122"/>
            </a:endParaRPr>
          </a:p>
          <a:p>
            <a:endParaRPr lang="en-US" altLang="zh-CN" sz="2400" dirty="0">
              <a:ea typeface="宋体" charset="-122"/>
            </a:endParaRPr>
          </a:p>
          <a:p>
            <a:r>
              <a:rPr lang="en-US" altLang="zh-CN" sz="2400" dirty="0">
                <a:ea typeface="宋体" charset="-122"/>
              </a:rPr>
              <a:t>Gray-level model space:</a:t>
            </a:r>
          </a:p>
          <a:p>
            <a:endParaRPr lang="en-US" altLang="zh-CN" sz="2400" dirty="0">
              <a:ea typeface="宋体" charset="-122"/>
            </a:endParaRPr>
          </a:p>
        </p:txBody>
      </p:sp>
      <p:pic>
        <p:nvPicPr>
          <p:cNvPr id="20487" name="Picture 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28600" y="2133600"/>
            <a:ext cx="8686800" cy="1504950"/>
          </a:xfrm>
          <a:noFill/>
          <a:ln/>
        </p:spPr>
      </p:pic>
      <p:pic>
        <p:nvPicPr>
          <p:cNvPr id="20493" name="Picture 13"/>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067944" y="4630142"/>
            <a:ext cx="4038600" cy="565150"/>
          </a:xfrm>
          <a:noFill/>
          <a:ln/>
        </p:spPr>
      </p:pic>
      <p:sp>
        <p:nvSpPr>
          <p:cNvPr id="20495" name="Text Box 15"/>
          <p:cNvSpPr txBox="1">
            <a:spLocks noChangeArrowheads="1"/>
          </p:cNvSpPr>
          <p:nvPr/>
        </p:nvSpPr>
        <p:spPr bwMode="auto">
          <a:xfrm>
            <a:off x="758354" y="3810000"/>
            <a:ext cx="114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ea typeface="宋体" charset="-122"/>
              </a:rPr>
              <a:t>Gaussian</a:t>
            </a:r>
          </a:p>
        </p:txBody>
      </p:sp>
      <p:sp>
        <p:nvSpPr>
          <p:cNvPr id="20496" name="Text Box 16"/>
          <p:cNvSpPr txBox="1">
            <a:spLocks noChangeArrowheads="1"/>
          </p:cNvSpPr>
          <p:nvPr/>
        </p:nvSpPr>
        <p:spPr bwMode="auto">
          <a:xfrm>
            <a:off x="2914402" y="3810000"/>
            <a:ext cx="1225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ea typeface="宋体" charset="-122"/>
              </a:rPr>
              <a:t>Intensity </a:t>
            </a:r>
          </a:p>
          <a:p>
            <a:r>
              <a:rPr lang="en-US" altLang="zh-CN" dirty="0">
                <a:ea typeface="宋体" charset="-122"/>
              </a:rPr>
              <a:t>Histogram</a:t>
            </a:r>
          </a:p>
        </p:txBody>
      </p:sp>
      <p:sp>
        <p:nvSpPr>
          <p:cNvPr id="20497" name="Text Box 17"/>
          <p:cNvSpPr txBox="1">
            <a:spLocks noChangeArrowheads="1"/>
          </p:cNvSpPr>
          <p:nvPr/>
        </p:nvSpPr>
        <p:spPr bwMode="auto">
          <a:xfrm>
            <a:off x="4953000" y="3810000"/>
            <a:ext cx="156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ea typeface="宋体" charset="-122"/>
              </a:rPr>
              <a:t>FB Response</a:t>
            </a:r>
          </a:p>
          <a:p>
            <a:r>
              <a:rPr lang="en-US" altLang="zh-CN" dirty="0">
                <a:ea typeface="宋体" charset="-122"/>
              </a:rPr>
              <a:t>Histogram</a:t>
            </a:r>
          </a:p>
        </p:txBody>
      </p:sp>
      <p:sp>
        <p:nvSpPr>
          <p:cNvPr id="20498" name="Text Box 18"/>
          <p:cNvSpPr txBox="1">
            <a:spLocks noChangeArrowheads="1"/>
          </p:cNvSpPr>
          <p:nvPr/>
        </p:nvSpPr>
        <p:spPr bwMode="auto">
          <a:xfrm>
            <a:off x="7340674" y="3810000"/>
            <a:ext cx="104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ea typeface="宋体" charset="-122"/>
              </a:rPr>
              <a:t>B-Spline</a:t>
            </a:r>
          </a:p>
        </p:txBody>
      </p:sp>
      <p:sp>
        <p:nvSpPr>
          <p:cNvPr id="10"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29373713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idx="4294967295"/>
          </p:nvPr>
        </p:nvSpPr>
        <p:spPr>
          <a:xfrm>
            <a:off x="457200" y="274638"/>
            <a:ext cx="8229600" cy="411162"/>
          </a:xfrm>
        </p:spPr>
        <p:txBody>
          <a:bodyPr lIns="91429" tIns="45714" rIns="91429" bIns="45714">
            <a:normAutofit fontScale="90000"/>
          </a:bodyPr>
          <a:lstStyle/>
          <a:p>
            <a:r>
              <a:rPr lang="en-US" altLang="zh-CN" sz="2400" dirty="0">
                <a:ea typeface="宋体" pitchFamily="2" charset="-122"/>
              </a:rPr>
              <a:t>Optimal Configuration </a:t>
            </a:r>
          </a:p>
        </p:txBody>
      </p:sp>
      <mc:AlternateContent xmlns:mc="http://schemas.openxmlformats.org/markup-compatibility/2006" xmlns:a14="http://schemas.microsoft.com/office/drawing/2010/main">
        <mc:Choice Requires="a14">
          <p:sp>
            <p:nvSpPr>
              <p:cNvPr id="6148" name="Rectangle 3"/>
              <p:cNvSpPr>
                <a:spLocks noGrp="1" noChangeArrowheads="1"/>
              </p:cNvSpPr>
              <p:nvPr>
                <p:ph type="body" idx="4294967295"/>
              </p:nvPr>
            </p:nvSpPr>
            <p:spPr>
              <a:xfrm>
                <a:off x="457200" y="1447800"/>
                <a:ext cx="8229600" cy="4678363"/>
              </a:xfrm>
            </p:spPr>
            <p:txBody>
              <a:bodyPr lIns="91429" tIns="45714" rIns="91429" bIns="45714"/>
              <a:lstStyle/>
              <a:p>
                <a:pPr>
                  <a:buFontTx/>
                  <a:buNone/>
                </a:pPr>
                <a:r>
                  <a:rPr lang="en-US" altLang="zh-CN" sz="1600" dirty="0" smtClean="0">
                    <a:ea typeface="宋体" pitchFamily="2" charset="-122"/>
                  </a:rPr>
                  <a:t>MRF Components:</a:t>
                </a:r>
              </a:p>
              <a:p>
                <a:r>
                  <a:rPr lang="en-US" altLang="zh-CN" sz="1600" dirty="0" err="1">
                    <a:ea typeface="宋体" pitchFamily="2" charset="-122"/>
                    <a:sym typeface="Symbol" pitchFamily="18" charset="2"/>
                  </a:rPr>
                  <a:t>Hammersley</a:t>
                </a:r>
                <a:r>
                  <a:rPr lang="en-US" altLang="zh-CN" sz="1600" dirty="0">
                    <a:ea typeface="宋体" pitchFamily="2" charset="-122"/>
                    <a:sym typeface="Symbol" pitchFamily="18" charset="2"/>
                  </a:rPr>
                  <a:t>-Clifford Theorem:</a:t>
                </a:r>
              </a:p>
              <a:p>
                <a:pPr lvl="1">
                  <a:buFontTx/>
                  <a:buNone/>
                </a:pPr>
                <a:r>
                  <a:rPr lang="en-US" altLang="zh-CN" sz="1400" dirty="0" smtClean="0">
                    <a:ea typeface="宋体" pitchFamily="2" charset="-122"/>
                    <a:sym typeface="Symbol" pitchFamily="18" charset="2"/>
                  </a:rPr>
                  <a:t>			</a:t>
                </a:r>
                <a:r>
                  <a:rPr lang="en-US" altLang="zh-CN" sz="1400" b="1" dirty="0">
                    <a:ea typeface="宋体" pitchFamily="2" charset="-122"/>
                    <a:sym typeface="Symbol" pitchFamily="18" charset="2"/>
                  </a:rPr>
                  <a:t>  </a:t>
                </a:r>
                <a:r>
                  <a:rPr lang="en-US" altLang="zh-CN" sz="1400" b="1" dirty="0" smtClean="0">
                    <a:ea typeface="宋体" pitchFamily="2" charset="-122"/>
                    <a:sym typeface="Symbol" pitchFamily="18" charset="2"/>
                  </a:rPr>
                  <a:t>   </a:t>
                </a:r>
                <a14:m>
                  <m:oMath xmlns:m="http://schemas.openxmlformats.org/officeDocument/2006/math">
                    <m:r>
                      <m:rPr>
                        <m:sty m:val="p"/>
                      </m:rPr>
                      <a:rPr lang="en-US" altLang="zh-CN" sz="1600" b="0" i="0">
                        <a:latin typeface="Cambria Math"/>
                        <a:ea typeface="宋体" pitchFamily="2" charset="-122"/>
                        <a:sym typeface="Symbol" pitchFamily="18" charset="2"/>
                      </a:rPr>
                      <m:t>Pr</m:t>
                    </m:r>
                    <m:d>
                      <m:dPr>
                        <m:ctrlPr>
                          <a:rPr lang="en-US" altLang="zh-CN" sz="1600" i="1">
                            <a:latin typeface="Cambria Math"/>
                            <a:ea typeface="宋体" pitchFamily="2" charset="-122"/>
                            <a:sym typeface="Symbol" pitchFamily="18" charset="2"/>
                          </a:rPr>
                        </m:ctrlPr>
                      </m:dPr>
                      <m:e>
                        <m:r>
                          <m:rPr>
                            <m:sty m:val="p"/>
                          </m:rPr>
                          <a:rPr lang="en-US" altLang="zh-CN" sz="1600" b="0" i="0">
                            <a:latin typeface="Cambria Math"/>
                            <a:ea typeface="宋体" pitchFamily="2" charset="-122"/>
                            <a:sym typeface="Symbol" pitchFamily="18" charset="2"/>
                          </a:rPr>
                          <m:t>f</m:t>
                        </m:r>
                      </m:e>
                    </m:d>
                    <m:r>
                      <a:rPr lang="en-US" altLang="zh-CN" sz="1600" b="0" i="0">
                        <a:latin typeface="Cambria Math"/>
                        <a:ea typeface="宋体" pitchFamily="2" charset="-122"/>
                        <a:sym typeface="Symbol" pitchFamily="18" charset="2"/>
                      </a:rPr>
                      <m:t>∝</m:t>
                    </m:r>
                    <m:sSup>
                      <m:sSupPr>
                        <m:ctrlPr>
                          <a:rPr lang="en-US" altLang="zh-CN" sz="1600" i="1">
                            <a:latin typeface="Cambria Math"/>
                            <a:ea typeface="宋体" pitchFamily="2" charset="-122"/>
                            <a:sym typeface="Symbol" pitchFamily="18" charset="2"/>
                          </a:rPr>
                        </m:ctrlPr>
                      </m:sSupPr>
                      <m:e>
                        <m:r>
                          <m:rPr>
                            <m:sty m:val="p"/>
                          </m:rPr>
                          <a:rPr lang="en-US" altLang="zh-CN" sz="1600" b="0" i="0">
                            <a:latin typeface="Cambria Math"/>
                            <a:ea typeface="宋体" pitchFamily="2" charset="-122"/>
                            <a:sym typeface="Symbol" pitchFamily="18" charset="2"/>
                          </a:rPr>
                          <m:t>e</m:t>
                        </m:r>
                      </m:e>
                      <m:sup>
                        <m:r>
                          <a:rPr lang="en-US" altLang="zh-CN" sz="1600" b="0" i="0">
                            <a:latin typeface="Cambria Math"/>
                            <a:ea typeface="宋体" pitchFamily="2" charset="-122"/>
                            <a:sym typeface="Symbol" pitchFamily="18" charset="2"/>
                          </a:rPr>
                          <m:t>−</m:t>
                        </m:r>
                        <m:nary>
                          <m:naryPr>
                            <m:chr m:val="∑"/>
                            <m:supHide m:val="on"/>
                            <m:ctrlPr>
                              <a:rPr lang="en-US" altLang="zh-CN" sz="1600" i="1">
                                <a:latin typeface="Cambria Math"/>
                                <a:ea typeface="宋体" pitchFamily="2" charset="-122"/>
                                <a:sym typeface="Symbol" pitchFamily="18" charset="2"/>
                              </a:rPr>
                            </m:ctrlPr>
                          </m:naryPr>
                          <m:sub>
                            <m:r>
                              <m:rPr>
                                <m:sty m:val="p"/>
                              </m:rPr>
                              <a:rPr lang="en-US" altLang="zh-CN" sz="1600" b="0" i="0">
                                <a:latin typeface="Cambria Math"/>
                                <a:ea typeface="宋体" pitchFamily="2" charset="-122"/>
                                <a:sym typeface="Symbol" pitchFamily="18" charset="2"/>
                              </a:rPr>
                              <m:t>c</m:t>
                            </m:r>
                          </m:sub>
                          <m:sup/>
                          <m:e>
                            <m:sSub>
                              <m:sSubPr>
                                <m:ctrlPr>
                                  <a:rPr lang="en-US" altLang="zh-CN" sz="1600" i="1">
                                    <a:latin typeface="Cambria Math"/>
                                    <a:ea typeface="宋体" pitchFamily="2" charset="-122"/>
                                    <a:sym typeface="Symbol" pitchFamily="18" charset="2"/>
                                  </a:rPr>
                                </m:ctrlPr>
                              </m:sSubPr>
                              <m:e>
                                <m:r>
                                  <m:rPr>
                                    <m:sty m:val="p"/>
                                  </m:rPr>
                                  <a:rPr lang="en-US" altLang="zh-CN" sz="1600" b="0" i="0">
                                    <a:latin typeface="Cambria Math"/>
                                    <a:ea typeface="宋体" pitchFamily="2" charset="-122"/>
                                    <a:sym typeface="Symbol" pitchFamily="18" charset="2"/>
                                  </a:rPr>
                                  <m:t>V</m:t>
                                </m:r>
                              </m:e>
                              <m:sub>
                                <m:r>
                                  <m:rPr>
                                    <m:sty m:val="p"/>
                                  </m:rPr>
                                  <a:rPr lang="en-US" altLang="zh-CN" sz="1600" b="0" i="0">
                                    <a:latin typeface="Cambria Math"/>
                                    <a:ea typeface="宋体" pitchFamily="2" charset="-122"/>
                                    <a:sym typeface="Symbol" pitchFamily="18" charset="2"/>
                                  </a:rPr>
                                  <m:t>c</m:t>
                                </m:r>
                              </m:sub>
                            </m:sSub>
                            <m:r>
                              <a:rPr lang="en-US" altLang="zh-CN" sz="1600" b="0" i="0">
                                <a:latin typeface="Cambria Math"/>
                                <a:ea typeface="宋体" pitchFamily="2" charset="-122"/>
                                <a:sym typeface="Symbol" pitchFamily="18" charset="2"/>
                              </a:rPr>
                              <m:t>(</m:t>
                            </m:r>
                            <m:r>
                              <m:rPr>
                                <m:sty m:val="p"/>
                              </m:rPr>
                              <a:rPr lang="en-US" altLang="zh-CN" sz="1600" b="0" i="0">
                                <a:latin typeface="Cambria Math"/>
                                <a:ea typeface="宋体" pitchFamily="2" charset="-122"/>
                                <a:sym typeface="Symbol" pitchFamily="18" charset="2"/>
                              </a:rPr>
                              <m:t>f</m:t>
                            </m:r>
                            <m:r>
                              <a:rPr lang="en-US" altLang="zh-CN" sz="1600" b="0" i="0">
                                <a:latin typeface="Cambria Math"/>
                                <a:ea typeface="宋体" pitchFamily="2" charset="-122"/>
                                <a:sym typeface="Symbol" pitchFamily="18" charset="2"/>
                              </a:rPr>
                              <m:t>)</m:t>
                            </m:r>
                          </m:e>
                        </m:nary>
                      </m:sup>
                    </m:sSup>
                  </m:oMath>
                </a14:m>
                <a:endParaRPr lang="en-US" altLang="zh-CN" sz="1400" dirty="0">
                  <a:ea typeface="宋体" pitchFamily="2" charset="-122"/>
                  <a:sym typeface="Symbol" pitchFamily="18" charset="2"/>
                </a:endParaRPr>
              </a:p>
              <a:p>
                <a:r>
                  <a:rPr lang="en-US" altLang="zh-CN" sz="1600" dirty="0">
                    <a:ea typeface="宋体" pitchFamily="2" charset="-122"/>
                    <a:sym typeface="Symbol" pitchFamily="18" charset="2"/>
                  </a:rPr>
                  <a:t>Consider MRF’s with arbitrary cliques among  neighboring </a:t>
                </a:r>
                <a:r>
                  <a:rPr lang="en-US" altLang="zh-CN" sz="1600" dirty="0" smtClean="0">
                    <a:ea typeface="宋体" pitchFamily="2" charset="-122"/>
                    <a:sym typeface="Symbol" pitchFamily="18" charset="2"/>
                  </a:rPr>
                  <a:t>pixels</a:t>
                </a:r>
              </a:p>
              <a:p>
                <a:pPr marL="0" indent="0">
                  <a:buNone/>
                </a:pPr>
                <a:r>
                  <a:rPr lang="en-US" altLang="zh-CN" sz="1600" dirty="0" smtClean="0">
                    <a:ea typeface="宋体" pitchFamily="2" charset="-122"/>
                    <a:sym typeface="Symbol" pitchFamily="18" charset="2"/>
                  </a:rPr>
                  <a:t>		</a:t>
                </a:r>
                <a14:m>
                  <m:oMath xmlns:m="http://schemas.openxmlformats.org/officeDocument/2006/math">
                    <m:func>
                      <m:funcPr>
                        <m:ctrlPr>
                          <a:rPr lang="en-US" altLang="zh-CN" sz="2000" b="0" i="1" smtClean="0">
                            <a:latin typeface="Cambria Math"/>
                            <a:ea typeface="宋体" pitchFamily="2" charset="-122"/>
                            <a:sym typeface="Symbol" pitchFamily="18" charset="2"/>
                          </a:rPr>
                        </m:ctrlPr>
                      </m:funcPr>
                      <m:fName>
                        <m:r>
                          <m:rPr>
                            <m:sty m:val="p"/>
                          </m:rPr>
                          <a:rPr lang="en-US" altLang="zh-CN" sz="2000" b="0" i="0" smtClean="0">
                            <a:latin typeface="Cambria Math"/>
                            <a:ea typeface="宋体" pitchFamily="2" charset="-122"/>
                            <a:sym typeface="Symbol" pitchFamily="18" charset="2"/>
                          </a:rPr>
                          <m:t>Pr</m:t>
                        </m:r>
                      </m:fName>
                      <m:e>
                        <m:d>
                          <m:dPr>
                            <m:ctrlPr>
                              <a:rPr lang="en-US" altLang="zh-CN" sz="2000" b="0" i="1" smtClean="0">
                                <a:latin typeface="Cambria Math"/>
                                <a:ea typeface="宋体" pitchFamily="2" charset="-122"/>
                                <a:sym typeface="Symbol" pitchFamily="18" charset="2"/>
                              </a:rPr>
                            </m:ctrlPr>
                          </m:dPr>
                          <m:e>
                            <m:r>
                              <a:rPr lang="en-US" altLang="zh-CN" sz="2000" b="0" i="1" smtClean="0">
                                <a:latin typeface="Cambria Math"/>
                                <a:ea typeface="宋体" pitchFamily="2" charset="-122"/>
                                <a:sym typeface="Symbol" pitchFamily="18" charset="2"/>
                              </a:rPr>
                              <m:t>𝑓</m:t>
                            </m:r>
                          </m:e>
                        </m:d>
                      </m:e>
                    </m:func>
                    <m:r>
                      <a:rPr lang="en-US" altLang="zh-CN" sz="2000" b="0" i="1" smtClean="0">
                        <a:latin typeface="Cambria Math"/>
                        <a:ea typeface="宋体" pitchFamily="2" charset="-122"/>
                        <a:sym typeface="Symbol" pitchFamily="18" charset="2"/>
                      </a:rPr>
                      <m:t>∝</m:t>
                    </m:r>
                    <m:r>
                      <m:rPr>
                        <m:sty m:val="p"/>
                      </m:rPr>
                      <a:rPr lang="en-US" altLang="zh-CN" sz="2000" b="0" i="0" smtClean="0">
                        <a:latin typeface="Cambria Math"/>
                        <a:ea typeface="宋体" pitchFamily="2" charset="-122"/>
                        <a:sym typeface="Symbol" pitchFamily="18" charset="2"/>
                      </a:rPr>
                      <m:t>exp</m:t>
                    </m:r>
                    <m:r>
                      <a:rPr lang="en-US" altLang="zh-CN" sz="2000" b="0" i="1" smtClean="0">
                        <a:latin typeface="Cambria Math"/>
                        <a:ea typeface="宋体" pitchFamily="2" charset="-122"/>
                        <a:sym typeface="Symbol" pitchFamily="18" charset="2"/>
                      </a:rPr>
                      <m:t>⁡</m:t>
                    </m:r>
                    <m:d>
                      <m:dPr>
                        <m:ctrlPr>
                          <a:rPr lang="en-US" altLang="zh-CN" sz="2000" i="1">
                            <a:latin typeface="Cambria Math"/>
                            <a:ea typeface="宋体" pitchFamily="2" charset="-122"/>
                            <a:sym typeface="Symbol" pitchFamily="18" charset="2"/>
                          </a:rPr>
                        </m:ctrlPr>
                      </m:dPr>
                      <m:e>
                        <m:r>
                          <a:rPr lang="en-US" altLang="zh-CN" sz="2000" i="1">
                            <a:latin typeface="Cambria Math"/>
                            <a:ea typeface="宋体" pitchFamily="2" charset="-122"/>
                            <a:sym typeface="Symbol" pitchFamily="18" charset="2"/>
                          </a:rPr>
                          <m:t>−</m:t>
                        </m:r>
                        <m:nary>
                          <m:naryPr>
                            <m:chr m:val="∑"/>
                            <m:supHide m:val="on"/>
                            <m:ctrlPr>
                              <a:rPr lang="en-US" altLang="zh-CN" sz="2000" i="1" smtClean="0">
                                <a:latin typeface="Cambria Math"/>
                                <a:ea typeface="宋体" pitchFamily="2" charset="-122"/>
                                <a:sym typeface="Symbol" pitchFamily="18" charset="2"/>
                              </a:rPr>
                            </m:ctrlPr>
                          </m:naryPr>
                          <m:sub>
                            <m:r>
                              <a:rPr lang="en-US" altLang="zh-CN" sz="2000" i="1">
                                <a:latin typeface="Cambria Math"/>
                                <a:ea typeface="宋体" pitchFamily="2" charset="-122"/>
                                <a:sym typeface="Symbol" pitchFamily="18" charset="2"/>
                              </a:rPr>
                              <m:t>𝑐</m:t>
                            </m:r>
                            <m:r>
                              <a:rPr lang="en-US" altLang="zh-CN" sz="2000" i="1">
                                <a:latin typeface="Cambria Math"/>
                                <a:ea typeface="宋体" pitchFamily="2" charset="-122"/>
                                <a:sym typeface="Symbol" pitchFamily="18" charset="2"/>
                              </a:rPr>
                              <m:t>∈</m:t>
                            </m:r>
                            <m:r>
                              <a:rPr lang="en-US" altLang="zh-CN" sz="2000" i="1">
                                <a:latin typeface="Cambria Math"/>
                                <a:ea typeface="宋体" pitchFamily="2" charset="-122"/>
                                <a:sym typeface="Symbol" pitchFamily="18" charset="2"/>
                              </a:rPr>
                              <m:t>𝐶</m:t>
                            </m:r>
                          </m:sub>
                          <m:sup/>
                          <m:e>
                            <m:nary>
                              <m:naryPr>
                                <m:chr m:val="∑"/>
                                <m:supHide m:val="on"/>
                                <m:ctrlPr>
                                  <a:rPr lang="en-US" altLang="zh-CN" sz="2000" i="1" smtClean="0">
                                    <a:latin typeface="Cambria Math"/>
                                    <a:ea typeface="宋体" pitchFamily="2" charset="-122"/>
                                    <a:sym typeface="Symbol" pitchFamily="18" charset="2"/>
                                  </a:rPr>
                                </m:ctrlPr>
                              </m:naryPr>
                              <m:sub>
                                <m:r>
                                  <a:rPr lang="en-US" altLang="zh-CN" sz="2000" i="1">
                                    <a:latin typeface="Cambria Math"/>
                                    <a:ea typeface="宋体" pitchFamily="2" charset="-122"/>
                                    <a:sym typeface="Symbol" pitchFamily="18" charset="2"/>
                                  </a:rPr>
                                  <m:t>𝑝</m:t>
                                </m:r>
                                <m:r>
                                  <a:rPr lang="en-US" altLang="zh-CN" sz="2000" i="1">
                                    <a:latin typeface="Cambria Math"/>
                                    <a:ea typeface="宋体" pitchFamily="2" charset="-122"/>
                                    <a:sym typeface="Symbol" pitchFamily="18" charset="2"/>
                                  </a:rPr>
                                  <m:t>1,</m:t>
                                </m:r>
                                <m:r>
                                  <a:rPr lang="en-US" altLang="zh-CN" sz="2000" i="1">
                                    <a:latin typeface="Cambria Math"/>
                                    <a:ea typeface="宋体" pitchFamily="2" charset="-122"/>
                                    <a:sym typeface="Symbol" pitchFamily="18" charset="2"/>
                                  </a:rPr>
                                  <m:t>𝑝</m:t>
                                </m:r>
                                <m:r>
                                  <a:rPr lang="en-US" altLang="zh-CN" sz="2000" i="1">
                                    <a:latin typeface="Cambria Math"/>
                                    <a:ea typeface="宋体" pitchFamily="2" charset="-122"/>
                                    <a:sym typeface="Symbol" pitchFamily="18" charset="2"/>
                                  </a:rPr>
                                  <m:t>2∈</m:t>
                                </m:r>
                                <m:r>
                                  <a:rPr lang="en-US" altLang="zh-CN" sz="2000" i="1">
                                    <a:latin typeface="Cambria Math"/>
                                    <a:ea typeface="宋体" pitchFamily="2" charset="-122"/>
                                    <a:sym typeface="Symbol" pitchFamily="18" charset="2"/>
                                  </a:rPr>
                                  <m:t>𝑐</m:t>
                                </m:r>
                              </m:sub>
                              <m:sup/>
                              <m:e>
                                <m:sSub>
                                  <m:sSubPr>
                                    <m:ctrlPr>
                                      <a:rPr lang="en-US" altLang="zh-CN" sz="2000" b="0" i="1" smtClean="0">
                                        <a:latin typeface="Cambria Math"/>
                                        <a:ea typeface="宋体" pitchFamily="2" charset="-122"/>
                                        <a:sym typeface="Symbol" pitchFamily="18" charset="2"/>
                                      </a:rPr>
                                    </m:ctrlPr>
                                  </m:sSubPr>
                                  <m:e>
                                    <m:r>
                                      <a:rPr lang="en-US" altLang="zh-CN" sz="2000" b="0" i="1" smtClean="0">
                                        <a:latin typeface="Cambria Math"/>
                                        <a:ea typeface="宋体" pitchFamily="2" charset="-122"/>
                                        <a:sym typeface="Symbol" pitchFamily="18" charset="2"/>
                                      </a:rPr>
                                      <m:t>𝑉</m:t>
                                    </m:r>
                                  </m:e>
                                  <m:sub>
                                    <m:r>
                                      <a:rPr lang="en-US" altLang="zh-CN" sz="2000" b="0" i="1" smtClean="0">
                                        <a:latin typeface="Cambria Math"/>
                                        <a:ea typeface="宋体" pitchFamily="2" charset="-122"/>
                                        <a:sym typeface="Symbol" pitchFamily="18" charset="2"/>
                                      </a:rPr>
                                      <m:t>𝑐</m:t>
                                    </m:r>
                                  </m:sub>
                                </m:sSub>
                                <m:r>
                                  <a:rPr lang="en-US" altLang="zh-CN" sz="2000" b="0" i="1" smtClean="0">
                                    <a:latin typeface="Cambria Math"/>
                                    <a:ea typeface="宋体" pitchFamily="2" charset="-122"/>
                                    <a:sym typeface="Symbol" pitchFamily="18" charset="2"/>
                                  </a:rPr>
                                  <m:t>(</m:t>
                                </m:r>
                                <m:sSub>
                                  <m:sSubPr>
                                    <m:ctrlPr>
                                      <a:rPr lang="en-US" altLang="zh-CN" sz="2000" b="0" i="1" smtClean="0">
                                        <a:latin typeface="Cambria Math"/>
                                        <a:ea typeface="宋体" pitchFamily="2" charset="-122"/>
                                        <a:sym typeface="Symbol" pitchFamily="18" charset="2"/>
                                      </a:rPr>
                                    </m:ctrlPr>
                                  </m:sSubPr>
                                  <m:e>
                                    <m:r>
                                      <a:rPr lang="en-US" altLang="zh-CN" sz="2000" b="0" i="1" smtClean="0">
                                        <a:latin typeface="Cambria Math"/>
                                        <a:ea typeface="宋体" pitchFamily="2" charset="-122"/>
                                        <a:sym typeface="Symbol" pitchFamily="18" charset="2"/>
                                      </a:rPr>
                                      <m:t>𝑓</m:t>
                                    </m:r>
                                  </m:e>
                                  <m:sub>
                                    <m:r>
                                      <a:rPr lang="en-US" altLang="zh-CN" sz="2000" b="0" i="1" smtClean="0">
                                        <a:latin typeface="Cambria Math"/>
                                        <a:ea typeface="宋体" pitchFamily="2" charset="-122"/>
                                        <a:sym typeface="Symbol" pitchFamily="18" charset="2"/>
                                      </a:rPr>
                                      <m:t>𝑝</m:t>
                                    </m:r>
                                    <m:r>
                                      <a:rPr lang="en-US" altLang="zh-CN" sz="2000" b="0" i="1" smtClean="0">
                                        <a:latin typeface="Cambria Math"/>
                                        <a:ea typeface="宋体" pitchFamily="2" charset="-122"/>
                                        <a:sym typeface="Symbol" pitchFamily="18" charset="2"/>
                                      </a:rPr>
                                      <m:t>1</m:t>
                                    </m:r>
                                  </m:sub>
                                </m:sSub>
                                <m:r>
                                  <a:rPr lang="en-US" altLang="zh-CN" sz="2000" b="0" i="1" smtClean="0">
                                    <a:latin typeface="Cambria Math"/>
                                    <a:ea typeface="宋体" pitchFamily="2" charset="-122"/>
                                    <a:sym typeface="Symbol" pitchFamily="18" charset="2"/>
                                  </a:rPr>
                                  <m:t>,</m:t>
                                </m:r>
                                <m:sSub>
                                  <m:sSubPr>
                                    <m:ctrlPr>
                                      <a:rPr lang="en-US" altLang="zh-CN" sz="2000" b="0" i="1" smtClean="0">
                                        <a:latin typeface="Cambria Math"/>
                                        <a:ea typeface="宋体" pitchFamily="2" charset="-122"/>
                                        <a:sym typeface="Symbol" pitchFamily="18" charset="2"/>
                                      </a:rPr>
                                    </m:ctrlPr>
                                  </m:sSubPr>
                                  <m:e>
                                    <m:r>
                                      <a:rPr lang="en-US" altLang="zh-CN" sz="2000" b="0" i="1" smtClean="0">
                                        <a:latin typeface="Cambria Math"/>
                                        <a:ea typeface="宋体" pitchFamily="2" charset="-122"/>
                                        <a:sym typeface="Symbol" pitchFamily="18" charset="2"/>
                                      </a:rPr>
                                      <m:t>𝑓</m:t>
                                    </m:r>
                                  </m:e>
                                  <m:sub>
                                    <m:r>
                                      <a:rPr lang="en-US" altLang="zh-CN" sz="2000" b="0" i="1" smtClean="0">
                                        <a:latin typeface="Cambria Math"/>
                                        <a:ea typeface="宋体" pitchFamily="2" charset="-122"/>
                                        <a:sym typeface="Symbol" pitchFamily="18" charset="2"/>
                                      </a:rPr>
                                      <m:t>𝑝</m:t>
                                    </m:r>
                                    <m:r>
                                      <a:rPr lang="en-US" altLang="zh-CN" sz="2000" b="0" i="1" smtClean="0">
                                        <a:latin typeface="Cambria Math"/>
                                        <a:ea typeface="宋体" pitchFamily="2" charset="-122"/>
                                        <a:sym typeface="Symbol" pitchFamily="18" charset="2"/>
                                      </a:rPr>
                                      <m:t>2</m:t>
                                    </m:r>
                                  </m:sub>
                                </m:sSub>
                                <m:r>
                                  <a:rPr lang="en-US" altLang="zh-CN" sz="2000" b="0" i="1" smtClean="0">
                                    <a:latin typeface="Cambria Math"/>
                                    <a:ea typeface="宋体" pitchFamily="2" charset="-122"/>
                                    <a:sym typeface="Symbol" pitchFamily="18" charset="2"/>
                                  </a:rPr>
                                  <m:t>)</m:t>
                                </m:r>
                              </m:e>
                            </m:nary>
                          </m:e>
                        </m:nary>
                      </m:e>
                    </m:d>
                  </m:oMath>
                </a14:m>
                <a:endParaRPr lang="en-US" altLang="zh-CN" sz="1600" dirty="0">
                  <a:ea typeface="宋体" pitchFamily="2" charset="-122"/>
                  <a:sym typeface="Symbol" pitchFamily="18" charset="2"/>
                </a:endParaRPr>
              </a:p>
              <a:p>
                <a:endParaRPr lang="en-US" altLang="zh-CN" sz="1600" dirty="0">
                  <a:ea typeface="宋体" pitchFamily="2" charset="-122"/>
                  <a:sym typeface="Symbol" pitchFamily="18" charset="2"/>
                </a:endParaRPr>
              </a:p>
              <a:p>
                <a:pPr lvl="1">
                  <a:buFontTx/>
                  <a:buNone/>
                </a:pPr>
                <a:endParaRPr lang="en-US" altLang="zh-CN" sz="1400" baseline="-25000" dirty="0">
                  <a:ea typeface="宋体" pitchFamily="2" charset="-122"/>
                </a:endParaRPr>
              </a:p>
              <a:p>
                <a:pPr lvl="1">
                  <a:buFontTx/>
                  <a:buNone/>
                </a:pPr>
                <a:endParaRPr lang="en-US" altLang="zh-CN" sz="1400" dirty="0">
                  <a:ea typeface="宋体" pitchFamily="2" charset="-122"/>
                </a:endParaRPr>
              </a:p>
            </p:txBody>
          </p:sp>
        </mc:Choice>
        <mc:Fallback xmlns="">
          <p:sp>
            <p:nvSpPr>
              <p:cNvPr id="6148" name="Rectangle 3"/>
              <p:cNvSpPr>
                <a:spLocks noGrp="1" noRot="1" noChangeAspect="1" noMove="1" noResize="1" noEditPoints="1" noAdjustHandles="1" noChangeArrowheads="1" noChangeShapeType="1" noTextEdit="1"/>
              </p:cNvSpPr>
              <p:nvPr>
                <p:ph type="body" idx="4294967295"/>
              </p:nvPr>
            </p:nvSpPr>
            <p:spPr>
              <a:xfrm>
                <a:off x="457200" y="1447800"/>
                <a:ext cx="8229600" cy="4678363"/>
              </a:xfrm>
              <a:blipFill rotWithShape="1">
                <a:blip r:embed="rId3"/>
                <a:stretch>
                  <a:fillRect l="-444" t="-522"/>
                </a:stretch>
              </a:blipFill>
            </p:spPr>
            <p:txBody>
              <a:bodyPr/>
              <a:lstStyle/>
              <a:p>
                <a:r>
                  <a:rPr lang="zh-CN" altLang="en-US">
                    <a:noFill/>
                  </a:rPr>
                  <a:t> </a:t>
                </a:r>
              </a:p>
            </p:txBody>
          </p:sp>
        </mc:Fallback>
      </mc:AlternateContent>
      <p:sp>
        <p:nvSpPr>
          <p:cNvPr id="6149" name="Oval 4"/>
          <p:cNvSpPr>
            <a:spLocks noChangeArrowheads="1"/>
          </p:cNvSpPr>
          <p:nvPr/>
        </p:nvSpPr>
        <p:spPr bwMode="auto">
          <a:xfrm>
            <a:off x="7086600" y="48768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150" name="Line 5"/>
          <p:cNvSpPr>
            <a:spLocks noChangeShapeType="1"/>
          </p:cNvSpPr>
          <p:nvPr/>
        </p:nvSpPr>
        <p:spPr bwMode="auto">
          <a:xfrm>
            <a:off x="7391400" y="50292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1" name="Line 6"/>
          <p:cNvSpPr>
            <a:spLocks noChangeShapeType="1"/>
          </p:cNvSpPr>
          <p:nvPr/>
        </p:nvSpPr>
        <p:spPr bwMode="auto">
          <a:xfrm flipV="1">
            <a:off x="7239000" y="4495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2" name="Oval 7"/>
          <p:cNvSpPr>
            <a:spLocks noChangeArrowheads="1"/>
          </p:cNvSpPr>
          <p:nvPr/>
        </p:nvSpPr>
        <p:spPr bwMode="auto">
          <a:xfrm>
            <a:off x="6400800" y="4876800"/>
            <a:ext cx="304800" cy="304800"/>
          </a:xfrm>
          <a:prstGeom prst="ellipse">
            <a:avLst/>
          </a:prstGeom>
          <a:solidFill>
            <a:srgbClr val="FFFF00"/>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153" name="Line 8"/>
          <p:cNvSpPr>
            <a:spLocks noChangeShapeType="1"/>
          </p:cNvSpPr>
          <p:nvPr/>
        </p:nvSpPr>
        <p:spPr bwMode="auto">
          <a:xfrm>
            <a:off x="6705600" y="50292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4" name="Line 9"/>
          <p:cNvSpPr>
            <a:spLocks noChangeShapeType="1"/>
          </p:cNvSpPr>
          <p:nvPr/>
        </p:nvSpPr>
        <p:spPr bwMode="auto">
          <a:xfrm flipV="1">
            <a:off x="6553200" y="4495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5" name="Oval 10"/>
          <p:cNvSpPr>
            <a:spLocks noChangeArrowheads="1"/>
          </p:cNvSpPr>
          <p:nvPr/>
        </p:nvSpPr>
        <p:spPr bwMode="auto">
          <a:xfrm>
            <a:off x="5715000" y="48768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156" name="Line 11"/>
          <p:cNvSpPr>
            <a:spLocks noChangeShapeType="1"/>
          </p:cNvSpPr>
          <p:nvPr/>
        </p:nvSpPr>
        <p:spPr bwMode="auto">
          <a:xfrm>
            <a:off x="6019800" y="50292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7" name="Line 12"/>
          <p:cNvSpPr>
            <a:spLocks noChangeShapeType="1"/>
          </p:cNvSpPr>
          <p:nvPr/>
        </p:nvSpPr>
        <p:spPr bwMode="auto">
          <a:xfrm flipV="1">
            <a:off x="5867400" y="4495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6158" name="Group 13"/>
          <p:cNvGrpSpPr>
            <a:grpSpLocks/>
          </p:cNvGrpSpPr>
          <p:nvPr/>
        </p:nvGrpSpPr>
        <p:grpSpPr bwMode="auto">
          <a:xfrm>
            <a:off x="7086600" y="5181600"/>
            <a:ext cx="685800" cy="685800"/>
            <a:chOff x="1776" y="2880"/>
            <a:chExt cx="432" cy="432"/>
          </a:xfrm>
        </p:grpSpPr>
        <p:sp>
          <p:nvSpPr>
            <p:cNvPr id="6159" name="Oval 14"/>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160" name="Line 15"/>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61" name="Line 16"/>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162" name="Oval 17"/>
          <p:cNvSpPr>
            <a:spLocks noChangeArrowheads="1"/>
          </p:cNvSpPr>
          <p:nvPr/>
        </p:nvSpPr>
        <p:spPr bwMode="auto">
          <a:xfrm>
            <a:off x="6400800" y="55626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163" name="Line 18"/>
          <p:cNvSpPr>
            <a:spLocks noChangeShapeType="1"/>
          </p:cNvSpPr>
          <p:nvPr/>
        </p:nvSpPr>
        <p:spPr bwMode="auto">
          <a:xfrm>
            <a:off x="6705600" y="57150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64" name="Line 19"/>
          <p:cNvSpPr>
            <a:spLocks noChangeShapeType="1"/>
          </p:cNvSpPr>
          <p:nvPr/>
        </p:nvSpPr>
        <p:spPr bwMode="auto">
          <a:xfrm flipV="1">
            <a:off x="6553200" y="5181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6165" name="Group 20"/>
          <p:cNvGrpSpPr>
            <a:grpSpLocks/>
          </p:cNvGrpSpPr>
          <p:nvPr/>
        </p:nvGrpSpPr>
        <p:grpSpPr bwMode="auto">
          <a:xfrm>
            <a:off x="5715000" y="5181600"/>
            <a:ext cx="685800" cy="685800"/>
            <a:chOff x="1776" y="2880"/>
            <a:chExt cx="432" cy="432"/>
          </a:xfrm>
        </p:grpSpPr>
        <p:sp>
          <p:nvSpPr>
            <p:cNvPr id="6166" name="Oval 21"/>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167" name="Line 22"/>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68" name="Line 23"/>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6169" name="Group 24"/>
          <p:cNvGrpSpPr>
            <a:grpSpLocks/>
          </p:cNvGrpSpPr>
          <p:nvPr/>
        </p:nvGrpSpPr>
        <p:grpSpPr bwMode="auto">
          <a:xfrm>
            <a:off x="7772400" y="5181600"/>
            <a:ext cx="685800" cy="685800"/>
            <a:chOff x="1776" y="2880"/>
            <a:chExt cx="432" cy="432"/>
          </a:xfrm>
        </p:grpSpPr>
        <p:sp>
          <p:nvSpPr>
            <p:cNvPr id="6170" name="Oval 25"/>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171" name="Line 26"/>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72" name="Line 27"/>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6173" name="Group 28"/>
          <p:cNvGrpSpPr>
            <a:grpSpLocks/>
          </p:cNvGrpSpPr>
          <p:nvPr/>
        </p:nvGrpSpPr>
        <p:grpSpPr bwMode="auto">
          <a:xfrm>
            <a:off x="7772400" y="4495800"/>
            <a:ext cx="685800" cy="685800"/>
            <a:chOff x="1776" y="2880"/>
            <a:chExt cx="432" cy="432"/>
          </a:xfrm>
        </p:grpSpPr>
        <p:sp>
          <p:nvSpPr>
            <p:cNvPr id="6174" name="Oval 29"/>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175" name="Line 30"/>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76" name="Line 31"/>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6177" name="Group 32"/>
          <p:cNvGrpSpPr>
            <a:grpSpLocks/>
          </p:cNvGrpSpPr>
          <p:nvPr/>
        </p:nvGrpSpPr>
        <p:grpSpPr bwMode="auto">
          <a:xfrm>
            <a:off x="5029200" y="4495800"/>
            <a:ext cx="685800" cy="685800"/>
            <a:chOff x="1776" y="2880"/>
            <a:chExt cx="432" cy="432"/>
          </a:xfrm>
        </p:grpSpPr>
        <p:sp>
          <p:nvSpPr>
            <p:cNvPr id="6178" name="Oval 33"/>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179" name="Line 34"/>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80" name="Line 35"/>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6181" name="Group 36"/>
          <p:cNvGrpSpPr>
            <a:grpSpLocks/>
          </p:cNvGrpSpPr>
          <p:nvPr/>
        </p:nvGrpSpPr>
        <p:grpSpPr bwMode="auto">
          <a:xfrm>
            <a:off x="7772400" y="3810000"/>
            <a:ext cx="685800" cy="685800"/>
            <a:chOff x="1776" y="2880"/>
            <a:chExt cx="432" cy="432"/>
          </a:xfrm>
        </p:grpSpPr>
        <p:sp>
          <p:nvSpPr>
            <p:cNvPr id="6182" name="Oval 37"/>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183" name="Line 38"/>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84" name="Line 39"/>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6185" name="Group 40"/>
          <p:cNvGrpSpPr>
            <a:grpSpLocks/>
          </p:cNvGrpSpPr>
          <p:nvPr/>
        </p:nvGrpSpPr>
        <p:grpSpPr bwMode="auto">
          <a:xfrm>
            <a:off x="7086600" y="3810000"/>
            <a:ext cx="685800" cy="685800"/>
            <a:chOff x="1776" y="2880"/>
            <a:chExt cx="432" cy="432"/>
          </a:xfrm>
        </p:grpSpPr>
        <p:sp>
          <p:nvSpPr>
            <p:cNvPr id="6186" name="Oval 41"/>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187" name="Line 42"/>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88" name="Line 43"/>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189" name="Oval 44"/>
          <p:cNvSpPr>
            <a:spLocks noChangeArrowheads="1"/>
          </p:cNvSpPr>
          <p:nvPr/>
        </p:nvSpPr>
        <p:spPr bwMode="auto">
          <a:xfrm>
            <a:off x="6400800" y="41910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190" name="Line 45"/>
          <p:cNvSpPr>
            <a:spLocks noChangeShapeType="1"/>
          </p:cNvSpPr>
          <p:nvPr/>
        </p:nvSpPr>
        <p:spPr bwMode="auto">
          <a:xfrm>
            <a:off x="6705600" y="43434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91" name="Line 46"/>
          <p:cNvSpPr>
            <a:spLocks noChangeShapeType="1"/>
          </p:cNvSpPr>
          <p:nvPr/>
        </p:nvSpPr>
        <p:spPr bwMode="auto">
          <a:xfrm flipV="1">
            <a:off x="6553200" y="3810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6192" name="Group 47"/>
          <p:cNvGrpSpPr>
            <a:grpSpLocks/>
          </p:cNvGrpSpPr>
          <p:nvPr/>
        </p:nvGrpSpPr>
        <p:grpSpPr bwMode="auto">
          <a:xfrm>
            <a:off x="5715000" y="3810000"/>
            <a:ext cx="685800" cy="685800"/>
            <a:chOff x="1776" y="2880"/>
            <a:chExt cx="432" cy="432"/>
          </a:xfrm>
        </p:grpSpPr>
        <p:sp>
          <p:nvSpPr>
            <p:cNvPr id="6193" name="Oval 48"/>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194" name="Line 49"/>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95" name="Line 50"/>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6196" name="Group 51"/>
          <p:cNvGrpSpPr>
            <a:grpSpLocks/>
          </p:cNvGrpSpPr>
          <p:nvPr/>
        </p:nvGrpSpPr>
        <p:grpSpPr bwMode="auto">
          <a:xfrm>
            <a:off x="5029200" y="3810000"/>
            <a:ext cx="685800" cy="685800"/>
            <a:chOff x="1776" y="2880"/>
            <a:chExt cx="432" cy="432"/>
          </a:xfrm>
        </p:grpSpPr>
        <p:sp>
          <p:nvSpPr>
            <p:cNvPr id="6197" name="Oval 52"/>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198" name="Line 53"/>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99" name="Line 54"/>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6200" name="Group 55"/>
          <p:cNvGrpSpPr>
            <a:grpSpLocks/>
          </p:cNvGrpSpPr>
          <p:nvPr/>
        </p:nvGrpSpPr>
        <p:grpSpPr bwMode="auto">
          <a:xfrm>
            <a:off x="5029200" y="5181600"/>
            <a:ext cx="685800" cy="685800"/>
            <a:chOff x="1776" y="2880"/>
            <a:chExt cx="432" cy="432"/>
          </a:xfrm>
        </p:grpSpPr>
        <p:sp>
          <p:nvSpPr>
            <p:cNvPr id="6201" name="Oval 56"/>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202" name="Line 57"/>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03" name="Line 58"/>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204" name="Line 59"/>
          <p:cNvSpPr>
            <a:spLocks noChangeShapeType="1"/>
          </p:cNvSpPr>
          <p:nvPr/>
        </p:nvSpPr>
        <p:spPr bwMode="auto">
          <a:xfrm>
            <a:off x="7924800" y="58674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05" name="Line 60"/>
          <p:cNvSpPr>
            <a:spLocks noChangeShapeType="1"/>
          </p:cNvSpPr>
          <p:nvPr/>
        </p:nvSpPr>
        <p:spPr bwMode="auto">
          <a:xfrm>
            <a:off x="7239000" y="58674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06" name="Line 61"/>
          <p:cNvSpPr>
            <a:spLocks noChangeShapeType="1"/>
          </p:cNvSpPr>
          <p:nvPr/>
        </p:nvSpPr>
        <p:spPr bwMode="auto">
          <a:xfrm>
            <a:off x="6553200" y="58674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07" name="Line 62"/>
          <p:cNvSpPr>
            <a:spLocks noChangeShapeType="1"/>
          </p:cNvSpPr>
          <p:nvPr/>
        </p:nvSpPr>
        <p:spPr bwMode="auto">
          <a:xfrm>
            <a:off x="5867400" y="58674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08" name="Line 63"/>
          <p:cNvSpPr>
            <a:spLocks noChangeShapeType="1"/>
          </p:cNvSpPr>
          <p:nvPr/>
        </p:nvSpPr>
        <p:spPr bwMode="auto">
          <a:xfrm>
            <a:off x="5181600" y="58674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09" name="Line 64"/>
          <p:cNvSpPr>
            <a:spLocks noChangeShapeType="1"/>
          </p:cNvSpPr>
          <p:nvPr/>
        </p:nvSpPr>
        <p:spPr bwMode="auto">
          <a:xfrm flipH="1">
            <a:off x="4724400" y="57150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10" name="Line 65"/>
          <p:cNvSpPr>
            <a:spLocks noChangeShapeType="1"/>
          </p:cNvSpPr>
          <p:nvPr/>
        </p:nvSpPr>
        <p:spPr bwMode="auto">
          <a:xfrm flipH="1">
            <a:off x="4724400" y="50292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11" name="Line 66"/>
          <p:cNvSpPr>
            <a:spLocks noChangeShapeType="1"/>
          </p:cNvSpPr>
          <p:nvPr/>
        </p:nvSpPr>
        <p:spPr bwMode="auto">
          <a:xfrm flipH="1">
            <a:off x="4724400" y="43434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12" name="Text Box 67"/>
          <p:cNvSpPr txBox="1">
            <a:spLocks noChangeArrowheads="1"/>
          </p:cNvSpPr>
          <p:nvPr/>
        </p:nvSpPr>
        <p:spPr bwMode="auto">
          <a:xfrm>
            <a:off x="5715000" y="914400"/>
            <a:ext cx="342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spcBef>
                <a:spcPct val="50000"/>
              </a:spcBef>
            </a:pPr>
            <a:r>
              <a:rPr lang="en-US" altLang="zh-CN" sz="1400">
                <a:latin typeface="Times New Roman" pitchFamily="18" charset="0"/>
                <a:ea typeface="宋体" pitchFamily="2" charset="-122"/>
                <a:cs typeface="Times New Roman" pitchFamily="18" charset="0"/>
              </a:rPr>
              <a:t>Sum over all cliques in the neighborhood system</a:t>
            </a:r>
            <a:r>
              <a:rPr lang="en-US" altLang="zh-CN" sz="1400" b="1">
                <a:latin typeface="Times New Roman" pitchFamily="18" charset="0"/>
                <a:ea typeface="宋体" pitchFamily="2" charset="-122"/>
                <a:cs typeface="Times New Roman" pitchFamily="18" charset="0"/>
              </a:rPr>
              <a:t> </a:t>
            </a:r>
          </a:p>
          <a:p>
            <a:pPr>
              <a:spcBef>
                <a:spcPct val="50000"/>
              </a:spcBef>
            </a:pPr>
            <a:r>
              <a:rPr lang="en-US" altLang="zh-CN" sz="1400" i="1">
                <a:latin typeface="Times New Roman" pitchFamily="18" charset="0"/>
                <a:ea typeface="宋体" pitchFamily="2" charset="-122"/>
                <a:cs typeface="Times New Roman" pitchFamily="18" charset="0"/>
              </a:rPr>
              <a:t>V</a:t>
            </a:r>
            <a:r>
              <a:rPr lang="en-US" altLang="zh-CN" sz="1400" i="1" baseline="-25000">
                <a:latin typeface="Times New Roman" pitchFamily="18" charset="0"/>
                <a:ea typeface="宋体" pitchFamily="2" charset="-122"/>
                <a:cs typeface="Times New Roman" pitchFamily="18" charset="0"/>
              </a:rPr>
              <a:t>C</a:t>
            </a:r>
            <a:r>
              <a:rPr lang="en-US" altLang="zh-CN" sz="1400" i="1">
                <a:latin typeface="Times New Roman" pitchFamily="18" charset="0"/>
                <a:ea typeface="宋体" pitchFamily="2" charset="-122"/>
                <a:cs typeface="Times New Roman" pitchFamily="18" charset="0"/>
              </a:rPr>
              <a:t> </a:t>
            </a:r>
            <a:r>
              <a:rPr lang="en-US" altLang="zh-CN" sz="1400">
                <a:latin typeface="Times New Roman" pitchFamily="18" charset="0"/>
                <a:ea typeface="宋体" pitchFamily="2" charset="-122"/>
                <a:cs typeface="Times New Roman" pitchFamily="18" charset="0"/>
              </a:rPr>
              <a:t>is </a:t>
            </a:r>
            <a:r>
              <a:rPr lang="en-US" altLang="zh-CN" sz="1400" b="1" i="1">
                <a:latin typeface="Times New Roman" pitchFamily="18" charset="0"/>
                <a:ea typeface="宋体" pitchFamily="2" charset="-122"/>
                <a:cs typeface="Times New Roman" pitchFamily="18" charset="0"/>
              </a:rPr>
              <a:t>clique potential</a:t>
            </a:r>
            <a:r>
              <a:rPr lang="en-US" altLang="zh-CN" sz="1400">
                <a:latin typeface="Times New Roman" pitchFamily="18" charset="0"/>
                <a:ea typeface="宋体" pitchFamily="2" charset="-122"/>
                <a:cs typeface="Times New Roman" pitchFamily="18" charset="0"/>
              </a:rPr>
              <a:t>: prior probability that elements of the clique C have certain values</a:t>
            </a:r>
            <a:endParaRPr lang="en-US" altLang="zh-CN" sz="1400" b="1">
              <a:latin typeface="Times New Roman" pitchFamily="18" charset="0"/>
              <a:ea typeface="宋体" pitchFamily="2" charset="-122"/>
              <a:cs typeface="Times New Roman" pitchFamily="18" charset="0"/>
            </a:endParaRPr>
          </a:p>
        </p:txBody>
      </p:sp>
      <p:sp>
        <p:nvSpPr>
          <p:cNvPr id="6213" name="Line 71"/>
          <p:cNvSpPr>
            <a:spLocks noChangeShapeType="1"/>
          </p:cNvSpPr>
          <p:nvPr/>
        </p:nvSpPr>
        <p:spPr bwMode="auto">
          <a:xfrm flipH="1">
            <a:off x="4114800" y="1628800"/>
            <a:ext cx="1600200" cy="5040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227" name="Line 89"/>
          <p:cNvSpPr>
            <a:spLocks noChangeShapeType="1"/>
          </p:cNvSpPr>
          <p:nvPr/>
        </p:nvSpPr>
        <p:spPr bwMode="auto">
          <a:xfrm flipV="1">
            <a:off x="2895600" y="3212976"/>
            <a:ext cx="1981200" cy="5970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229" name="Text Box 91"/>
          <p:cNvSpPr txBox="1">
            <a:spLocks noChangeArrowheads="1"/>
          </p:cNvSpPr>
          <p:nvPr/>
        </p:nvSpPr>
        <p:spPr bwMode="auto">
          <a:xfrm>
            <a:off x="457200" y="5517232"/>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spcBef>
                <a:spcPct val="50000"/>
              </a:spcBef>
            </a:pPr>
            <a:r>
              <a:rPr lang="en-US" altLang="zh-CN" sz="1400" dirty="0">
                <a:latin typeface="Times New Roman" pitchFamily="18" charset="0"/>
                <a:ea typeface="宋体" pitchFamily="2" charset="-122"/>
                <a:cs typeface="Times New Roman" pitchFamily="18" charset="0"/>
              </a:rPr>
              <a:t>Typical potential: Potts model:</a:t>
            </a:r>
            <a:endParaRPr lang="en-US" altLang="zh-CN" sz="1400" b="1" dirty="0">
              <a:latin typeface="Times New Roman" pitchFamily="18" charset="0"/>
              <a:ea typeface="宋体" pitchFamily="2" charset="-122"/>
              <a:cs typeface="Times New Roman" pitchFamily="18" charset="0"/>
            </a:endParaRPr>
          </a:p>
        </p:txBody>
      </p:sp>
      <p:graphicFrame>
        <p:nvGraphicFramePr>
          <p:cNvPr id="6230" name="Object 86"/>
          <p:cNvGraphicFramePr>
            <a:graphicFrameLocks noChangeAspect="1"/>
          </p:cNvGraphicFramePr>
          <p:nvPr>
            <p:extLst>
              <p:ext uri="{D42A27DB-BD31-4B8C-83A1-F6EECF244321}">
                <p14:modId xmlns:p14="http://schemas.microsoft.com/office/powerpoint/2010/main" val="4032353401"/>
              </p:ext>
            </p:extLst>
          </p:nvPr>
        </p:nvGraphicFramePr>
        <p:xfrm>
          <a:off x="1087760" y="5960368"/>
          <a:ext cx="3124200" cy="333375"/>
        </p:xfrm>
        <a:graphic>
          <a:graphicData uri="http://schemas.openxmlformats.org/presentationml/2006/ole">
            <mc:AlternateContent xmlns:mc="http://schemas.openxmlformats.org/markup-compatibility/2006">
              <mc:Choice xmlns:v="urn:schemas-microsoft-com:vml" Requires="v">
                <p:oleObj spid="_x0000_s23956" name="Equation" r:id="rId4" imgW="2260440" imgH="241200" progId="Equation.3">
                  <p:embed/>
                </p:oleObj>
              </mc:Choice>
              <mc:Fallback>
                <p:oleObj name="Equation" r:id="rId4" imgW="226044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760" y="5960368"/>
                        <a:ext cx="31242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31" name="Oval 73"/>
          <p:cNvSpPr>
            <a:spLocks noChangeArrowheads="1"/>
          </p:cNvSpPr>
          <p:nvPr/>
        </p:nvSpPr>
        <p:spPr bwMode="auto">
          <a:xfrm>
            <a:off x="1981200" y="4876800"/>
            <a:ext cx="304800" cy="304800"/>
          </a:xfrm>
          <a:prstGeom prst="ellipse">
            <a:avLst/>
          </a:prstGeom>
          <a:solidFill>
            <a:srgbClr val="FFFF00"/>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232" name="Line 74"/>
          <p:cNvSpPr>
            <a:spLocks noChangeShapeType="1"/>
          </p:cNvSpPr>
          <p:nvPr/>
        </p:nvSpPr>
        <p:spPr bwMode="auto">
          <a:xfrm flipV="1">
            <a:off x="2133600" y="4495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33" name="Oval 75"/>
          <p:cNvSpPr>
            <a:spLocks noChangeArrowheads="1"/>
          </p:cNvSpPr>
          <p:nvPr/>
        </p:nvSpPr>
        <p:spPr bwMode="auto">
          <a:xfrm>
            <a:off x="1981200" y="41910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234" name="Oval 79"/>
          <p:cNvSpPr>
            <a:spLocks noChangeArrowheads="1"/>
          </p:cNvSpPr>
          <p:nvPr/>
        </p:nvSpPr>
        <p:spPr bwMode="auto">
          <a:xfrm>
            <a:off x="1295400" y="4572000"/>
            <a:ext cx="304800" cy="304800"/>
          </a:xfrm>
          <a:prstGeom prst="ellipse">
            <a:avLst/>
          </a:prstGeom>
          <a:solidFill>
            <a:srgbClr val="FFFF00"/>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235" name="Oval 80"/>
          <p:cNvSpPr>
            <a:spLocks noChangeArrowheads="1"/>
          </p:cNvSpPr>
          <p:nvPr/>
        </p:nvSpPr>
        <p:spPr bwMode="auto">
          <a:xfrm>
            <a:off x="609600" y="45720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236" name="Line 81"/>
          <p:cNvSpPr>
            <a:spLocks noChangeShapeType="1"/>
          </p:cNvSpPr>
          <p:nvPr/>
        </p:nvSpPr>
        <p:spPr bwMode="auto">
          <a:xfrm>
            <a:off x="914400" y="47244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37" name="Oval 82"/>
          <p:cNvSpPr>
            <a:spLocks noChangeArrowheads="1"/>
          </p:cNvSpPr>
          <p:nvPr/>
        </p:nvSpPr>
        <p:spPr bwMode="auto">
          <a:xfrm>
            <a:off x="3276600" y="45720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238" name="Oval 83"/>
          <p:cNvSpPr>
            <a:spLocks noChangeArrowheads="1"/>
          </p:cNvSpPr>
          <p:nvPr/>
        </p:nvSpPr>
        <p:spPr bwMode="auto">
          <a:xfrm>
            <a:off x="2590800" y="4572000"/>
            <a:ext cx="304800" cy="304800"/>
          </a:xfrm>
          <a:prstGeom prst="ellipse">
            <a:avLst/>
          </a:prstGeom>
          <a:solidFill>
            <a:srgbClr val="FFFF00"/>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239" name="Line 84"/>
          <p:cNvSpPr>
            <a:spLocks noChangeShapeType="1"/>
          </p:cNvSpPr>
          <p:nvPr/>
        </p:nvSpPr>
        <p:spPr bwMode="auto">
          <a:xfrm>
            <a:off x="2895600" y="47244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0" name="Oval 85"/>
          <p:cNvSpPr>
            <a:spLocks noChangeArrowheads="1"/>
          </p:cNvSpPr>
          <p:nvPr/>
        </p:nvSpPr>
        <p:spPr bwMode="auto">
          <a:xfrm>
            <a:off x="4114800" y="4191000"/>
            <a:ext cx="304800" cy="304800"/>
          </a:xfrm>
          <a:prstGeom prst="ellipse">
            <a:avLst/>
          </a:prstGeom>
          <a:solidFill>
            <a:srgbClr val="FFFF00"/>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241" name="Oval 86"/>
          <p:cNvSpPr>
            <a:spLocks noChangeArrowheads="1"/>
          </p:cNvSpPr>
          <p:nvPr/>
        </p:nvSpPr>
        <p:spPr bwMode="auto">
          <a:xfrm>
            <a:off x="4114800" y="4876800"/>
            <a:ext cx="304800" cy="304800"/>
          </a:xfrm>
          <a:prstGeom prst="ellipse">
            <a:avLst/>
          </a:prstGeom>
          <a:solidFill>
            <a:schemeClr val="accent1"/>
          </a:solidFill>
          <a:ln w="25400">
            <a:solidFill>
              <a:srgbClr val="FF0000"/>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6242" name="Line 87"/>
          <p:cNvSpPr>
            <a:spLocks noChangeShapeType="1"/>
          </p:cNvSpPr>
          <p:nvPr/>
        </p:nvSpPr>
        <p:spPr bwMode="auto">
          <a:xfrm flipV="1">
            <a:off x="4267200" y="4495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3" name="AutoShape 90"/>
          <p:cNvSpPr>
            <a:spLocks/>
          </p:cNvSpPr>
          <p:nvPr/>
        </p:nvSpPr>
        <p:spPr bwMode="auto">
          <a:xfrm rot="5375455">
            <a:off x="2209800" y="2057400"/>
            <a:ext cx="685800" cy="4038600"/>
          </a:xfrm>
          <a:prstGeom prst="leftBrace">
            <a:avLst>
              <a:gd name="adj1" fmla="val 49074"/>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zh-CN" altLang="zh-CN" sz="2400" b="1">
              <a:latin typeface="Times New Roman" pitchFamily="18" charset="0"/>
              <a:cs typeface="Times New Roman" pitchFamily="18" charset="0"/>
            </a:endParaRPr>
          </a:p>
        </p:txBody>
      </p:sp>
      <p:sp>
        <p:nvSpPr>
          <p:cNvPr id="87" name="Text Box 9"/>
          <p:cNvSpPr txBox="1">
            <a:spLocks noChangeArrowheads="1"/>
          </p:cNvSpPr>
          <p:nvPr/>
        </p:nvSpPr>
        <p:spPr bwMode="auto">
          <a:xfrm>
            <a:off x="-7937" y="6610350"/>
            <a:ext cx="25923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Times New Roman" pitchFamily="18" charset="0"/>
                <a:ea typeface="宋体" pitchFamily="2" charset="-122"/>
                <a:cs typeface="Times New Roman" pitchFamily="18" charset="0"/>
              </a:rPr>
              <a:t>From Slides </a:t>
            </a:r>
            <a:r>
              <a:rPr lang="en-US" altLang="zh-CN" sz="1000" dirty="0">
                <a:latin typeface="Times New Roman" pitchFamily="18" charset="0"/>
                <a:ea typeface="宋体" pitchFamily="2" charset="-122"/>
                <a:cs typeface="Times New Roman" pitchFamily="18" charset="0"/>
              </a:rPr>
              <a:t>by R. Huang – Rutgers University</a:t>
            </a:r>
          </a:p>
        </p:txBody>
      </p:sp>
    </p:spTree>
    <p:extLst>
      <p:ext uri="{BB962C8B-B14F-4D97-AF65-F5344CB8AC3E}">
        <p14:creationId xmlns:p14="http://schemas.microsoft.com/office/powerpoint/2010/main" val="1220803786"/>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zh-CN">
                <a:ea typeface="宋体" charset="-122"/>
              </a:rPr>
              <a:t>Three Color Models (L*,u*,v*)</a:t>
            </a:r>
          </a:p>
        </p:txBody>
      </p:sp>
      <p:sp>
        <p:nvSpPr>
          <p:cNvPr id="68611" name="Rectangle 3"/>
          <p:cNvSpPr>
            <a:spLocks noGrp="1" noChangeArrowheads="1"/>
          </p:cNvSpPr>
          <p:nvPr>
            <p:ph type="body" sz="half" idx="1"/>
          </p:nvPr>
        </p:nvSpPr>
        <p:spPr/>
        <p:txBody>
          <a:bodyPr>
            <a:normAutofit/>
          </a:bodyPr>
          <a:lstStyle/>
          <a:p>
            <a:endParaRPr lang="en-US" altLang="zh-CN" sz="2400" dirty="0" smtClean="0">
              <a:ea typeface="宋体" charset="-122"/>
            </a:endParaRPr>
          </a:p>
          <a:p>
            <a:r>
              <a:rPr lang="en-US" altLang="zh-CN" sz="2400" dirty="0" smtClean="0">
                <a:ea typeface="宋体" charset="-122"/>
              </a:rPr>
              <a:t>Gaussian</a:t>
            </a:r>
            <a:endParaRPr lang="en-US" altLang="zh-CN" sz="1800" dirty="0">
              <a:ea typeface="宋体" charset="-122"/>
            </a:endParaRPr>
          </a:p>
          <a:p>
            <a:r>
              <a:rPr lang="en-US" altLang="zh-CN" sz="2400" dirty="0">
                <a:ea typeface="宋体" charset="-122"/>
              </a:rPr>
              <a:t>Mixture of 2 Gaussians</a:t>
            </a:r>
            <a:endParaRPr lang="en-US" altLang="zh-CN" sz="1800" dirty="0">
              <a:ea typeface="宋体" charset="-122"/>
            </a:endParaRPr>
          </a:p>
          <a:p>
            <a:r>
              <a:rPr lang="en-US" altLang="zh-CN" sz="2400" dirty="0">
                <a:ea typeface="宋体" charset="-122"/>
              </a:rPr>
              <a:t>Bezier Spline</a:t>
            </a:r>
            <a:endParaRPr lang="en-US" altLang="zh-CN" sz="1800" dirty="0">
              <a:ea typeface="宋体" charset="-122"/>
            </a:endParaRPr>
          </a:p>
          <a:p>
            <a:endParaRPr lang="en-US" altLang="zh-CN" sz="2400" dirty="0">
              <a:ea typeface="宋体" charset="-122"/>
            </a:endParaRPr>
          </a:p>
          <a:p>
            <a:r>
              <a:rPr lang="en-US" altLang="zh-CN" sz="2400" dirty="0">
                <a:ea typeface="宋体" charset="-122"/>
              </a:rPr>
              <a:t>Color model space:</a:t>
            </a:r>
          </a:p>
          <a:p>
            <a:endParaRPr lang="en-US" altLang="zh-CN" sz="2400" dirty="0">
              <a:ea typeface="宋体" charset="-122"/>
            </a:endParaRPr>
          </a:p>
        </p:txBody>
      </p:sp>
      <p:pic>
        <p:nvPicPr>
          <p:cNvPr id="686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088" y="3717032"/>
            <a:ext cx="350520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66490482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zh-CN">
                <a:ea typeface="宋体" charset="-122"/>
              </a:rPr>
              <a:t>Calibration</a:t>
            </a:r>
          </a:p>
        </p:txBody>
      </p:sp>
      <p:sp>
        <p:nvSpPr>
          <p:cNvPr id="70659" name="Rectangle 3"/>
          <p:cNvSpPr>
            <a:spLocks noGrp="1" noChangeArrowheads="1"/>
          </p:cNvSpPr>
          <p:nvPr>
            <p:ph type="body" sz="half" idx="1"/>
          </p:nvPr>
        </p:nvSpPr>
        <p:spPr>
          <a:xfrm>
            <a:off x="457200" y="1600200"/>
            <a:ext cx="8382000" cy="4525963"/>
          </a:xfrm>
        </p:spPr>
        <p:txBody>
          <a:bodyPr>
            <a:normAutofit/>
          </a:bodyPr>
          <a:lstStyle/>
          <a:p>
            <a:endParaRPr lang="en-US" altLang="zh-CN" sz="2400" dirty="0" smtClean="0">
              <a:ea typeface="宋体" charset="-122"/>
            </a:endParaRPr>
          </a:p>
          <a:p>
            <a:r>
              <a:rPr lang="en-US" altLang="zh-CN" sz="2400" dirty="0" smtClean="0">
                <a:ea typeface="宋体" charset="-122"/>
              </a:rPr>
              <a:t>Likelihoods </a:t>
            </a:r>
            <a:r>
              <a:rPr lang="en-US" altLang="zh-CN" sz="2400" dirty="0">
                <a:ea typeface="宋体" charset="-122"/>
              </a:rPr>
              <a:t>are calibrated using empirical study</a:t>
            </a:r>
          </a:p>
          <a:p>
            <a:r>
              <a:rPr lang="en-US" altLang="zh-CN" sz="2400" dirty="0">
                <a:ea typeface="宋体" charset="-122"/>
              </a:rPr>
              <a:t>Calibration required to make likelihoods for different models comparable (necessary for model competition)</a:t>
            </a:r>
          </a:p>
          <a:p>
            <a:pPr>
              <a:buFontTx/>
              <a:buNone/>
            </a:pPr>
            <a:endParaRPr lang="en-US" altLang="zh-CN" sz="2400" dirty="0">
              <a:ea typeface="宋体" charset="-122"/>
            </a:endParaRPr>
          </a:p>
          <a:p>
            <a:endParaRPr lang="en-US" altLang="zh-CN" sz="2400" dirty="0">
              <a:ea typeface="宋体" charset="-122"/>
            </a:endParaRPr>
          </a:p>
        </p:txBody>
      </p:sp>
      <p:pic>
        <p:nvPicPr>
          <p:cNvPr id="70660"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143000" y="3933056"/>
            <a:ext cx="6858000" cy="671512"/>
          </a:xfrm>
          <a:noFill/>
          <a:ln/>
        </p:spPr>
      </p:pic>
      <p:sp>
        <p:nvSpPr>
          <p:cNvPr id="70662" name="Oval 6"/>
          <p:cNvSpPr>
            <a:spLocks noChangeArrowheads="1"/>
          </p:cNvSpPr>
          <p:nvPr/>
        </p:nvSpPr>
        <p:spPr bwMode="auto">
          <a:xfrm>
            <a:off x="3352800" y="4833168"/>
            <a:ext cx="25908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Principled?</a:t>
            </a:r>
          </a:p>
          <a:p>
            <a:pPr algn="ctr"/>
            <a:r>
              <a:rPr lang="en-US" altLang="zh-CN">
                <a:ea typeface="宋体" charset="-122"/>
              </a:rPr>
              <a:t>or</a:t>
            </a:r>
          </a:p>
          <a:p>
            <a:pPr algn="ctr"/>
            <a:r>
              <a:rPr lang="en-US" altLang="zh-CN">
                <a:ea typeface="宋体" charset="-122"/>
              </a:rPr>
              <a:t>Hack?</a:t>
            </a:r>
          </a:p>
        </p:txBody>
      </p:sp>
      <p:sp>
        <p:nvSpPr>
          <p:cNvPr id="6"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1129228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662"/>
                                        </p:tgtEl>
                                        <p:attrNameLst>
                                          <p:attrName>style.visibility</p:attrName>
                                        </p:attrNameLst>
                                      </p:cBhvr>
                                      <p:to>
                                        <p:strVal val="visible"/>
                                      </p:to>
                                    </p:set>
                                    <p:animEffect transition="in" filter="checkerboard(across)">
                                      <p:cBhvr>
                                        <p:cTn id="7" dur="500"/>
                                        <p:tgtEl>
                                          <p:spTgt spid="70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sz="quarter"/>
          </p:nvPr>
        </p:nvSpPr>
        <p:spPr/>
        <p:txBody>
          <a:bodyPr/>
          <a:lstStyle/>
          <a:p>
            <a:r>
              <a:rPr lang="en-US" altLang="zh-CN" dirty="0">
                <a:ea typeface="宋体" charset="-122"/>
              </a:rPr>
              <a:t>What did we just do?</a:t>
            </a:r>
          </a:p>
        </p:txBody>
      </p:sp>
      <p:pic>
        <p:nvPicPr>
          <p:cNvPr id="121860" name="Picture 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572000" y="3189288"/>
            <a:ext cx="4038600" cy="392112"/>
          </a:xfrm>
          <a:noFill/>
          <a:ln/>
        </p:spPr>
      </p:pic>
      <p:pic>
        <p:nvPicPr>
          <p:cNvPr id="121862" name="Picture 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648200" y="2209800"/>
            <a:ext cx="4038600" cy="427038"/>
          </a:xfrm>
          <a:noFill/>
          <a:ln/>
        </p:spPr>
      </p:pic>
      <p:pic>
        <p:nvPicPr>
          <p:cNvPr id="121864" name="Picture 8"/>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724400" y="3962400"/>
            <a:ext cx="2362200" cy="744538"/>
          </a:xfrm>
          <a:noFill/>
          <a:ln/>
        </p:spPr>
      </p:pic>
      <p:sp>
        <p:nvSpPr>
          <p:cNvPr id="121866" name="Text Box 10"/>
          <p:cNvSpPr txBox="1">
            <a:spLocks noChangeArrowheads="1"/>
          </p:cNvSpPr>
          <p:nvPr/>
        </p:nvSpPr>
        <p:spPr bwMode="auto">
          <a:xfrm>
            <a:off x="381000" y="2246313"/>
            <a:ext cx="24433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a:ea typeface="宋体" charset="-122"/>
              </a:rPr>
              <a:t>Def. of Segmentation:</a:t>
            </a:r>
          </a:p>
        </p:txBody>
      </p:sp>
      <p:pic>
        <p:nvPicPr>
          <p:cNvPr id="121867" name="Picture 11"/>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724400" y="5181600"/>
            <a:ext cx="4038600" cy="392113"/>
          </a:xfrm>
          <a:noFill/>
          <a:ln/>
        </p:spPr>
      </p:pic>
      <p:sp>
        <p:nvSpPr>
          <p:cNvPr id="121869" name="Text Box 13"/>
          <p:cNvSpPr txBox="1">
            <a:spLocks noChangeArrowheads="1"/>
          </p:cNvSpPr>
          <p:nvPr/>
        </p:nvSpPr>
        <p:spPr bwMode="auto">
          <a:xfrm>
            <a:off x="381000" y="3160713"/>
            <a:ext cx="39518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a:ea typeface="宋体" charset="-122"/>
              </a:rPr>
              <a:t>Score (probability) of Segmentation:</a:t>
            </a:r>
          </a:p>
        </p:txBody>
      </p:sp>
      <p:sp>
        <p:nvSpPr>
          <p:cNvPr id="121870" name="Text Box 14"/>
          <p:cNvSpPr txBox="1">
            <a:spLocks noChangeArrowheads="1"/>
          </p:cNvSpPr>
          <p:nvPr/>
        </p:nvSpPr>
        <p:spPr bwMode="auto">
          <a:xfrm>
            <a:off x="381000" y="4038600"/>
            <a:ext cx="43265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ea typeface="宋体" charset="-122"/>
              </a:rPr>
              <a:t>Likelihood of Image = product of region </a:t>
            </a:r>
          </a:p>
          <a:p>
            <a:r>
              <a:rPr lang="en-US" altLang="zh-CN" sz="2000" dirty="0" smtClean="0">
                <a:ea typeface="宋体" charset="-122"/>
              </a:rPr>
              <a:t>likelihoods</a:t>
            </a:r>
            <a:endParaRPr lang="en-US" altLang="zh-CN" sz="2000" dirty="0">
              <a:ea typeface="宋体" charset="-122"/>
            </a:endParaRPr>
          </a:p>
        </p:txBody>
      </p:sp>
      <p:sp>
        <p:nvSpPr>
          <p:cNvPr id="121871" name="Text Box 15"/>
          <p:cNvSpPr txBox="1">
            <a:spLocks noChangeArrowheads="1"/>
          </p:cNvSpPr>
          <p:nvPr/>
        </p:nvSpPr>
        <p:spPr bwMode="auto">
          <a:xfrm>
            <a:off x="381000" y="5218113"/>
            <a:ext cx="33890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a:ea typeface="宋体" charset="-122"/>
              </a:rPr>
              <a:t>Regions defined by k-partition:</a:t>
            </a:r>
          </a:p>
        </p:txBody>
      </p:sp>
      <p:sp>
        <p:nvSpPr>
          <p:cNvPr id="11"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67467743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zh-CN" dirty="0">
                <a:ea typeface="宋体" charset="-122"/>
              </a:rPr>
              <a:t>What do we do with scores?</a:t>
            </a:r>
          </a:p>
        </p:txBody>
      </p:sp>
      <p:sp>
        <p:nvSpPr>
          <p:cNvPr id="128003" name="Rectangle 3"/>
          <p:cNvSpPr>
            <a:spLocks noGrp="1" noChangeArrowheads="1"/>
          </p:cNvSpPr>
          <p:nvPr>
            <p:ph type="body" idx="1"/>
          </p:nvPr>
        </p:nvSpPr>
        <p:spPr/>
        <p:txBody>
          <a:bodyPr/>
          <a:lstStyle/>
          <a:p>
            <a:pPr>
              <a:buFontTx/>
              <a:buNone/>
            </a:pPr>
            <a:endParaRPr lang="zh-CN" altLang="zh-CN"/>
          </a:p>
        </p:txBody>
      </p:sp>
      <p:sp>
        <p:nvSpPr>
          <p:cNvPr id="128004" name="Text Box 4"/>
          <p:cNvSpPr txBox="1">
            <a:spLocks noChangeArrowheads="1"/>
          </p:cNvSpPr>
          <p:nvPr/>
        </p:nvSpPr>
        <p:spPr bwMode="auto">
          <a:xfrm>
            <a:off x="304800" y="1736725"/>
            <a:ext cx="86106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0000">
                <a:ea typeface="宋体" charset="-122"/>
              </a:rPr>
              <a:t>Search</a:t>
            </a:r>
          </a:p>
        </p:txBody>
      </p:sp>
      <p:sp>
        <p:nvSpPr>
          <p:cNvPr id="5"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1446531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8004"/>
                                        </p:tgtEl>
                                        <p:attrNameLst>
                                          <p:attrName>style.visibility</p:attrName>
                                        </p:attrNameLst>
                                      </p:cBhvr>
                                      <p:to>
                                        <p:strVal val="visible"/>
                                      </p:to>
                                    </p:set>
                                    <p:animEffect transition="in" filter="checkerboard(across)">
                                      <p:cBhvr>
                                        <p:cTn id="7" dur="500"/>
                                        <p:tgtEl>
                                          <p:spTgt spid="128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r>
              <a:rPr lang="en-US" altLang="zh-CN" sz="4000">
                <a:ea typeface="宋体" charset="-122"/>
              </a:rPr>
              <a:t>Search through what?  </a:t>
            </a:r>
            <a:br>
              <a:rPr lang="en-US" altLang="zh-CN" sz="4000">
                <a:ea typeface="宋体" charset="-122"/>
              </a:rPr>
            </a:br>
            <a:r>
              <a:rPr lang="en-US" altLang="zh-CN" sz="4000" b="1">
                <a:ea typeface="宋体" charset="-122"/>
              </a:rPr>
              <a:t>Anatomy of Solution Space</a:t>
            </a:r>
          </a:p>
        </p:txBody>
      </p:sp>
      <p:sp>
        <p:nvSpPr>
          <p:cNvPr id="24579" name="Rectangle 3"/>
          <p:cNvSpPr>
            <a:spLocks noGrp="1" noChangeArrowheads="1"/>
          </p:cNvSpPr>
          <p:nvPr>
            <p:ph type="body" sz="half" idx="1"/>
          </p:nvPr>
        </p:nvSpPr>
        <p:spPr>
          <a:xfrm>
            <a:off x="457200" y="1600200"/>
            <a:ext cx="8305800" cy="4525963"/>
          </a:xfrm>
        </p:spPr>
        <p:txBody>
          <a:bodyPr>
            <a:normAutofit/>
          </a:bodyPr>
          <a:lstStyle/>
          <a:p>
            <a:r>
              <a:rPr lang="en-US" altLang="zh-CN" sz="2400" dirty="0">
                <a:ea typeface="宋体" charset="-122"/>
              </a:rPr>
              <a:t>Space of all k-partitions</a:t>
            </a:r>
          </a:p>
          <a:p>
            <a:endParaRPr lang="en-US" altLang="zh-CN" sz="2400" dirty="0">
              <a:ea typeface="宋体" charset="-122"/>
            </a:endParaRPr>
          </a:p>
          <a:p>
            <a:pPr marL="0" indent="0">
              <a:buNone/>
            </a:pPr>
            <a:endParaRPr lang="en-US" altLang="zh-CN" sz="2400" dirty="0">
              <a:ea typeface="宋体" charset="-122"/>
            </a:endParaRPr>
          </a:p>
          <a:p>
            <a:r>
              <a:rPr lang="en-US" altLang="zh-CN" sz="2400" dirty="0">
                <a:ea typeface="宋体" charset="-122"/>
              </a:rPr>
              <a:t>General partition space</a:t>
            </a:r>
          </a:p>
          <a:p>
            <a:endParaRPr lang="en-US" altLang="zh-CN" sz="2400" dirty="0">
              <a:ea typeface="宋体" charset="-122"/>
            </a:endParaRPr>
          </a:p>
          <a:p>
            <a:pPr marL="0" indent="0">
              <a:buNone/>
            </a:pPr>
            <a:endParaRPr lang="en-US" altLang="zh-CN" sz="2400" dirty="0">
              <a:ea typeface="宋体" charset="-122"/>
            </a:endParaRPr>
          </a:p>
          <a:p>
            <a:pPr marL="0" indent="0">
              <a:buNone/>
            </a:pPr>
            <a:endParaRPr lang="en-US" altLang="zh-CN" sz="1200" dirty="0">
              <a:ea typeface="宋体" charset="-122"/>
            </a:endParaRPr>
          </a:p>
          <a:p>
            <a:r>
              <a:rPr lang="en-US" altLang="zh-CN" sz="2400" dirty="0">
                <a:ea typeface="宋体" charset="-122"/>
              </a:rPr>
              <a:t>Space of all segmentations</a:t>
            </a:r>
          </a:p>
          <a:p>
            <a:endParaRPr lang="en-US" altLang="zh-CN" sz="2400" dirty="0">
              <a:ea typeface="宋体" charset="-122"/>
            </a:endParaRPr>
          </a:p>
          <a:p>
            <a:endParaRPr lang="en-US" altLang="zh-CN" sz="2400" dirty="0">
              <a:ea typeface="宋体" charset="-122"/>
            </a:endParaRPr>
          </a:p>
        </p:txBody>
      </p:sp>
      <p:pic>
        <p:nvPicPr>
          <p:cNvPr id="24586" name="Picture 10"/>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295400" y="2286000"/>
            <a:ext cx="6781800" cy="573088"/>
          </a:xfrm>
          <a:noFill/>
          <a:ln/>
        </p:spPr>
      </p:pic>
      <p:pic>
        <p:nvPicPr>
          <p:cNvPr id="24588" name="Picture 12"/>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200400" y="3429000"/>
            <a:ext cx="2371725" cy="866775"/>
          </a:xfrm>
          <a:noFill/>
          <a:ln/>
        </p:spPr>
      </p:pic>
      <p:pic>
        <p:nvPicPr>
          <p:cNvPr id="2459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5013176"/>
            <a:ext cx="73533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91" name="Oval 15"/>
          <p:cNvSpPr>
            <a:spLocks noChangeArrowheads="1"/>
          </p:cNvSpPr>
          <p:nvPr/>
        </p:nvSpPr>
        <p:spPr bwMode="auto">
          <a:xfrm>
            <a:off x="5737448" y="4038600"/>
            <a:ext cx="1066800" cy="838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Partition</a:t>
            </a:r>
          </a:p>
          <a:p>
            <a:pPr algn="ctr"/>
            <a:r>
              <a:rPr lang="en-US" altLang="zh-CN">
                <a:ea typeface="宋体" charset="-122"/>
              </a:rPr>
              <a:t>space</a:t>
            </a:r>
          </a:p>
        </p:txBody>
      </p:sp>
      <p:sp>
        <p:nvSpPr>
          <p:cNvPr id="24592" name="Oval 16"/>
          <p:cNvSpPr>
            <a:spLocks noChangeArrowheads="1"/>
          </p:cNvSpPr>
          <p:nvPr/>
        </p:nvSpPr>
        <p:spPr bwMode="auto">
          <a:xfrm>
            <a:off x="7391400" y="3933056"/>
            <a:ext cx="1295400" cy="1066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K Model</a:t>
            </a:r>
          </a:p>
          <a:p>
            <a:pPr algn="ctr"/>
            <a:r>
              <a:rPr lang="en-US" altLang="zh-CN">
                <a:ea typeface="宋体" charset="-122"/>
              </a:rPr>
              <a:t>spaces</a:t>
            </a:r>
          </a:p>
        </p:txBody>
      </p:sp>
      <p:sp>
        <p:nvSpPr>
          <p:cNvPr id="24595" name="Line 19"/>
          <p:cNvSpPr>
            <a:spLocks noChangeShapeType="1"/>
          </p:cNvSpPr>
          <p:nvPr/>
        </p:nvSpPr>
        <p:spPr bwMode="auto">
          <a:xfrm flipH="1">
            <a:off x="5076056" y="4797152"/>
            <a:ext cx="864096" cy="6892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596" name="Line 20"/>
          <p:cNvSpPr>
            <a:spLocks noChangeShapeType="1"/>
          </p:cNvSpPr>
          <p:nvPr/>
        </p:nvSpPr>
        <p:spPr bwMode="auto">
          <a:xfrm flipH="1">
            <a:off x="6858000" y="4999856"/>
            <a:ext cx="1098376" cy="8675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597" name="Oval 21"/>
          <p:cNvSpPr>
            <a:spLocks noChangeArrowheads="1"/>
          </p:cNvSpPr>
          <p:nvPr/>
        </p:nvSpPr>
        <p:spPr bwMode="auto">
          <a:xfrm>
            <a:off x="1763688" y="3501008"/>
            <a:ext cx="12192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Scene</a:t>
            </a:r>
          </a:p>
          <a:p>
            <a:pPr algn="ctr"/>
            <a:r>
              <a:rPr lang="en-US" altLang="zh-CN">
                <a:ea typeface="宋体" charset="-122"/>
              </a:rPr>
              <a:t>Space</a:t>
            </a:r>
          </a:p>
        </p:txBody>
      </p:sp>
      <p:sp>
        <p:nvSpPr>
          <p:cNvPr id="24599" name="Line 23"/>
          <p:cNvSpPr>
            <a:spLocks noChangeShapeType="1"/>
          </p:cNvSpPr>
          <p:nvPr/>
        </p:nvSpPr>
        <p:spPr bwMode="auto">
          <a:xfrm>
            <a:off x="2373288" y="4415408"/>
            <a:ext cx="255612" cy="8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24600"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5930" y="3124200"/>
            <a:ext cx="127635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01"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6336" y="3200400"/>
            <a:ext cx="12668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02" name="Text Box 26"/>
          <p:cNvSpPr txBox="1">
            <a:spLocks noChangeArrowheads="1"/>
          </p:cNvSpPr>
          <p:nvPr/>
        </p:nvSpPr>
        <p:spPr bwMode="auto">
          <a:xfrm>
            <a:off x="7146925" y="3140968"/>
            <a:ext cx="4539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dirty="0">
                <a:ea typeface="宋体" charset="-122"/>
              </a:rPr>
              <a:t>or</a:t>
            </a:r>
          </a:p>
        </p:txBody>
      </p:sp>
      <p:sp>
        <p:nvSpPr>
          <p:cNvPr id="24603" name="Rectangle 27"/>
          <p:cNvSpPr>
            <a:spLocks noChangeArrowheads="1"/>
          </p:cNvSpPr>
          <p:nvPr/>
        </p:nvSpPr>
        <p:spPr bwMode="auto">
          <a:xfrm>
            <a:off x="5724128" y="3068960"/>
            <a:ext cx="3343672" cy="7410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4604" name="Line 28"/>
          <p:cNvSpPr>
            <a:spLocks noChangeShapeType="1"/>
          </p:cNvSpPr>
          <p:nvPr/>
        </p:nvSpPr>
        <p:spPr bwMode="auto">
          <a:xfrm flipH="1">
            <a:off x="6156176" y="3810000"/>
            <a:ext cx="1311424"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389814669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ltLang="zh-CN">
                <a:ea typeface="宋体" charset="-122"/>
              </a:rPr>
              <a:t>Why MCMC</a:t>
            </a:r>
          </a:p>
        </p:txBody>
      </p:sp>
      <p:sp>
        <p:nvSpPr>
          <p:cNvPr id="123907" name="Rectangle 3"/>
          <p:cNvSpPr>
            <a:spLocks noGrp="1" noChangeArrowheads="1"/>
          </p:cNvSpPr>
          <p:nvPr>
            <p:ph type="body" sz="half" idx="1"/>
          </p:nvPr>
        </p:nvSpPr>
        <p:spPr/>
        <p:txBody>
          <a:bodyPr>
            <a:normAutofit/>
          </a:bodyPr>
          <a:lstStyle/>
          <a:p>
            <a:r>
              <a:rPr lang="en-US" altLang="zh-CN" sz="2400" dirty="0">
                <a:ea typeface="宋体" charset="-122"/>
              </a:rPr>
              <a:t>What is it?</a:t>
            </a:r>
          </a:p>
          <a:p>
            <a:endParaRPr lang="en-US" altLang="zh-CN" sz="2400" dirty="0">
              <a:ea typeface="宋体" charset="-122"/>
            </a:endParaRPr>
          </a:p>
          <a:p>
            <a:endParaRPr lang="en-US" altLang="zh-CN" sz="2400" dirty="0">
              <a:ea typeface="宋体" charset="-122"/>
            </a:endParaRPr>
          </a:p>
          <a:p>
            <a:endParaRPr lang="en-US" altLang="zh-CN" sz="2400" dirty="0">
              <a:ea typeface="宋体" charset="-122"/>
            </a:endParaRPr>
          </a:p>
          <a:p>
            <a:endParaRPr lang="en-US" altLang="zh-CN" sz="2400" dirty="0" smtClean="0">
              <a:ea typeface="宋体" charset="-122"/>
            </a:endParaRPr>
          </a:p>
          <a:p>
            <a:endParaRPr lang="en-US" altLang="zh-CN" sz="2400" dirty="0">
              <a:ea typeface="宋体" charset="-122"/>
            </a:endParaRPr>
          </a:p>
          <a:p>
            <a:r>
              <a:rPr lang="en-US" altLang="zh-CN" sz="2400" dirty="0">
                <a:ea typeface="宋体" charset="-122"/>
              </a:rPr>
              <a:t>What does it do?</a:t>
            </a:r>
          </a:p>
        </p:txBody>
      </p:sp>
      <p:sp>
        <p:nvSpPr>
          <p:cNvPr id="123908" name="Text Box 4"/>
          <p:cNvSpPr txBox="1">
            <a:spLocks noChangeArrowheads="1"/>
          </p:cNvSpPr>
          <p:nvPr/>
        </p:nvSpPr>
        <p:spPr bwMode="auto">
          <a:xfrm>
            <a:off x="1127125" y="2398713"/>
            <a:ext cx="75496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ea typeface="宋体" charset="-122"/>
              </a:rPr>
              <a:t>-A clever way of searching through a high-dimensional space</a:t>
            </a:r>
          </a:p>
          <a:p>
            <a:r>
              <a:rPr lang="en-US" altLang="zh-CN" sz="2000" dirty="0">
                <a:ea typeface="宋体" charset="-122"/>
              </a:rPr>
              <a:t>-A general purpose technique of generating samples from a probability</a:t>
            </a:r>
          </a:p>
        </p:txBody>
      </p:sp>
      <p:pic>
        <p:nvPicPr>
          <p:cNvPr id="123909"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438400" y="3200400"/>
            <a:ext cx="4038600" cy="392113"/>
          </a:xfrm>
          <a:noFill/>
          <a:ln/>
        </p:spPr>
      </p:pic>
      <p:sp>
        <p:nvSpPr>
          <p:cNvPr id="123911" name="Text Box 7"/>
          <p:cNvSpPr txBox="1">
            <a:spLocks noChangeArrowheads="1"/>
          </p:cNvSpPr>
          <p:nvPr/>
        </p:nvSpPr>
        <p:spPr bwMode="auto">
          <a:xfrm>
            <a:off x="974725" y="4837113"/>
            <a:ext cx="764215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ea typeface="宋体" charset="-122"/>
              </a:rPr>
              <a:t>-Iteratively searches through space of all segmentations by constructing</a:t>
            </a:r>
          </a:p>
          <a:p>
            <a:r>
              <a:rPr lang="en-US" altLang="zh-CN" sz="2000" dirty="0">
                <a:ea typeface="宋体" charset="-122"/>
              </a:rPr>
              <a:t>a Markov Chain which converges to stationary distribution</a:t>
            </a:r>
          </a:p>
        </p:txBody>
      </p:sp>
      <p:sp>
        <p:nvSpPr>
          <p:cNvPr id="7"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1175655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diamond(in)">
                                      <p:cBhvr>
                                        <p:cTn id="7" dur="2000"/>
                                        <p:tgtEl>
                                          <p:spTgt spid="123908"/>
                                        </p:tgtEl>
                                      </p:cBhvr>
                                    </p:animEffect>
                                  </p:childTnLst>
                                </p:cTn>
                              </p:par>
                              <p:par>
                                <p:cTn id="8" presetID="8" presetClass="entr" presetSubtype="16" fill="hold" nodeType="withEffect">
                                  <p:stCondLst>
                                    <p:cond delay="0"/>
                                  </p:stCondLst>
                                  <p:childTnLst>
                                    <p:set>
                                      <p:cBhvr>
                                        <p:cTn id="9" dur="1" fill="hold">
                                          <p:stCondLst>
                                            <p:cond delay="0"/>
                                          </p:stCondLst>
                                        </p:cTn>
                                        <p:tgtEl>
                                          <p:spTgt spid="123909"/>
                                        </p:tgtEl>
                                        <p:attrNameLst>
                                          <p:attrName>style.visibility</p:attrName>
                                        </p:attrNameLst>
                                      </p:cBhvr>
                                      <p:to>
                                        <p:strVal val="visible"/>
                                      </p:to>
                                    </p:set>
                                    <p:animEffect transition="in" filter="diamond(in)">
                                      <p:cBhvr>
                                        <p:cTn id="10" dur="2000"/>
                                        <p:tgtEl>
                                          <p:spTgt spid="12390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23911"/>
                                        </p:tgtEl>
                                        <p:attrNameLst>
                                          <p:attrName>style.visibility</p:attrName>
                                        </p:attrNameLst>
                                      </p:cBhvr>
                                      <p:to>
                                        <p:strVal val="visible"/>
                                      </p:to>
                                    </p:set>
                                    <p:animEffect transition="in" filter="diamond(in)">
                                      <p:cBhvr>
                                        <p:cTn id="15" dur="2000"/>
                                        <p:tgtEl>
                                          <p:spTgt spid="123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P spid="123911"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zh-CN">
                <a:ea typeface="宋体" charset="-122"/>
              </a:rPr>
              <a:t>Designing Markov Chains</a:t>
            </a:r>
          </a:p>
        </p:txBody>
      </p:sp>
      <p:sp>
        <p:nvSpPr>
          <p:cNvPr id="28675" name="Rectangle 3"/>
          <p:cNvSpPr>
            <a:spLocks noGrp="1" noChangeArrowheads="1"/>
          </p:cNvSpPr>
          <p:nvPr>
            <p:ph type="body" idx="1"/>
          </p:nvPr>
        </p:nvSpPr>
        <p:spPr/>
        <p:txBody>
          <a:bodyPr>
            <a:normAutofit/>
          </a:bodyPr>
          <a:lstStyle/>
          <a:p>
            <a:r>
              <a:rPr lang="en-US" altLang="zh-CN" sz="2800" dirty="0">
                <a:ea typeface="宋体" charset="-122"/>
              </a:rPr>
              <a:t>Three Markov Chain </a:t>
            </a:r>
            <a:r>
              <a:rPr lang="en-US" altLang="zh-CN" sz="2800" dirty="0" smtClean="0">
                <a:ea typeface="宋体" charset="-122"/>
              </a:rPr>
              <a:t>requirements</a:t>
            </a:r>
          </a:p>
          <a:p>
            <a:endParaRPr lang="en-US" altLang="zh-CN" sz="2800" dirty="0">
              <a:ea typeface="宋体" charset="-122"/>
            </a:endParaRPr>
          </a:p>
          <a:p>
            <a:r>
              <a:rPr lang="en-US" altLang="zh-CN" sz="2800" b="1" dirty="0" err="1">
                <a:solidFill>
                  <a:srgbClr val="FF0000"/>
                </a:solidFill>
                <a:ea typeface="宋体" charset="-122"/>
              </a:rPr>
              <a:t>Ergodic</a:t>
            </a:r>
            <a:r>
              <a:rPr lang="en-US" altLang="zh-CN" sz="2800" dirty="0">
                <a:solidFill>
                  <a:srgbClr val="FF0000"/>
                </a:solidFill>
                <a:ea typeface="宋体" charset="-122"/>
              </a:rPr>
              <a:t>:</a:t>
            </a:r>
            <a:r>
              <a:rPr lang="en-US" altLang="zh-CN" sz="2800" dirty="0">
                <a:ea typeface="宋体" charset="-122"/>
              </a:rPr>
              <a:t> from an initial segmentation W</a:t>
            </a:r>
            <a:r>
              <a:rPr lang="en-US" altLang="zh-CN" sz="1800" dirty="0">
                <a:ea typeface="宋体" charset="-122"/>
              </a:rPr>
              <a:t>0</a:t>
            </a:r>
            <a:r>
              <a:rPr lang="en-US" altLang="zh-CN" sz="2800" dirty="0">
                <a:ea typeface="宋体" charset="-122"/>
              </a:rPr>
              <a:t>, any other state W can be visited in finite time (no greedy algorithms); ensured by jump-diffusion dynamics</a:t>
            </a:r>
          </a:p>
          <a:p>
            <a:r>
              <a:rPr lang="en-US" altLang="zh-CN" sz="2800" b="1" dirty="0">
                <a:solidFill>
                  <a:srgbClr val="FF0000"/>
                </a:solidFill>
                <a:ea typeface="宋体" charset="-122"/>
              </a:rPr>
              <a:t>Aperiodic</a:t>
            </a:r>
            <a:r>
              <a:rPr lang="en-US" altLang="zh-CN" sz="2800" dirty="0">
                <a:solidFill>
                  <a:srgbClr val="FF0000"/>
                </a:solidFill>
                <a:ea typeface="宋体" charset="-122"/>
              </a:rPr>
              <a:t>:</a:t>
            </a:r>
            <a:r>
              <a:rPr lang="en-US" altLang="zh-CN" sz="2800" dirty="0">
                <a:ea typeface="宋体" charset="-122"/>
              </a:rPr>
              <a:t> ensured by random dynamics</a:t>
            </a:r>
          </a:p>
          <a:p>
            <a:r>
              <a:rPr lang="en-US" altLang="zh-CN" sz="2800" b="1" dirty="0">
                <a:solidFill>
                  <a:srgbClr val="FF0000"/>
                </a:solidFill>
                <a:ea typeface="宋体" charset="-122"/>
              </a:rPr>
              <a:t>Detailed Balance</a:t>
            </a:r>
            <a:r>
              <a:rPr lang="en-US" altLang="zh-CN" sz="2800" dirty="0">
                <a:solidFill>
                  <a:srgbClr val="FF0000"/>
                </a:solidFill>
                <a:ea typeface="宋体" charset="-122"/>
              </a:rPr>
              <a:t>:</a:t>
            </a:r>
            <a:r>
              <a:rPr lang="en-US" altLang="zh-CN" sz="2800" dirty="0">
                <a:ea typeface="宋体" charset="-122"/>
              </a:rPr>
              <a:t> every move is reversible</a:t>
            </a:r>
          </a:p>
        </p:txBody>
      </p:sp>
      <p:sp>
        <p:nvSpPr>
          <p:cNvPr id="4"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160137273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zh-CN">
                <a:ea typeface="宋体" charset="-122"/>
              </a:rPr>
              <a:t>5 Dynamics</a:t>
            </a:r>
          </a:p>
        </p:txBody>
      </p:sp>
      <p:sp>
        <p:nvSpPr>
          <p:cNvPr id="112643" name="Rectangle 3"/>
          <p:cNvSpPr>
            <a:spLocks noGrp="1" noChangeArrowheads="1"/>
          </p:cNvSpPr>
          <p:nvPr>
            <p:ph type="body" idx="1"/>
          </p:nvPr>
        </p:nvSpPr>
        <p:spPr/>
        <p:txBody>
          <a:bodyPr>
            <a:normAutofit/>
          </a:bodyPr>
          <a:lstStyle/>
          <a:p>
            <a:pPr>
              <a:lnSpc>
                <a:spcPct val="90000"/>
              </a:lnSpc>
              <a:buFontTx/>
              <a:buNone/>
            </a:pPr>
            <a:r>
              <a:rPr lang="en-US" altLang="zh-CN" sz="2400" dirty="0">
                <a:ea typeface="宋体" charset="-122"/>
              </a:rPr>
              <a:t>1.) Boundary Diffusion</a:t>
            </a:r>
          </a:p>
          <a:p>
            <a:pPr>
              <a:lnSpc>
                <a:spcPct val="90000"/>
              </a:lnSpc>
            </a:pPr>
            <a:endParaRPr lang="en-US" altLang="zh-CN" sz="2400" dirty="0">
              <a:ea typeface="宋体" charset="-122"/>
            </a:endParaRPr>
          </a:p>
          <a:p>
            <a:pPr>
              <a:lnSpc>
                <a:spcPct val="90000"/>
              </a:lnSpc>
              <a:buFontTx/>
              <a:buNone/>
            </a:pPr>
            <a:r>
              <a:rPr lang="en-US" altLang="zh-CN" sz="2400" dirty="0">
                <a:ea typeface="宋体" charset="-122"/>
              </a:rPr>
              <a:t>2.) Model Adaptation</a:t>
            </a:r>
          </a:p>
          <a:p>
            <a:pPr>
              <a:lnSpc>
                <a:spcPct val="90000"/>
              </a:lnSpc>
            </a:pPr>
            <a:endParaRPr lang="en-US" altLang="zh-CN" sz="2400" dirty="0">
              <a:ea typeface="宋体" charset="-122"/>
            </a:endParaRPr>
          </a:p>
          <a:p>
            <a:pPr>
              <a:lnSpc>
                <a:spcPct val="90000"/>
              </a:lnSpc>
              <a:buFontTx/>
              <a:buNone/>
            </a:pPr>
            <a:r>
              <a:rPr lang="en-US" altLang="zh-CN" sz="2400" dirty="0">
                <a:ea typeface="宋体" charset="-122"/>
              </a:rPr>
              <a:t>3.) Split Region</a:t>
            </a:r>
          </a:p>
          <a:p>
            <a:pPr>
              <a:lnSpc>
                <a:spcPct val="90000"/>
              </a:lnSpc>
            </a:pPr>
            <a:endParaRPr lang="en-US" altLang="zh-CN" sz="2400" dirty="0">
              <a:ea typeface="宋体" charset="-122"/>
            </a:endParaRPr>
          </a:p>
          <a:p>
            <a:pPr>
              <a:lnSpc>
                <a:spcPct val="90000"/>
              </a:lnSpc>
              <a:buFontTx/>
              <a:buNone/>
            </a:pPr>
            <a:r>
              <a:rPr lang="en-US" altLang="zh-CN" sz="2400" dirty="0">
                <a:ea typeface="宋体" charset="-122"/>
              </a:rPr>
              <a:t>4.) Merge Region</a:t>
            </a:r>
          </a:p>
          <a:p>
            <a:pPr>
              <a:lnSpc>
                <a:spcPct val="90000"/>
              </a:lnSpc>
            </a:pPr>
            <a:endParaRPr lang="en-US" altLang="zh-CN" sz="2400" dirty="0">
              <a:ea typeface="宋体" charset="-122"/>
            </a:endParaRPr>
          </a:p>
          <a:p>
            <a:pPr>
              <a:lnSpc>
                <a:spcPct val="90000"/>
              </a:lnSpc>
              <a:buFontTx/>
              <a:buNone/>
            </a:pPr>
            <a:r>
              <a:rPr lang="en-US" altLang="zh-CN" sz="2400" dirty="0">
                <a:ea typeface="宋体" charset="-122"/>
              </a:rPr>
              <a:t>5.) Switch Region Model</a:t>
            </a:r>
          </a:p>
          <a:p>
            <a:pPr>
              <a:lnSpc>
                <a:spcPct val="90000"/>
              </a:lnSpc>
            </a:pPr>
            <a:endParaRPr lang="en-US" altLang="zh-CN" sz="2400" dirty="0">
              <a:ea typeface="宋体" charset="-122"/>
            </a:endParaRPr>
          </a:p>
          <a:p>
            <a:pPr>
              <a:lnSpc>
                <a:spcPct val="90000"/>
              </a:lnSpc>
            </a:pPr>
            <a:endParaRPr lang="en-US" altLang="zh-CN" sz="2400" dirty="0">
              <a:ea typeface="宋体" charset="-122"/>
            </a:endParaRPr>
          </a:p>
        </p:txBody>
      </p:sp>
      <p:sp>
        <p:nvSpPr>
          <p:cNvPr id="112645" name="Text Box 5"/>
          <p:cNvSpPr txBox="1">
            <a:spLocks noChangeArrowheads="1"/>
          </p:cNvSpPr>
          <p:nvPr/>
        </p:nvSpPr>
        <p:spPr bwMode="auto">
          <a:xfrm>
            <a:off x="539552" y="5621178"/>
            <a:ext cx="83960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ea typeface="宋体" charset="-122"/>
              </a:rPr>
              <a:t>At each iteration, we </a:t>
            </a:r>
            <a:r>
              <a:rPr lang="en-US" altLang="zh-CN" sz="2000" b="1" dirty="0">
                <a:solidFill>
                  <a:srgbClr val="FF0000"/>
                </a:solidFill>
                <a:ea typeface="宋体" charset="-122"/>
              </a:rPr>
              <a:t>choose a dynamic</a:t>
            </a:r>
            <a:r>
              <a:rPr lang="en-US" altLang="zh-CN" sz="2000" b="1" dirty="0">
                <a:ea typeface="宋体" charset="-122"/>
              </a:rPr>
              <a:t> </a:t>
            </a:r>
            <a:r>
              <a:rPr lang="en-US" altLang="zh-CN" sz="2000" dirty="0">
                <a:ea typeface="宋体" charset="-122"/>
              </a:rPr>
              <a:t>with probability q(1),q(2),q(3),q(4),q(5)</a:t>
            </a:r>
          </a:p>
        </p:txBody>
      </p:sp>
      <p:sp>
        <p:nvSpPr>
          <p:cNvPr id="5"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247816960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r>
              <a:rPr lang="en-US" altLang="zh-CN">
                <a:ea typeface="宋体" charset="-122"/>
              </a:rPr>
              <a:t>Dynamics 1: Boundary Diffusion</a:t>
            </a:r>
          </a:p>
        </p:txBody>
      </p:sp>
      <p:sp>
        <p:nvSpPr>
          <p:cNvPr id="29699" name="Rectangle 3"/>
          <p:cNvSpPr>
            <a:spLocks noGrp="1" noChangeArrowheads="1"/>
          </p:cNvSpPr>
          <p:nvPr>
            <p:ph type="body" sz="half" idx="1"/>
          </p:nvPr>
        </p:nvSpPr>
        <p:spPr>
          <a:xfrm>
            <a:off x="457200" y="1600200"/>
            <a:ext cx="8382000" cy="4525963"/>
          </a:xfrm>
        </p:spPr>
        <p:txBody>
          <a:bodyPr/>
          <a:lstStyle/>
          <a:p>
            <a:r>
              <a:rPr lang="en-US" altLang="zh-CN" sz="2800">
                <a:ea typeface="宋体" charset="-122"/>
              </a:rPr>
              <a:t>Diffusion* within </a:t>
            </a:r>
          </a:p>
          <a:p>
            <a:endParaRPr lang="en-US" altLang="zh-CN" sz="2800">
              <a:ea typeface="宋体" charset="-122"/>
            </a:endParaRPr>
          </a:p>
          <a:p>
            <a:endParaRPr lang="en-US" altLang="zh-CN" sz="2800">
              <a:ea typeface="宋体" charset="-122"/>
            </a:endParaRPr>
          </a:p>
        </p:txBody>
      </p:sp>
      <p:pic>
        <p:nvPicPr>
          <p:cNvPr id="29700"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28600" y="3505200"/>
            <a:ext cx="8686800" cy="1939925"/>
          </a:xfrm>
          <a:noFill/>
          <a:ln/>
        </p:spPr>
      </p:pic>
      <p:pic>
        <p:nvPicPr>
          <p:cNvPr id="29702" name="Picture 6"/>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514725" y="1724025"/>
            <a:ext cx="676275" cy="409575"/>
          </a:xfrm>
          <a:noFill/>
          <a:ln/>
        </p:spPr>
      </p:pic>
      <p:sp>
        <p:nvSpPr>
          <p:cNvPr id="29704" name="Oval 8"/>
          <p:cNvSpPr>
            <a:spLocks noChangeArrowheads="1"/>
          </p:cNvSpPr>
          <p:nvPr/>
        </p:nvSpPr>
        <p:spPr bwMode="auto">
          <a:xfrm>
            <a:off x="2133600" y="2209800"/>
            <a:ext cx="1905000" cy="1447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Boundary </a:t>
            </a:r>
          </a:p>
          <a:p>
            <a:pPr algn="ctr"/>
            <a:r>
              <a:rPr lang="en-US" altLang="zh-CN">
                <a:ea typeface="宋体" charset="-122"/>
              </a:rPr>
              <a:t>Between</a:t>
            </a:r>
          </a:p>
          <a:p>
            <a:pPr algn="ctr"/>
            <a:r>
              <a:rPr lang="en-US" altLang="zh-CN">
                <a:ea typeface="宋体" charset="-122"/>
              </a:rPr>
              <a:t>Regions i and j</a:t>
            </a:r>
          </a:p>
        </p:txBody>
      </p:sp>
      <p:sp>
        <p:nvSpPr>
          <p:cNvPr id="29706" name="Line 10"/>
          <p:cNvSpPr>
            <a:spLocks noChangeShapeType="1"/>
          </p:cNvSpPr>
          <p:nvPr/>
        </p:nvSpPr>
        <p:spPr bwMode="auto">
          <a:xfrm flipH="1">
            <a:off x="990600" y="2895600"/>
            <a:ext cx="11430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9707" name="Oval 11"/>
          <p:cNvSpPr>
            <a:spLocks noChangeArrowheads="1"/>
          </p:cNvSpPr>
          <p:nvPr/>
        </p:nvSpPr>
        <p:spPr bwMode="auto">
          <a:xfrm>
            <a:off x="6934200" y="1752600"/>
            <a:ext cx="1981200" cy="1600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Brownian Motion</a:t>
            </a:r>
          </a:p>
          <a:p>
            <a:pPr algn="ctr"/>
            <a:r>
              <a:rPr lang="en-US" altLang="zh-CN">
                <a:ea typeface="宋体" charset="-122"/>
              </a:rPr>
              <a:t>Along</a:t>
            </a:r>
          </a:p>
          <a:p>
            <a:pPr algn="ctr"/>
            <a:r>
              <a:rPr lang="en-US" altLang="zh-CN">
                <a:ea typeface="宋体" charset="-122"/>
              </a:rPr>
              <a:t>Curve Normal</a:t>
            </a:r>
          </a:p>
        </p:txBody>
      </p:sp>
      <p:sp>
        <p:nvSpPr>
          <p:cNvPr id="29710" name="Line 14"/>
          <p:cNvSpPr>
            <a:spLocks noChangeShapeType="1"/>
          </p:cNvSpPr>
          <p:nvPr/>
        </p:nvSpPr>
        <p:spPr bwMode="auto">
          <a:xfrm flipH="1">
            <a:off x="7772400" y="3352800"/>
            <a:ext cx="1524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9711" name="Oval 15"/>
          <p:cNvSpPr>
            <a:spLocks noChangeArrowheads="1"/>
          </p:cNvSpPr>
          <p:nvPr/>
        </p:nvSpPr>
        <p:spPr bwMode="auto">
          <a:xfrm>
            <a:off x="4419600" y="1676400"/>
            <a:ext cx="1981200" cy="1676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Temperature</a:t>
            </a:r>
          </a:p>
          <a:p>
            <a:pPr algn="ctr"/>
            <a:r>
              <a:rPr lang="en-US" altLang="zh-CN">
                <a:ea typeface="宋体" charset="-122"/>
              </a:rPr>
              <a:t>Decreases over</a:t>
            </a:r>
          </a:p>
          <a:p>
            <a:pPr algn="ctr"/>
            <a:r>
              <a:rPr lang="en-US" altLang="zh-CN">
                <a:ea typeface="宋体" charset="-122"/>
              </a:rPr>
              <a:t>Time</a:t>
            </a:r>
          </a:p>
        </p:txBody>
      </p:sp>
      <p:sp>
        <p:nvSpPr>
          <p:cNvPr id="29713" name="Line 17"/>
          <p:cNvSpPr>
            <a:spLocks noChangeShapeType="1"/>
          </p:cNvSpPr>
          <p:nvPr/>
        </p:nvSpPr>
        <p:spPr bwMode="auto">
          <a:xfrm>
            <a:off x="5410200" y="3352800"/>
            <a:ext cx="15240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9715" name="Text Box 19"/>
          <p:cNvSpPr txBox="1">
            <a:spLocks noChangeArrowheads="1"/>
          </p:cNvSpPr>
          <p:nvPr/>
        </p:nvSpPr>
        <p:spPr bwMode="auto">
          <a:xfrm>
            <a:off x="632971" y="5733256"/>
            <a:ext cx="37950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ea typeface="宋体" charset="-122"/>
              </a:rPr>
              <a:t>*Movement within partition space</a:t>
            </a:r>
          </a:p>
        </p:txBody>
      </p:sp>
      <p:sp>
        <p:nvSpPr>
          <p:cNvPr id="13"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3377589756"/>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zh-CN">
                <a:ea typeface="宋体" charset="-122"/>
              </a:rPr>
              <a:t>Dynamics 2: Model Adaptation</a:t>
            </a:r>
          </a:p>
        </p:txBody>
      </p:sp>
      <p:sp>
        <p:nvSpPr>
          <p:cNvPr id="32771" name="Rectangle 3"/>
          <p:cNvSpPr>
            <a:spLocks noGrp="1" noChangeArrowheads="1"/>
          </p:cNvSpPr>
          <p:nvPr>
            <p:ph type="body" sz="half" idx="1"/>
          </p:nvPr>
        </p:nvSpPr>
        <p:spPr>
          <a:xfrm>
            <a:off x="457200" y="1600200"/>
            <a:ext cx="8534400" cy="4525963"/>
          </a:xfrm>
        </p:spPr>
        <p:txBody>
          <a:bodyPr/>
          <a:lstStyle/>
          <a:p>
            <a:r>
              <a:rPr lang="en-US" altLang="zh-CN" sz="2800" dirty="0">
                <a:ea typeface="宋体" charset="-122"/>
              </a:rPr>
              <a:t>Fit the parameters* of a region by steepest ascent</a:t>
            </a:r>
          </a:p>
          <a:p>
            <a:endParaRPr lang="en-US" altLang="zh-CN" sz="2800" dirty="0">
              <a:ea typeface="宋体" charset="-122"/>
            </a:endParaRPr>
          </a:p>
          <a:p>
            <a:endParaRPr lang="en-US" altLang="zh-CN" sz="2800" dirty="0">
              <a:ea typeface="宋体" charset="-122"/>
            </a:endParaRPr>
          </a:p>
          <a:p>
            <a:endParaRPr lang="en-US" altLang="zh-CN" sz="2800" dirty="0">
              <a:ea typeface="宋体" charset="-122"/>
            </a:endParaRPr>
          </a:p>
          <a:p>
            <a:endParaRPr lang="en-US" altLang="zh-CN" sz="2800" dirty="0">
              <a:ea typeface="宋体" charset="-122"/>
            </a:endParaRPr>
          </a:p>
          <a:p>
            <a:pPr>
              <a:buFontTx/>
              <a:buNone/>
            </a:pPr>
            <a:endParaRPr lang="en-US" altLang="zh-CN" sz="2800" dirty="0">
              <a:ea typeface="宋体" charset="-122"/>
            </a:endParaRPr>
          </a:p>
        </p:txBody>
      </p:sp>
      <p:pic>
        <p:nvPicPr>
          <p:cNvPr id="32774"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95550" y="2590800"/>
            <a:ext cx="3981450" cy="1143000"/>
          </a:xfrm>
          <a:noFill/>
          <a:ln/>
        </p:spPr>
      </p:pic>
      <p:sp>
        <p:nvSpPr>
          <p:cNvPr id="32776" name="Text Box 8"/>
          <p:cNvSpPr txBox="1">
            <a:spLocks noChangeArrowheads="1"/>
          </p:cNvSpPr>
          <p:nvPr/>
        </p:nvSpPr>
        <p:spPr bwMode="auto">
          <a:xfrm>
            <a:off x="611560" y="5733256"/>
            <a:ext cx="32580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ea typeface="宋体" charset="-122"/>
              </a:rPr>
              <a:t>*Movement within cue space</a:t>
            </a:r>
          </a:p>
        </p:txBody>
      </p:sp>
      <p:sp>
        <p:nvSpPr>
          <p:cNvPr id="6"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223884384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idx="4294967295"/>
          </p:nvPr>
        </p:nvSpPr>
        <p:spPr>
          <a:xfrm>
            <a:off x="457200" y="274638"/>
            <a:ext cx="8229600" cy="411162"/>
          </a:xfrm>
        </p:spPr>
        <p:txBody>
          <a:bodyPr lIns="91429" tIns="45714" rIns="91429" bIns="45714">
            <a:normAutofit fontScale="90000"/>
          </a:bodyPr>
          <a:lstStyle/>
          <a:p>
            <a:r>
              <a:rPr lang="en-US" altLang="zh-CN" sz="2400">
                <a:ea typeface="宋体" pitchFamily="2" charset="-122"/>
              </a:rPr>
              <a:t>Optimal Configuration </a:t>
            </a:r>
          </a:p>
        </p:txBody>
      </p:sp>
      <mc:AlternateContent xmlns:mc="http://schemas.openxmlformats.org/markup-compatibility/2006" xmlns:a14="http://schemas.microsoft.com/office/drawing/2010/main">
        <mc:Choice Requires="a14">
          <p:sp>
            <p:nvSpPr>
              <p:cNvPr id="41988" name="Rectangle 3"/>
              <p:cNvSpPr>
                <a:spLocks noGrp="1" noChangeArrowheads="1"/>
              </p:cNvSpPr>
              <p:nvPr>
                <p:ph type="body" idx="4294967295"/>
              </p:nvPr>
            </p:nvSpPr>
            <p:spPr>
              <a:xfrm>
                <a:off x="457200" y="1066800"/>
                <a:ext cx="8229600" cy="1524000"/>
              </a:xfrm>
            </p:spPr>
            <p:txBody>
              <a:bodyPr lIns="91429" tIns="45714" rIns="91429" bIns="45714"/>
              <a:lstStyle/>
              <a:p>
                <a:pPr>
                  <a:buFontTx/>
                  <a:buNone/>
                </a:pPr>
                <a:r>
                  <a:rPr lang="en-US" altLang="zh-CN" sz="1600" dirty="0">
                    <a:ea typeface="宋体" pitchFamily="2" charset="-122"/>
                  </a:rPr>
                  <a:t>MRF Components:</a:t>
                </a:r>
              </a:p>
              <a:p>
                <a:r>
                  <a:rPr lang="en-US" altLang="zh-CN" sz="1600" dirty="0" err="1">
                    <a:ea typeface="宋体" pitchFamily="2" charset="-122"/>
                    <a:sym typeface="Symbol" pitchFamily="18" charset="2"/>
                  </a:rPr>
                  <a:t>Hammersley</a:t>
                </a:r>
                <a:r>
                  <a:rPr lang="en-US" altLang="zh-CN" sz="1600" dirty="0">
                    <a:ea typeface="宋体" pitchFamily="2" charset="-122"/>
                    <a:sym typeface="Symbol" pitchFamily="18" charset="2"/>
                  </a:rPr>
                  <a:t>-Clifford Theorem:</a:t>
                </a:r>
              </a:p>
              <a:p>
                <a:pPr lvl="1">
                  <a:buFontTx/>
                  <a:buNone/>
                </a:pPr>
                <a:r>
                  <a:rPr lang="en-US" altLang="zh-CN" sz="1600" b="1" dirty="0" smtClean="0">
                    <a:ea typeface="宋体" pitchFamily="2" charset="-122"/>
                    <a:sym typeface="Symbol" pitchFamily="18" charset="2"/>
                  </a:rPr>
                  <a:t>			 </a:t>
                </a:r>
                <a14:m>
                  <m:oMath xmlns:m="http://schemas.openxmlformats.org/officeDocument/2006/math">
                    <m:r>
                      <m:rPr>
                        <m:sty m:val="p"/>
                      </m:rPr>
                      <a:rPr lang="en-US" altLang="zh-CN" sz="1800">
                        <a:latin typeface="Cambria Math"/>
                        <a:ea typeface="宋体" pitchFamily="2" charset="-122"/>
                        <a:sym typeface="Symbol" pitchFamily="18" charset="2"/>
                      </a:rPr>
                      <m:t>Pr</m:t>
                    </m:r>
                    <m:d>
                      <m:dPr>
                        <m:ctrlPr>
                          <a:rPr lang="en-US" altLang="zh-CN" sz="1800" i="1">
                            <a:latin typeface="Cambria Math"/>
                            <a:ea typeface="宋体" pitchFamily="2" charset="-122"/>
                            <a:sym typeface="Symbol" pitchFamily="18" charset="2"/>
                          </a:rPr>
                        </m:ctrlPr>
                      </m:dPr>
                      <m:e>
                        <m:r>
                          <m:rPr>
                            <m:sty m:val="p"/>
                          </m:rPr>
                          <a:rPr lang="en-US" altLang="zh-CN" sz="1800">
                            <a:latin typeface="Cambria Math"/>
                            <a:ea typeface="宋体" pitchFamily="2" charset="-122"/>
                            <a:sym typeface="Symbol" pitchFamily="18" charset="2"/>
                          </a:rPr>
                          <m:t>f</m:t>
                        </m:r>
                      </m:e>
                    </m:d>
                    <m:r>
                      <a:rPr lang="en-US" altLang="zh-CN" sz="1800">
                        <a:latin typeface="Cambria Math"/>
                        <a:ea typeface="宋体" pitchFamily="2" charset="-122"/>
                        <a:sym typeface="Symbol" pitchFamily="18" charset="2"/>
                      </a:rPr>
                      <m:t>∝</m:t>
                    </m:r>
                    <m:sSup>
                      <m:sSupPr>
                        <m:ctrlPr>
                          <a:rPr lang="en-US" altLang="zh-CN" sz="1800" i="1">
                            <a:latin typeface="Cambria Math"/>
                            <a:ea typeface="宋体" pitchFamily="2" charset="-122"/>
                            <a:sym typeface="Symbol" pitchFamily="18" charset="2"/>
                          </a:rPr>
                        </m:ctrlPr>
                      </m:sSupPr>
                      <m:e>
                        <m:r>
                          <m:rPr>
                            <m:sty m:val="p"/>
                          </m:rPr>
                          <a:rPr lang="en-US" altLang="zh-CN" sz="1800">
                            <a:latin typeface="Cambria Math"/>
                            <a:ea typeface="宋体" pitchFamily="2" charset="-122"/>
                            <a:sym typeface="Symbol" pitchFamily="18" charset="2"/>
                          </a:rPr>
                          <m:t>e</m:t>
                        </m:r>
                      </m:e>
                      <m:sup>
                        <m:r>
                          <a:rPr lang="en-US" altLang="zh-CN" sz="1800">
                            <a:latin typeface="Cambria Math"/>
                            <a:ea typeface="宋体" pitchFamily="2" charset="-122"/>
                            <a:sym typeface="Symbol" pitchFamily="18" charset="2"/>
                          </a:rPr>
                          <m:t>−</m:t>
                        </m:r>
                        <m:nary>
                          <m:naryPr>
                            <m:chr m:val="∑"/>
                            <m:supHide m:val="on"/>
                            <m:ctrlPr>
                              <a:rPr lang="en-US" altLang="zh-CN" sz="1800" i="1">
                                <a:latin typeface="Cambria Math"/>
                                <a:ea typeface="宋体" pitchFamily="2" charset="-122"/>
                                <a:sym typeface="Symbol" pitchFamily="18" charset="2"/>
                              </a:rPr>
                            </m:ctrlPr>
                          </m:naryPr>
                          <m:sub>
                            <m:r>
                              <m:rPr>
                                <m:sty m:val="p"/>
                              </m:rPr>
                              <a:rPr lang="en-US" altLang="zh-CN" sz="1800">
                                <a:latin typeface="Cambria Math"/>
                                <a:ea typeface="宋体" pitchFamily="2" charset="-122"/>
                                <a:sym typeface="Symbol" pitchFamily="18" charset="2"/>
                              </a:rPr>
                              <m:t>c</m:t>
                            </m:r>
                          </m:sub>
                          <m:sup/>
                          <m:e>
                            <m:sSub>
                              <m:sSubPr>
                                <m:ctrlPr>
                                  <a:rPr lang="en-US" altLang="zh-CN" sz="1800" i="1">
                                    <a:latin typeface="Cambria Math"/>
                                    <a:ea typeface="宋体" pitchFamily="2" charset="-122"/>
                                    <a:sym typeface="Symbol" pitchFamily="18" charset="2"/>
                                  </a:rPr>
                                </m:ctrlPr>
                              </m:sSubPr>
                              <m:e>
                                <m:r>
                                  <m:rPr>
                                    <m:sty m:val="p"/>
                                  </m:rPr>
                                  <a:rPr lang="en-US" altLang="zh-CN" sz="1800">
                                    <a:latin typeface="Cambria Math"/>
                                    <a:ea typeface="宋体" pitchFamily="2" charset="-122"/>
                                    <a:sym typeface="Symbol" pitchFamily="18" charset="2"/>
                                  </a:rPr>
                                  <m:t>V</m:t>
                                </m:r>
                              </m:e>
                              <m:sub>
                                <m:r>
                                  <m:rPr>
                                    <m:sty m:val="p"/>
                                  </m:rPr>
                                  <a:rPr lang="en-US" altLang="zh-CN" sz="1800">
                                    <a:latin typeface="Cambria Math"/>
                                    <a:ea typeface="宋体" pitchFamily="2" charset="-122"/>
                                    <a:sym typeface="Symbol" pitchFamily="18" charset="2"/>
                                  </a:rPr>
                                  <m:t>c</m:t>
                                </m:r>
                              </m:sub>
                            </m:sSub>
                            <m:r>
                              <a:rPr lang="en-US" altLang="zh-CN" sz="1800">
                                <a:latin typeface="Cambria Math"/>
                                <a:ea typeface="宋体" pitchFamily="2" charset="-122"/>
                                <a:sym typeface="Symbol" pitchFamily="18" charset="2"/>
                              </a:rPr>
                              <m:t>(</m:t>
                            </m:r>
                            <m:r>
                              <m:rPr>
                                <m:sty m:val="p"/>
                              </m:rPr>
                              <a:rPr lang="en-US" altLang="zh-CN" sz="1800">
                                <a:latin typeface="Cambria Math"/>
                                <a:ea typeface="宋体" pitchFamily="2" charset="-122"/>
                                <a:sym typeface="Symbol" pitchFamily="18" charset="2"/>
                              </a:rPr>
                              <m:t>f</m:t>
                            </m:r>
                            <m:r>
                              <a:rPr lang="en-US" altLang="zh-CN" sz="1800">
                                <a:latin typeface="Cambria Math"/>
                                <a:ea typeface="宋体" pitchFamily="2" charset="-122"/>
                                <a:sym typeface="Symbol" pitchFamily="18" charset="2"/>
                              </a:rPr>
                              <m:t>)</m:t>
                            </m:r>
                          </m:e>
                        </m:nary>
                      </m:sup>
                    </m:sSup>
                  </m:oMath>
                </a14:m>
                <a:endParaRPr lang="en-US" altLang="zh-CN" sz="1800" i="1" dirty="0">
                  <a:ea typeface="宋体" pitchFamily="2" charset="-122"/>
                  <a:sym typeface="Symbol" pitchFamily="18" charset="2"/>
                </a:endParaRPr>
              </a:p>
              <a:p>
                <a:r>
                  <a:rPr lang="en-US" altLang="zh-CN" sz="1600" dirty="0">
                    <a:ea typeface="宋体" pitchFamily="2" charset="-122"/>
                    <a:sym typeface="Symbol" pitchFamily="18" charset="2"/>
                  </a:rPr>
                  <a:t>Consider MRF’s with clique potentials of pairs of neighboring pixels</a:t>
                </a:r>
              </a:p>
              <a:p>
                <a:endParaRPr lang="en-US" altLang="zh-CN" sz="1600" dirty="0">
                  <a:ea typeface="宋体" pitchFamily="2" charset="-122"/>
                  <a:sym typeface="Symbol" pitchFamily="18" charset="2"/>
                </a:endParaRPr>
              </a:p>
              <a:p>
                <a:pPr lvl="1">
                  <a:buFontTx/>
                  <a:buNone/>
                </a:pPr>
                <a:endParaRPr lang="en-US" altLang="zh-CN" sz="1400" baseline="-25000" dirty="0">
                  <a:ea typeface="宋体" pitchFamily="2" charset="-122"/>
                </a:endParaRPr>
              </a:p>
              <a:p>
                <a:pPr lvl="1">
                  <a:buFontTx/>
                  <a:buNone/>
                </a:pPr>
                <a:endParaRPr lang="en-US" altLang="zh-CN" sz="1400" dirty="0">
                  <a:ea typeface="宋体" pitchFamily="2" charset="-122"/>
                </a:endParaRPr>
              </a:p>
            </p:txBody>
          </p:sp>
        </mc:Choice>
        <mc:Fallback xmlns="">
          <p:sp>
            <p:nvSpPr>
              <p:cNvPr id="41988" name="Rectangle 3"/>
              <p:cNvSpPr>
                <a:spLocks noGrp="1" noRot="1" noChangeAspect="1" noMove="1" noResize="1" noEditPoints="1" noAdjustHandles="1" noChangeArrowheads="1" noChangeShapeType="1" noTextEdit="1"/>
              </p:cNvSpPr>
              <p:nvPr>
                <p:ph type="body" idx="4294967295"/>
              </p:nvPr>
            </p:nvSpPr>
            <p:spPr>
              <a:xfrm>
                <a:off x="457200" y="1066800"/>
                <a:ext cx="8229600" cy="1524000"/>
              </a:xfrm>
              <a:blipFill rotWithShape="1">
                <a:blip r:embed="rId3"/>
                <a:stretch>
                  <a:fillRect l="-444" t="-1200"/>
                </a:stretch>
              </a:blipFill>
            </p:spPr>
            <p:txBody>
              <a:bodyPr/>
              <a:lstStyle/>
              <a:p>
                <a:r>
                  <a:rPr lang="zh-CN" altLang="en-US">
                    <a:noFill/>
                  </a:rPr>
                  <a:t> </a:t>
                </a:r>
              </a:p>
            </p:txBody>
          </p:sp>
        </mc:Fallback>
      </mc:AlternateContent>
      <p:graphicFrame>
        <p:nvGraphicFramePr>
          <p:cNvPr id="42054" name="Object 70"/>
          <p:cNvGraphicFramePr>
            <a:graphicFrameLocks noChangeAspect="1"/>
          </p:cNvGraphicFramePr>
          <p:nvPr>
            <p:extLst>
              <p:ext uri="{D42A27DB-BD31-4B8C-83A1-F6EECF244321}">
                <p14:modId xmlns:p14="http://schemas.microsoft.com/office/powerpoint/2010/main" val="1281690334"/>
              </p:ext>
            </p:extLst>
          </p:nvPr>
        </p:nvGraphicFramePr>
        <p:xfrm>
          <a:off x="1704975" y="2514600"/>
          <a:ext cx="5738813" cy="858838"/>
        </p:xfrm>
        <a:graphic>
          <a:graphicData uri="http://schemas.openxmlformats.org/presentationml/2006/ole">
            <mc:AlternateContent xmlns:mc="http://schemas.openxmlformats.org/markup-compatibility/2006">
              <mc:Choice xmlns:v="urn:schemas-microsoft-com:vml" Requires="v">
                <p:oleObj spid="_x0000_s25228" name="公式" r:id="rId4" imgW="3225600" imgH="482400" progId="Equation.3">
                  <p:embed/>
                </p:oleObj>
              </mc:Choice>
              <mc:Fallback>
                <p:oleObj name="公式" r:id="rId4" imgW="3225600" imgH="482400" progId="Equation.3">
                  <p:embed/>
                  <p:pic>
                    <p:nvPicPr>
                      <p:cNvPr id="0" name=""/>
                      <p:cNvPicPr>
                        <a:picLocks noChangeAspect="1" noChangeArrowheads="1"/>
                      </p:cNvPicPr>
                      <p:nvPr/>
                    </p:nvPicPr>
                    <p:blipFill>
                      <a:blip r:embed="rId5"/>
                      <a:srcRect/>
                      <a:stretch>
                        <a:fillRect/>
                      </a:stretch>
                    </p:blipFill>
                    <p:spPr bwMode="auto">
                      <a:xfrm>
                        <a:off x="1704975" y="2514600"/>
                        <a:ext cx="5738813" cy="85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071" name="Text Box 87"/>
          <p:cNvSpPr txBox="1">
            <a:spLocks noChangeArrowheads="1"/>
          </p:cNvSpPr>
          <p:nvPr/>
        </p:nvSpPr>
        <p:spPr bwMode="auto">
          <a:xfrm>
            <a:off x="1524000" y="3505200"/>
            <a:ext cx="502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dirty="0">
                <a:ea typeface="宋体" pitchFamily="2" charset="-122"/>
              </a:rPr>
              <a:t>Most commonly used….very popular in vision.</a:t>
            </a:r>
          </a:p>
        </p:txBody>
      </p:sp>
      <p:graphicFrame>
        <p:nvGraphicFramePr>
          <p:cNvPr id="42072" name="Object 88"/>
          <p:cNvGraphicFramePr>
            <a:graphicFrameLocks noChangeAspect="1"/>
          </p:cNvGraphicFramePr>
          <p:nvPr>
            <p:extLst>
              <p:ext uri="{D42A27DB-BD31-4B8C-83A1-F6EECF244321}">
                <p14:modId xmlns:p14="http://schemas.microsoft.com/office/powerpoint/2010/main" val="1399153049"/>
              </p:ext>
            </p:extLst>
          </p:nvPr>
        </p:nvGraphicFramePr>
        <p:xfrm>
          <a:off x="2800350" y="4090988"/>
          <a:ext cx="4471988" cy="633412"/>
        </p:xfrm>
        <a:graphic>
          <a:graphicData uri="http://schemas.openxmlformats.org/presentationml/2006/ole">
            <mc:AlternateContent xmlns:mc="http://schemas.openxmlformats.org/markup-compatibility/2006">
              <mc:Choice xmlns:v="urn:schemas-microsoft-com:vml" Requires="v">
                <p:oleObj spid="_x0000_s25229" name="公式" r:id="rId6" imgW="2514600" imgH="355320" progId="Equation.3">
                  <p:embed/>
                </p:oleObj>
              </mc:Choice>
              <mc:Fallback>
                <p:oleObj name="公式" r:id="rId6" imgW="2514600" imgH="355320" progId="Equation.3">
                  <p:embed/>
                  <p:pic>
                    <p:nvPicPr>
                      <p:cNvPr id="0" name=""/>
                      <p:cNvPicPr>
                        <a:picLocks noChangeAspect="1" noChangeArrowheads="1"/>
                      </p:cNvPicPr>
                      <p:nvPr/>
                    </p:nvPicPr>
                    <p:blipFill>
                      <a:blip r:embed="rId7"/>
                      <a:srcRect/>
                      <a:stretch>
                        <a:fillRect/>
                      </a:stretch>
                    </p:blipFill>
                    <p:spPr bwMode="auto">
                      <a:xfrm>
                        <a:off x="2800350" y="4090988"/>
                        <a:ext cx="4471988" cy="633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073" name="Text Box 89"/>
          <p:cNvSpPr txBox="1">
            <a:spLocks noChangeArrowheads="1"/>
          </p:cNvSpPr>
          <p:nvPr/>
        </p:nvSpPr>
        <p:spPr bwMode="auto">
          <a:xfrm>
            <a:off x="609600" y="41148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ea typeface="宋体" pitchFamily="2" charset="-122"/>
              </a:rPr>
              <a:t>Energy function:</a:t>
            </a:r>
          </a:p>
        </p:txBody>
      </p:sp>
      <p:sp>
        <p:nvSpPr>
          <p:cNvPr id="42074" name="Rectangle 90"/>
          <p:cNvSpPr>
            <a:spLocks noChangeArrowheads="1"/>
          </p:cNvSpPr>
          <p:nvPr/>
        </p:nvSpPr>
        <p:spPr bwMode="auto">
          <a:xfrm>
            <a:off x="152400" y="5291038"/>
            <a:ext cx="23622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r>
              <a:rPr lang="en-US" altLang="zh-CN" sz="1400" dirty="0">
                <a:ea typeface="宋体" pitchFamily="2" charset="-122"/>
              </a:rPr>
              <a:t>There are two constraints to satisfy:</a:t>
            </a:r>
          </a:p>
          <a:p>
            <a:pPr marL="342900" indent="-342900"/>
            <a:endParaRPr lang="en-US" altLang="zh-CN" sz="1400" dirty="0">
              <a:ea typeface="宋体" pitchFamily="2" charset="-122"/>
            </a:endParaRPr>
          </a:p>
        </p:txBody>
      </p:sp>
      <p:sp>
        <p:nvSpPr>
          <p:cNvPr id="42075" name="Rectangle 91"/>
          <p:cNvSpPr>
            <a:spLocks noChangeArrowheads="1"/>
          </p:cNvSpPr>
          <p:nvPr/>
        </p:nvSpPr>
        <p:spPr bwMode="auto">
          <a:xfrm>
            <a:off x="2521843" y="5301208"/>
            <a:ext cx="25908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just">
              <a:buFontTx/>
              <a:buAutoNum type="arabicPeriod"/>
            </a:pPr>
            <a:r>
              <a:rPr lang="en-US" altLang="zh-CN" sz="1400" i="1" dirty="0">
                <a:ea typeface="宋体" pitchFamily="2" charset="-122"/>
              </a:rPr>
              <a:t>Data Constraint: Labeling should reflect the observation. </a:t>
            </a:r>
          </a:p>
        </p:txBody>
      </p:sp>
      <p:sp>
        <p:nvSpPr>
          <p:cNvPr id="42076" name="Rectangle 92"/>
          <p:cNvSpPr>
            <a:spLocks noChangeArrowheads="1"/>
          </p:cNvSpPr>
          <p:nvPr/>
        </p:nvSpPr>
        <p:spPr bwMode="auto">
          <a:xfrm>
            <a:off x="5508104" y="5233987"/>
            <a:ext cx="32766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buFontTx/>
              <a:buAutoNum type="arabicPeriod" startAt="2"/>
            </a:pPr>
            <a:r>
              <a:rPr lang="en-US" altLang="zh-CN" sz="1400" i="1" dirty="0">
                <a:ea typeface="宋体" pitchFamily="2" charset="-122"/>
              </a:rPr>
              <a:t>Smoothness constraint: Labeling should reflect spatial consistency (pixels close to each other are most likely to have similar labels).</a:t>
            </a:r>
          </a:p>
        </p:txBody>
      </p:sp>
      <p:sp>
        <p:nvSpPr>
          <p:cNvPr id="13" name="Line 71"/>
          <p:cNvSpPr>
            <a:spLocks noChangeShapeType="1"/>
          </p:cNvSpPr>
          <p:nvPr/>
        </p:nvSpPr>
        <p:spPr bwMode="auto">
          <a:xfrm flipV="1">
            <a:off x="3817243" y="4653136"/>
            <a:ext cx="538733" cy="6480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4" name="Line 71"/>
          <p:cNvSpPr>
            <a:spLocks noChangeShapeType="1"/>
          </p:cNvSpPr>
          <p:nvPr/>
        </p:nvSpPr>
        <p:spPr bwMode="auto">
          <a:xfrm flipH="1" flipV="1">
            <a:off x="6553200" y="4653136"/>
            <a:ext cx="593204" cy="58085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6" name="Text Box 9"/>
          <p:cNvSpPr txBox="1">
            <a:spLocks noChangeArrowheads="1"/>
          </p:cNvSpPr>
          <p:nvPr/>
        </p:nvSpPr>
        <p:spPr bwMode="auto">
          <a:xfrm>
            <a:off x="-7937" y="6610350"/>
            <a:ext cx="25923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Times New Roman" pitchFamily="18" charset="0"/>
                <a:ea typeface="宋体" pitchFamily="2" charset="-122"/>
                <a:cs typeface="Times New Roman" pitchFamily="18" charset="0"/>
              </a:rPr>
              <a:t>From Slides </a:t>
            </a:r>
            <a:r>
              <a:rPr lang="en-US" altLang="zh-CN" sz="1000" dirty="0">
                <a:latin typeface="Times New Roman" pitchFamily="18" charset="0"/>
                <a:ea typeface="宋体" pitchFamily="2" charset="-122"/>
                <a:cs typeface="Times New Roman" pitchFamily="18" charset="0"/>
              </a:rPr>
              <a:t>by R. Huang – Rutgers University</a:t>
            </a:r>
          </a:p>
        </p:txBody>
      </p:sp>
    </p:spTree>
    <p:extLst>
      <p:ext uri="{BB962C8B-B14F-4D97-AF65-F5344CB8AC3E}">
        <p14:creationId xmlns:p14="http://schemas.microsoft.com/office/powerpoint/2010/main" val="3974246467"/>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r>
              <a:rPr lang="en-US" altLang="zh-CN">
                <a:ea typeface="宋体" charset="-122"/>
              </a:rPr>
              <a:t>Dynamics 3-4: Split and Merge</a:t>
            </a:r>
          </a:p>
        </p:txBody>
      </p:sp>
      <p:sp>
        <p:nvSpPr>
          <p:cNvPr id="35843" name="Rectangle 3"/>
          <p:cNvSpPr>
            <a:spLocks noGrp="1" noChangeArrowheads="1"/>
          </p:cNvSpPr>
          <p:nvPr>
            <p:ph type="body" sz="half" idx="1"/>
          </p:nvPr>
        </p:nvSpPr>
        <p:spPr>
          <a:xfrm>
            <a:off x="457200" y="1412776"/>
            <a:ext cx="8458200" cy="4525963"/>
          </a:xfrm>
        </p:spPr>
        <p:txBody>
          <a:bodyPr>
            <a:normAutofit/>
          </a:bodyPr>
          <a:lstStyle/>
          <a:p>
            <a:r>
              <a:rPr lang="en-US" altLang="zh-CN" sz="2400" dirty="0">
                <a:ea typeface="宋体" charset="-122"/>
              </a:rPr>
              <a:t>Split one region into two</a:t>
            </a:r>
          </a:p>
        </p:txBody>
      </p:sp>
      <p:pic>
        <p:nvPicPr>
          <p:cNvPr id="35847" name="Picture 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33400" y="2034952"/>
            <a:ext cx="8382000" cy="1317625"/>
          </a:xfrm>
          <a:noFill/>
          <a:ln/>
        </p:spPr>
      </p:pic>
      <p:pic>
        <p:nvPicPr>
          <p:cNvPr id="35849" name="Picture 9"/>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981200" y="3462338"/>
            <a:ext cx="7162800" cy="1033462"/>
          </a:xfrm>
          <a:noFill/>
          <a:ln/>
        </p:spPr>
      </p:pic>
      <p:pic>
        <p:nvPicPr>
          <p:cNvPr id="3585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5025" y="5285383"/>
            <a:ext cx="7038975"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2" name="Oval 12"/>
          <p:cNvSpPr>
            <a:spLocks noChangeArrowheads="1"/>
          </p:cNvSpPr>
          <p:nvPr/>
        </p:nvSpPr>
        <p:spPr bwMode="auto">
          <a:xfrm>
            <a:off x="6705600" y="1196752"/>
            <a:ext cx="1905000" cy="1371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Remaining</a:t>
            </a:r>
          </a:p>
          <a:p>
            <a:pPr algn="ctr"/>
            <a:r>
              <a:rPr lang="en-US" altLang="zh-CN">
                <a:ea typeface="宋体" charset="-122"/>
              </a:rPr>
              <a:t>Variables</a:t>
            </a:r>
          </a:p>
          <a:p>
            <a:pPr algn="ctr"/>
            <a:r>
              <a:rPr lang="en-US" altLang="zh-CN">
                <a:ea typeface="宋体" charset="-122"/>
              </a:rPr>
              <a:t>Are</a:t>
            </a:r>
          </a:p>
          <a:p>
            <a:pPr algn="ctr"/>
            <a:r>
              <a:rPr lang="en-US" altLang="zh-CN">
                <a:ea typeface="宋体" charset="-122"/>
              </a:rPr>
              <a:t>unchanged</a:t>
            </a:r>
          </a:p>
        </p:txBody>
      </p:sp>
      <p:sp>
        <p:nvSpPr>
          <p:cNvPr id="35854" name="Line 14"/>
          <p:cNvSpPr>
            <a:spLocks noChangeShapeType="1"/>
          </p:cNvSpPr>
          <p:nvPr/>
        </p:nvSpPr>
        <p:spPr bwMode="auto">
          <a:xfrm flipH="1">
            <a:off x="5105400" y="1882552"/>
            <a:ext cx="1600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5855" name="Line 15"/>
          <p:cNvSpPr>
            <a:spLocks noChangeShapeType="1"/>
          </p:cNvSpPr>
          <p:nvPr/>
        </p:nvSpPr>
        <p:spPr bwMode="auto">
          <a:xfrm flipH="1">
            <a:off x="7543800" y="2568352"/>
            <a:ext cx="76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5856" name="Text Box 16"/>
          <p:cNvSpPr txBox="1">
            <a:spLocks noChangeArrowheads="1"/>
          </p:cNvSpPr>
          <p:nvPr/>
        </p:nvSpPr>
        <p:spPr bwMode="auto">
          <a:xfrm>
            <a:off x="0" y="3657600"/>
            <a:ext cx="1670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ea typeface="宋体" charset="-122"/>
              </a:rPr>
              <a:t>Probability of</a:t>
            </a:r>
          </a:p>
          <a:p>
            <a:r>
              <a:rPr lang="en-US" altLang="zh-CN">
                <a:ea typeface="宋体" charset="-122"/>
              </a:rPr>
              <a:t>Proposed Split</a:t>
            </a:r>
          </a:p>
        </p:txBody>
      </p:sp>
      <p:sp>
        <p:nvSpPr>
          <p:cNvPr id="35857" name="Text Box 17"/>
          <p:cNvSpPr txBox="1">
            <a:spLocks noChangeArrowheads="1"/>
          </p:cNvSpPr>
          <p:nvPr/>
        </p:nvSpPr>
        <p:spPr bwMode="auto">
          <a:xfrm>
            <a:off x="0" y="4937720"/>
            <a:ext cx="2520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ea typeface="宋体" charset="-122"/>
              </a:rPr>
              <a:t>Conditional Probability </a:t>
            </a:r>
          </a:p>
          <a:p>
            <a:r>
              <a:rPr lang="en-US" altLang="zh-CN" dirty="0">
                <a:ea typeface="宋体" charset="-122"/>
              </a:rPr>
              <a:t>of how likely chain </a:t>
            </a:r>
          </a:p>
          <a:p>
            <a:r>
              <a:rPr lang="en-US" altLang="zh-CN" dirty="0">
                <a:ea typeface="宋体" charset="-122"/>
              </a:rPr>
              <a:t>proposes to move </a:t>
            </a:r>
          </a:p>
          <a:p>
            <a:r>
              <a:rPr lang="en-US" altLang="zh-CN" dirty="0">
                <a:ea typeface="宋体" charset="-122"/>
              </a:rPr>
              <a:t>to W’ from W</a:t>
            </a:r>
          </a:p>
        </p:txBody>
      </p:sp>
      <p:sp>
        <p:nvSpPr>
          <p:cNvPr id="35858" name="Rectangle 18"/>
          <p:cNvSpPr>
            <a:spLocks noChangeArrowheads="1"/>
          </p:cNvSpPr>
          <p:nvPr/>
        </p:nvSpPr>
        <p:spPr bwMode="auto">
          <a:xfrm>
            <a:off x="0" y="3429000"/>
            <a:ext cx="9144000" cy="129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5859" name="Rectangle 19"/>
          <p:cNvSpPr>
            <a:spLocks noChangeArrowheads="1"/>
          </p:cNvSpPr>
          <p:nvPr/>
        </p:nvSpPr>
        <p:spPr bwMode="auto">
          <a:xfrm>
            <a:off x="6019800" y="4861520"/>
            <a:ext cx="22098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Data-Driven Speedup</a:t>
            </a:r>
          </a:p>
        </p:txBody>
      </p:sp>
      <p:sp>
        <p:nvSpPr>
          <p:cNvPr id="35861" name="Line 21"/>
          <p:cNvSpPr>
            <a:spLocks noChangeShapeType="1"/>
          </p:cNvSpPr>
          <p:nvPr/>
        </p:nvSpPr>
        <p:spPr bwMode="auto">
          <a:xfrm flipH="1">
            <a:off x="6705600" y="5166320"/>
            <a:ext cx="457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5862" name="Line 22"/>
          <p:cNvSpPr>
            <a:spLocks noChangeShapeType="1"/>
          </p:cNvSpPr>
          <p:nvPr/>
        </p:nvSpPr>
        <p:spPr bwMode="auto">
          <a:xfrm flipH="1">
            <a:off x="5334000" y="5166320"/>
            <a:ext cx="6858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5863" name="Line 23"/>
          <p:cNvSpPr>
            <a:spLocks noChangeShapeType="1"/>
          </p:cNvSpPr>
          <p:nvPr/>
        </p:nvSpPr>
        <p:spPr bwMode="auto">
          <a:xfrm flipH="1">
            <a:off x="7848600" y="5166320"/>
            <a:ext cx="3810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411844289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normAutofit fontScale="90000"/>
          </a:bodyPr>
          <a:lstStyle/>
          <a:p>
            <a:r>
              <a:rPr lang="en-US" altLang="zh-CN">
                <a:ea typeface="宋体" charset="-122"/>
              </a:rPr>
              <a:t>Dynamics 3-4: Split and Merge</a:t>
            </a:r>
          </a:p>
        </p:txBody>
      </p:sp>
      <p:sp>
        <p:nvSpPr>
          <p:cNvPr id="78851" name="Rectangle 3"/>
          <p:cNvSpPr>
            <a:spLocks noGrp="1" noChangeArrowheads="1"/>
          </p:cNvSpPr>
          <p:nvPr>
            <p:ph type="body" sz="half" idx="1"/>
          </p:nvPr>
        </p:nvSpPr>
        <p:spPr>
          <a:xfrm>
            <a:off x="457200" y="1600200"/>
            <a:ext cx="8458200" cy="4525963"/>
          </a:xfrm>
        </p:spPr>
        <p:txBody>
          <a:bodyPr>
            <a:normAutofit/>
          </a:bodyPr>
          <a:lstStyle/>
          <a:p>
            <a:r>
              <a:rPr lang="en-US" altLang="zh-CN" sz="2400" dirty="0">
                <a:ea typeface="宋体" charset="-122"/>
              </a:rPr>
              <a:t>Merge two Regions</a:t>
            </a:r>
          </a:p>
        </p:txBody>
      </p:sp>
      <p:pic>
        <p:nvPicPr>
          <p:cNvPr id="78852"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33400" y="2209800"/>
            <a:ext cx="8382000" cy="1317625"/>
          </a:xfrm>
          <a:noFill/>
          <a:ln/>
        </p:spPr>
      </p:pic>
      <p:sp>
        <p:nvSpPr>
          <p:cNvPr id="78855" name="Oval 7"/>
          <p:cNvSpPr>
            <a:spLocks noChangeArrowheads="1"/>
          </p:cNvSpPr>
          <p:nvPr/>
        </p:nvSpPr>
        <p:spPr bwMode="auto">
          <a:xfrm>
            <a:off x="6705600" y="1371600"/>
            <a:ext cx="1905000" cy="1371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Remaining</a:t>
            </a:r>
          </a:p>
          <a:p>
            <a:pPr algn="ctr"/>
            <a:r>
              <a:rPr lang="en-US" altLang="zh-CN">
                <a:ea typeface="宋体" charset="-122"/>
              </a:rPr>
              <a:t>Variables</a:t>
            </a:r>
          </a:p>
          <a:p>
            <a:pPr algn="ctr"/>
            <a:r>
              <a:rPr lang="en-US" altLang="zh-CN">
                <a:ea typeface="宋体" charset="-122"/>
              </a:rPr>
              <a:t>Are</a:t>
            </a:r>
          </a:p>
          <a:p>
            <a:pPr algn="ctr"/>
            <a:r>
              <a:rPr lang="en-US" altLang="zh-CN">
                <a:ea typeface="宋体" charset="-122"/>
              </a:rPr>
              <a:t>unchanged</a:t>
            </a:r>
          </a:p>
        </p:txBody>
      </p:sp>
      <p:sp>
        <p:nvSpPr>
          <p:cNvPr id="78856" name="Line 8"/>
          <p:cNvSpPr>
            <a:spLocks noChangeShapeType="1"/>
          </p:cNvSpPr>
          <p:nvPr/>
        </p:nvSpPr>
        <p:spPr bwMode="auto">
          <a:xfrm flipH="1">
            <a:off x="5105400" y="2057400"/>
            <a:ext cx="1600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8857" name="Line 9"/>
          <p:cNvSpPr>
            <a:spLocks noChangeShapeType="1"/>
          </p:cNvSpPr>
          <p:nvPr/>
        </p:nvSpPr>
        <p:spPr bwMode="auto">
          <a:xfrm flipH="1">
            <a:off x="7543800" y="2743200"/>
            <a:ext cx="76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8858" name="Text Box 10"/>
          <p:cNvSpPr txBox="1">
            <a:spLocks noChangeArrowheads="1"/>
          </p:cNvSpPr>
          <p:nvPr/>
        </p:nvSpPr>
        <p:spPr bwMode="auto">
          <a:xfrm>
            <a:off x="0" y="4371826"/>
            <a:ext cx="1873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ea typeface="宋体" charset="-122"/>
              </a:rPr>
              <a:t>Probability of</a:t>
            </a:r>
          </a:p>
          <a:p>
            <a:r>
              <a:rPr lang="en-US" altLang="zh-CN" dirty="0">
                <a:ea typeface="宋体" charset="-122"/>
              </a:rPr>
              <a:t>Proposed Merge</a:t>
            </a:r>
          </a:p>
        </p:txBody>
      </p:sp>
      <p:sp>
        <p:nvSpPr>
          <p:cNvPr id="78860" name="Rectangle 12"/>
          <p:cNvSpPr>
            <a:spLocks noChangeArrowheads="1"/>
          </p:cNvSpPr>
          <p:nvPr/>
        </p:nvSpPr>
        <p:spPr bwMode="auto">
          <a:xfrm>
            <a:off x="0" y="3810000"/>
            <a:ext cx="9144000" cy="1563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78862" name="Picture 14"/>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057400" y="4465489"/>
            <a:ext cx="6705600" cy="515937"/>
          </a:xfrm>
          <a:noFill/>
          <a:ln/>
        </p:spPr>
      </p:pic>
      <p:sp>
        <p:nvSpPr>
          <p:cNvPr id="78864" name="Rectangle 16"/>
          <p:cNvSpPr>
            <a:spLocks noChangeArrowheads="1"/>
          </p:cNvSpPr>
          <p:nvPr/>
        </p:nvSpPr>
        <p:spPr bwMode="auto">
          <a:xfrm>
            <a:off x="5562600" y="4143226"/>
            <a:ext cx="2362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Data-Driven Speedup</a:t>
            </a:r>
          </a:p>
        </p:txBody>
      </p:sp>
      <p:sp>
        <p:nvSpPr>
          <p:cNvPr id="78866" name="Line 18"/>
          <p:cNvSpPr>
            <a:spLocks noChangeShapeType="1"/>
          </p:cNvSpPr>
          <p:nvPr/>
        </p:nvSpPr>
        <p:spPr bwMode="auto">
          <a:xfrm>
            <a:off x="6781800" y="4448026"/>
            <a:ext cx="5334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329366904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fontScale="90000"/>
          </a:bodyPr>
          <a:lstStyle/>
          <a:p>
            <a:r>
              <a:rPr lang="en-US" altLang="zh-CN">
                <a:ea typeface="宋体" charset="-122"/>
              </a:rPr>
              <a:t>Dynamics 5: Model Switching</a:t>
            </a:r>
          </a:p>
        </p:txBody>
      </p:sp>
      <p:sp>
        <p:nvSpPr>
          <p:cNvPr id="38915" name="Rectangle 3"/>
          <p:cNvSpPr>
            <a:spLocks noGrp="1" noChangeArrowheads="1"/>
          </p:cNvSpPr>
          <p:nvPr>
            <p:ph type="body" sz="half" idx="1"/>
          </p:nvPr>
        </p:nvSpPr>
        <p:spPr/>
        <p:txBody>
          <a:bodyPr>
            <a:normAutofit/>
          </a:bodyPr>
          <a:lstStyle/>
          <a:p>
            <a:r>
              <a:rPr lang="en-US" altLang="zh-CN" sz="2400" dirty="0">
                <a:ea typeface="宋体" charset="-122"/>
              </a:rPr>
              <a:t>Change models</a:t>
            </a:r>
          </a:p>
          <a:p>
            <a:endParaRPr lang="en-US" altLang="zh-CN" sz="2400" dirty="0">
              <a:ea typeface="宋体" charset="-122"/>
            </a:endParaRPr>
          </a:p>
          <a:p>
            <a:endParaRPr lang="en-US" altLang="zh-CN" sz="2400" dirty="0">
              <a:ea typeface="宋体" charset="-122"/>
            </a:endParaRPr>
          </a:p>
          <a:p>
            <a:endParaRPr lang="en-US" altLang="zh-CN" sz="2400" dirty="0" smtClean="0">
              <a:ea typeface="宋体" charset="-122"/>
            </a:endParaRPr>
          </a:p>
          <a:p>
            <a:endParaRPr lang="en-US" altLang="zh-CN" sz="2400" dirty="0">
              <a:ea typeface="宋体" charset="-122"/>
            </a:endParaRPr>
          </a:p>
          <a:p>
            <a:r>
              <a:rPr lang="en-US" altLang="zh-CN" sz="2400" dirty="0">
                <a:ea typeface="宋体" charset="-122"/>
              </a:rPr>
              <a:t>Proposal Probabilities</a:t>
            </a:r>
          </a:p>
          <a:p>
            <a:endParaRPr lang="en-US" altLang="zh-CN" sz="2400" dirty="0">
              <a:ea typeface="宋体" charset="-122"/>
            </a:endParaRPr>
          </a:p>
        </p:txBody>
      </p:sp>
      <p:pic>
        <p:nvPicPr>
          <p:cNvPr id="38916"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09600" y="1706637"/>
            <a:ext cx="8001000" cy="930275"/>
          </a:xfrm>
          <a:noFill/>
          <a:ln/>
        </p:spPr>
      </p:pic>
      <p:pic>
        <p:nvPicPr>
          <p:cNvPr id="38918" name="Picture 6"/>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85800" y="4268440"/>
            <a:ext cx="7848600" cy="1320800"/>
          </a:xfrm>
          <a:noFill/>
          <a:ln/>
        </p:spPr>
      </p:pic>
      <p:sp>
        <p:nvSpPr>
          <p:cNvPr id="38921" name="Rectangle 9"/>
          <p:cNvSpPr>
            <a:spLocks noChangeArrowheads="1"/>
          </p:cNvSpPr>
          <p:nvPr/>
        </p:nvSpPr>
        <p:spPr bwMode="auto">
          <a:xfrm>
            <a:off x="5105400" y="3735040"/>
            <a:ext cx="25146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Data-Driven Speedup</a:t>
            </a:r>
          </a:p>
        </p:txBody>
      </p:sp>
      <p:sp>
        <p:nvSpPr>
          <p:cNvPr id="38923" name="Line 11"/>
          <p:cNvSpPr>
            <a:spLocks noChangeShapeType="1"/>
          </p:cNvSpPr>
          <p:nvPr/>
        </p:nvSpPr>
        <p:spPr bwMode="auto">
          <a:xfrm>
            <a:off x="6400800" y="4116040"/>
            <a:ext cx="152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924" name="Line 12"/>
          <p:cNvSpPr>
            <a:spLocks noChangeShapeType="1"/>
          </p:cNvSpPr>
          <p:nvPr/>
        </p:nvSpPr>
        <p:spPr bwMode="auto">
          <a:xfrm>
            <a:off x="6400800" y="4116040"/>
            <a:ext cx="1524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9611561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ltLang="zh-CN">
                <a:ea typeface="宋体" charset="-122"/>
              </a:rPr>
              <a:t>Motivation of DD</a:t>
            </a:r>
          </a:p>
        </p:txBody>
      </p:sp>
      <p:sp>
        <p:nvSpPr>
          <p:cNvPr id="113667" name="Rectangle 3"/>
          <p:cNvSpPr>
            <a:spLocks noGrp="1" noChangeArrowheads="1"/>
          </p:cNvSpPr>
          <p:nvPr>
            <p:ph type="body" idx="1"/>
          </p:nvPr>
        </p:nvSpPr>
        <p:spPr/>
        <p:txBody>
          <a:bodyPr>
            <a:normAutofit/>
          </a:bodyPr>
          <a:lstStyle/>
          <a:p>
            <a:endParaRPr lang="en-US" altLang="zh-CN" sz="2400" dirty="0" smtClean="0">
              <a:ea typeface="宋体" charset="-122"/>
            </a:endParaRPr>
          </a:p>
          <a:p>
            <a:r>
              <a:rPr lang="en-US" altLang="zh-CN" sz="2400" dirty="0" smtClean="0">
                <a:ea typeface="宋体" charset="-122"/>
              </a:rPr>
              <a:t>Region </a:t>
            </a:r>
            <a:r>
              <a:rPr lang="en-US" altLang="zh-CN" sz="2400" dirty="0">
                <a:ea typeface="宋体" charset="-122"/>
              </a:rPr>
              <a:t>Splitting: How to decide where to split a region?</a:t>
            </a:r>
          </a:p>
          <a:p>
            <a:endParaRPr lang="en-US" altLang="zh-CN" sz="2400" dirty="0">
              <a:ea typeface="宋体" charset="-122"/>
            </a:endParaRPr>
          </a:p>
          <a:p>
            <a:endParaRPr lang="en-US" altLang="zh-CN" sz="2400" dirty="0" smtClean="0">
              <a:ea typeface="宋体" charset="-122"/>
            </a:endParaRPr>
          </a:p>
          <a:p>
            <a:endParaRPr lang="en-US" altLang="zh-CN" sz="2400" dirty="0">
              <a:ea typeface="宋体" charset="-122"/>
            </a:endParaRPr>
          </a:p>
          <a:p>
            <a:endParaRPr lang="en-US" altLang="zh-CN" sz="2400" dirty="0">
              <a:ea typeface="宋体" charset="-122"/>
            </a:endParaRPr>
          </a:p>
          <a:p>
            <a:r>
              <a:rPr lang="en-US" altLang="zh-CN" sz="2400" dirty="0">
                <a:ea typeface="宋体" charset="-122"/>
              </a:rPr>
              <a:t>Model Switching: Once we switch to a new model, what parameters do we jump to?</a:t>
            </a:r>
          </a:p>
          <a:p>
            <a:endParaRPr lang="en-US" altLang="zh-CN" sz="2400" dirty="0">
              <a:ea typeface="宋体" charset="-122"/>
            </a:endParaRPr>
          </a:p>
          <a:p>
            <a:endParaRPr lang="en-US" altLang="zh-CN" sz="2400" dirty="0">
              <a:ea typeface="宋体" charset="-122"/>
            </a:endParaRPr>
          </a:p>
        </p:txBody>
      </p:sp>
      <p:sp>
        <p:nvSpPr>
          <p:cNvPr id="113668" name="Oval 4"/>
          <p:cNvSpPr>
            <a:spLocks noChangeArrowheads="1"/>
          </p:cNvSpPr>
          <p:nvPr/>
        </p:nvSpPr>
        <p:spPr bwMode="auto">
          <a:xfrm>
            <a:off x="2819400" y="2819400"/>
            <a:ext cx="1143000" cy="990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669" name="Line 5"/>
          <p:cNvSpPr>
            <a:spLocks noChangeShapeType="1"/>
          </p:cNvSpPr>
          <p:nvPr/>
        </p:nvSpPr>
        <p:spPr bwMode="auto">
          <a:xfrm flipV="1">
            <a:off x="2895600" y="2895600"/>
            <a:ext cx="8382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3671" name="Oval 7"/>
          <p:cNvSpPr>
            <a:spLocks noChangeArrowheads="1"/>
          </p:cNvSpPr>
          <p:nvPr/>
        </p:nvSpPr>
        <p:spPr bwMode="auto">
          <a:xfrm>
            <a:off x="5105400" y="2819400"/>
            <a:ext cx="1143000" cy="990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672" name="Line 8"/>
          <p:cNvSpPr>
            <a:spLocks noChangeShapeType="1"/>
          </p:cNvSpPr>
          <p:nvPr/>
        </p:nvSpPr>
        <p:spPr bwMode="auto">
          <a:xfrm flipV="1">
            <a:off x="5638800" y="2819400"/>
            <a:ext cx="15240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3673" name="Text Box 9"/>
          <p:cNvSpPr txBox="1">
            <a:spLocks noChangeArrowheads="1"/>
          </p:cNvSpPr>
          <p:nvPr/>
        </p:nvSpPr>
        <p:spPr bwMode="auto">
          <a:xfrm>
            <a:off x="4327525" y="308451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ea typeface="宋体" charset="-122"/>
              </a:rPr>
              <a:t>vs</a:t>
            </a:r>
          </a:p>
        </p:txBody>
      </p:sp>
      <p:sp>
        <p:nvSpPr>
          <p:cNvPr id="113674" name="Text Box 10"/>
          <p:cNvSpPr txBox="1">
            <a:spLocks noChangeArrowheads="1"/>
          </p:cNvSpPr>
          <p:nvPr/>
        </p:nvSpPr>
        <p:spPr bwMode="auto">
          <a:xfrm>
            <a:off x="1981200" y="5370513"/>
            <a:ext cx="62183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ea typeface="宋体" charset="-122"/>
              </a:rPr>
              <a:t>Model Adaptation Required some initial parameter vector</a:t>
            </a:r>
          </a:p>
        </p:txBody>
      </p:sp>
      <p:sp>
        <p:nvSpPr>
          <p:cNvPr id="10"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96602119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tLang="zh-CN">
                <a:ea typeface="宋体" charset="-122"/>
              </a:rPr>
              <a:t>Data Driven Methods</a:t>
            </a:r>
          </a:p>
        </p:txBody>
      </p:sp>
      <p:sp>
        <p:nvSpPr>
          <p:cNvPr id="82947" name="Rectangle 3"/>
          <p:cNvSpPr>
            <a:spLocks noGrp="1" noChangeArrowheads="1"/>
          </p:cNvSpPr>
          <p:nvPr>
            <p:ph type="body" idx="1"/>
          </p:nvPr>
        </p:nvSpPr>
        <p:spPr/>
        <p:txBody>
          <a:bodyPr>
            <a:normAutofit/>
          </a:bodyPr>
          <a:lstStyle/>
          <a:p>
            <a:pPr>
              <a:lnSpc>
                <a:spcPct val="90000"/>
              </a:lnSpc>
            </a:pPr>
            <a:r>
              <a:rPr lang="en-US" altLang="zh-CN" sz="2400" dirty="0">
                <a:ea typeface="宋体" charset="-122"/>
              </a:rPr>
              <a:t>Focus on boundaries and model parameters derived from data: compute these before MCMC starts</a:t>
            </a:r>
          </a:p>
          <a:p>
            <a:pPr>
              <a:lnSpc>
                <a:spcPct val="90000"/>
              </a:lnSpc>
            </a:pPr>
            <a:endParaRPr lang="en-US" altLang="zh-CN" sz="2400" dirty="0">
              <a:ea typeface="宋体" charset="-122"/>
            </a:endParaRPr>
          </a:p>
          <a:p>
            <a:pPr>
              <a:lnSpc>
                <a:spcPct val="90000"/>
              </a:lnSpc>
            </a:pPr>
            <a:r>
              <a:rPr lang="en-US" altLang="zh-CN" sz="2400" dirty="0">
                <a:ea typeface="宋体" charset="-122"/>
              </a:rPr>
              <a:t>Cue Particles: Clustering in Model Space</a:t>
            </a:r>
          </a:p>
          <a:p>
            <a:pPr>
              <a:lnSpc>
                <a:spcPct val="90000"/>
              </a:lnSpc>
            </a:pPr>
            <a:r>
              <a:rPr lang="en-US" altLang="zh-CN" sz="2400" dirty="0">
                <a:ea typeface="宋体" charset="-122"/>
              </a:rPr>
              <a:t>K-partition Particles: Edge Detection</a:t>
            </a:r>
          </a:p>
          <a:p>
            <a:pPr>
              <a:lnSpc>
                <a:spcPct val="90000"/>
              </a:lnSpc>
            </a:pPr>
            <a:endParaRPr lang="en-US" altLang="zh-CN" sz="2400" dirty="0">
              <a:ea typeface="宋体" charset="-122"/>
            </a:endParaRPr>
          </a:p>
          <a:p>
            <a:pPr>
              <a:lnSpc>
                <a:spcPct val="90000"/>
              </a:lnSpc>
            </a:pPr>
            <a:r>
              <a:rPr lang="en-US" altLang="zh-CN" sz="2400" dirty="0">
                <a:ea typeface="宋体" charset="-122"/>
              </a:rPr>
              <a:t>Particles Encode Probabilities </a:t>
            </a:r>
            <a:r>
              <a:rPr lang="en-US" altLang="zh-CN" sz="2400" dirty="0" err="1">
                <a:ea typeface="宋体" charset="-122"/>
              </a:rPr>
              <a:t>Parzen</a:t>
            </a:r>
            <a:r>
              <a:rPr lang="en-US" altLang="zh-CN" sz="2400" dirty="0">
                <a:ea typeface="宋体" charset="-122"/>
              </a:rPr>
              <a:t> Window Style</a:t>
            </a:r>
          </a:p>
        </p:txBody>
      </p:sp>
      <p:sp>
        <p:nvSpPr>
          <p:cNvPr id="4"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393571544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zh-CN" dirty="0">
                <a:ea typeface="宋体" charset="-122"/>
              </a:rPr>
              <a:t>Cue Particles In Action</a:t>
            </a:r>
          </a:p>
        </p:txBody>
      </p:sp>
      <p:pic>
        <p:nvPicPr>
          <p:cNvPr id="8397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93825" y="1938338"/>
            <a:ext cx="6354763" cy="3848100"/>
          </a:xfrm>
          <a:noFill/>
          <a:ln/>
        </p:spPr>
      </p:pic>
      <p:sp>
        <p:nvSpPr>
          <p:cNvPr id="83974" name="Text Box 6"/>
          <p:cNvSpPr txBox="1">
            <a:spLocks noChangeArrowheads="1"/>
          </p:cNvSpPr>
          <p:nvPr/>
        </p:nvSpPr>
        <p:spPr bwMode="auto">
          <a:xfrm>
            <a:off x="1812925" y="1331913"/>
            <a:ext cx="27646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ea typeface="宋体" charset="-122"/>
              </a:rPr>
              <a:t>Clustering in Color Space</a:t>
            </a:r>
          </a:p>
        </p:txBody>
      </p:sp>
      <p:sp>
        <p:nvSpPr>
          <p:cNvPr id="5"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62041730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r>
              <a:rPr lang="en-US" altLang="zh-CN">
                <a:ea typeface="宋体" charset="-122"/>
              </a:rPr>
              <a:t>Cue Particles</a:t>
            </a:r>
          </a:p>
        </p:txBody>
      </p:sp>
      <p:sp>
        <p:nvSpPr>
          <p:cNvPr id="41987" name="Rectangle 3"/>
          <p:cNvSpPr>
            <a:spLocks noGrp="1" noChangeArrowheads="1"/>
          </p:cNvSpPr>
          <p:nvPr>
            <p:ph type="body" sz="half" idx="1"/>
          </p:nvPr>
        </p:nvSpPr>
        <p:spPr>
          <a:xfrm>
            <a:off x="457200" y="1600200"/>
            <a:ext cx="8686800" cy="4525963"/>
          </a:xfrm>
        </p:spPr>
        <p:txBody>
          <a:bodyPr/>
          <a:lstStyle/>
          <a:p>
            <a:r>
              <a:rPr lang="en-US" altLang="zh-CN" sz="2800">
                <a:ea typeface="宋体" charset="-122"/>
              </a:rPr>
              <a:t>Extract Feature at each point in image</a:t>
            </a:r>
          </a:p>
          <a:p>
            <a:endParaRPr lang="en-US" altLang="zh-CN" sz="2800">
              <a:ea typeface="宋体" charset="-122"/>
            </a:endParaRPr>
          </a:p>
          <a:p>
            <a:endParaRPr lang="en-US" altLang="zh-CN" sz="2800">
              <a:ea typeface="宋体" charset="-122"/>
            </a:endParaRPr>
          </a:p>
          <a:p>
            <a:r>
              <a:rPr lang="en-US" altLang="zh-CN" sz="2800">
                <a:ea typeface="宋体" charset="-122"/>
              </a:rPr>
              <a:t>m weighted cue particles are the output of a clustering algorithm</a:t>
            </a:r>
          </a:p>
          <a:p>
            <a:endParaRPr lang="en-US" altLang="zh-CN" sz="2800">
              <a:ea typeface="宋体" charset="-122"/>
            </a:endParaRPr>
          </a:p>
          <a:p>
            <a:endParaRPr lang="en-US" altLang="zh-CN" sz="2800">
              <a:ea typeface="宋体" charset="-122"/>
            </a:endParaRPr>
          </a:p>
        </p:txBody>
      </p:sp>
      <p:pic>
        <p:nvPicPr>
          <p:cNvPr id="41988"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362200" y="4217988"/>
            <a:ext cx="4038600" cy="354012"/>
          </a:xfrm>
          <a:noFill/>
          <a:ln/>
        </p:spPr>
      </p:pic>
      <p:pic>
        <p:nvPicPr>
          <p:cNvPr id="41990" name="Picture 6"/>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895600" y="2266950"/>
            <a:ext cx="3009900" cy="628650"/>
          </a:xfrm>
          <a:noFill/>
          <a:ln/>
        </p:spPr>
      </p:pic>
      <p:pic>
        <p:nvPicPr>
          <p:cNvPr id="4199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4773613"/>
            <a:ext cx="6400800" cy="78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686425"/>
            <a:ext cx="68580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4" name="Oval 10"/>
          <p:cNvSpPr>
            <a:spLocks noChangeArrowheads="1"/>
          </p:cNvSpPr>
          <p:nvPr/>
        </p:nvSpPr>
        <p:spPr bwMode="auto">
          <a:xfrm>
            <a:off x="762000" y="2057400"/>
            <a:ext cx="1752600" cy="990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Model Index</a:t>
            </a:r>
          </a:p>
        </p:txBody>
      </p:sp>
      <p:sp>
        <p:nvSpPr>
          <p:cNvPr id="41996" name="Line 12"/>
          <p:cNvSpPr>
            <a:spLocks noChangeShapeType="1"/>
          </p:cNvSpPr>
          <p:nvPr/>
        </p:nvSpPr>
        <p:spPr bwMode="auto">
          <a:xfrm>
            <a:off x="2133600" y="2133600"/>
            <a:ext cx="11430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1997" name="Line 13"/>
          <p:cNvSpPr>
            <a:spLocks noChangeShapeType="1"/>
          </p:cNvSpPr>
          <p:nvPr/>
        </p:nvSpPr>
        <p:spPr bwMode="auto">
          <a:xfrm>
            <a:off x="2133600" y="2133600"/>
            <a:ext cx="2209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1998" name="Text Box 14"/>
          <p:cNvSpPr txBox="1">
            <a:spLocks noChangeArrowheads="1"/>
          </p:cNvSpPr>
          <p:nvPr/>
        </p:nvSpPr>
        <p:spPr bwMode="auto">
          <a:xfrm>
            <a:off x="457200" y="5881688"/>
            <a:ext cx="1555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ea typeface="宋体" charset="-122"/>
              </a:rPr>
              <a:t>Saliency Map</a:t>
            </a:r>
          </a:p>
        </p:txBody>
      </p:sp>
      <p:sp>
        <p:nvSpPr>
          <p:cNvPr id="41999" name="Text Box 15"/>
          <p:cNvSpPr txBox="1">
            <a:spLocks noChangeArrowheads="1"/>
          </p:cNvSpPr>
          <p:nvPr/>
        </p:nvSpPr>
        <p:spPr bwMode="auto">
          <a:xfrm>
            <a:off x="441325" y="4724400"/>
            <a:ext cx="18351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ea typeface="宋体" charset="-122"/>
              </a:rPr>
              <a:t>Probability that</a:t>
            </a:r>
          </a:p>
          <a:p>
            <a:r>
              <a:rPr lang="en-US" altLang="zh-CN">
                <a:ea typeface="宋体" charset="-122"/>
              </a:rPr>
              <a:t>Feature belongs</a:t>
            </a:r>
          </a:p>
          <a:p>
            <a:r>
              <a:rPr lang="en-US" altLang="zh-CN">
                <a:ea typeface="宋体" charset="-122"/>
              </a:rPr>
              <a:t>To cluster</a:t>
            </a:r>
          </a:p>
        </p:txBody>
      </p:sp>
      <p:sp>
        <p:nvSpPr>
          <p:cNvPr id="13"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194541845"/>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zh-CN">
                <a:ea typeface="宋体" charset="-122"/>
              </a:rPr>
              <a:t>K-partition Particles in Action</a:t>
            </a:r>
          </a:p>
        </p:txBody>
      </p:sp>
      <p:sp>
        <p:nvSpPr>
          <p:cNvPr id="108547" name="Rectangle 3"/>
          <p:cNvSpPr>
            <a:spLocks noGrp="1" noChangeArrowheads="1"/>
          </p:cNvSpPr>
          <p:nvPr>
            <p:ph type="body" sz="half" idx="1"/>
          </p:nvPr>
        </p:nvSpPr>
        <p:spPr>
          <a:xfrm>
            <a:off x="457200" y="1600200"/>
            <a:ext cx="8305800" cy="4525963"/>
          </a:xfrm>
        </p:spPr>
        <p:txBody>
          <a:bodyPr>
            <a:normAutofit/>
          </a:bodyPr>
          <a:lstStyle/>
          <a:p>
            <a:r>
              <a:rPr lang="en-US" altLang="zh-CN" sz="2400" dirty="0">
                <a:ea typeface="宋体" charset="-122"/>
              </a:rPr>
              <a:t>Edge detection gives us a good idea of where we expect a boundary to be located</a:t>
            </a:r>
          </a:p>
        </p:txBody>
      </p:sp>
      <p:pic>
        <p:nvPicPr>
          <p:cNvPr id="10854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51520" y="3257550"/>
            <a:ext cx="8763000" cy="2152650"/>
          </a:xfrm>
          <a:noFill/>
          <a:ln/>
        </p:spPr>
      </p:pic>
      <p:sp>
        <p:nvSpPr>
          <p:cNvPr id="5"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407901643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r>
              <a:rPr lang="en-US" altLang="zh-CN">
                <a:ea typeface="宋体" charset="-122"/>
              </a:rPr>
              <a:t>K-partition Particles</a:t>
            </a:r>
          </a:p>
        </p:txBody>
      </p:sp>
      <p:sp>
        <p:nvSpPr>
          <p:cNvPr id="46083" name="Rectangle 3"/>
          <p:cNvSpPr>
            <a:spLocks noGrp="1" noChangeArrowheads="1"/>
          </p:cNvSpPr>
          <p:nvPr>
            <p:ph type="body" sz="half" idx="1"/>
          </p:nvPr>
        </p:nvSpPr>
        <p:spPr>
          <a:xfrm>
            <a:off x="457200" y="1351309"/>
            <a:ext cx="8534400" cy="4525963"/>
          </a:xfrm>
        </p:spPr>
        <p:txBody>
          <a:bodyPr>
            <a:normAutofit/>
          </a:bodyPr>
          <a:lstStyle/>
          <a:p>
            <a:r>
              <a:rPr lang="en-US" altLang="zh-CN" sz="2400" dirty="0">
                <a:ea typeface="宋体" charset="-122"/>
              </a:rPr>
              <a:t>Edge detection and tracing at 3 scales</a:t>
            </a:r>
          </a:p>
          <a:p>
            <a:endParaRPr lang="en-US" altLang="zh-CN" sz="2400" dirty="0">
              <a:ea typeface="宋体" charset="-122"/>
            </a:endParaRPr>
          </a:p>
          <a:p>
            <a:pPr marL="0" indent="0">
              <a:buNone/>
            </a:pPr>
            <a:endParaRPr lang="en-US" altLang="zh-CN" sz="2400" dirty="0">
              <a:ea typeface="宋体" charset="-122"/>
            </a:endParaRPr>
          </a:p>
          <a:p>
            <a:pPr marL="0" indent="0">
              <a:buNone/>
            </a:pPr>
            <a:endParaRPr lang="en-US" altLang="zh-CN" sz="1200" dirty="0">
              <a:ea typeface="宋体" charset="-122"/>
            </a:endParaRPr>
          </a:p>
          <a:p>
            <a:r>
              <a:rPr lang="en-US" altLang="zh-CN" sz="2400" dirty="0">
                <a:ea typeface="宋体" charset="-122"/>
              </a:rPr>
              <a:t>Partition Map          </a:t>
            </a:r>
            <a:r>
              <a:rPr lang="en-US" altLang="zh-CN" sz="2400" dirty="0" smtClean="0">
                <a:ea typeface="宋体" charset="-122"/>
              </a:rPr>
              <a:t>   consists </a:t>
            </a:r>
            <a:r>
              <a:rPr lang="en-US" altLang="zh-CN" sz="2400" dirty="0">
                <a:ea typeface="宋体" charset="-122"/>
              </a:rPr>
              <a:t>of “</a:t>
            </a:r>
            <a:r>
              <a:rPr lang="en-US" altLang="zh-CN" sz="2400" dirty="0" smtClean="0">
                <a:ea typeface="宋体" charset="-122"/>
              </a:rPr>
              <a:t>meta-regions</a:t>
            </a:r>
            <a:r>
              <a:rPr lang="en-US" altLang="zh-CN" sz="2400" dirty="0">
                <a:ea typeface="宋体" charset="-122"/>
              </a:rPr>
              <a:t>”</a:t>
            </a:r>
          </a:p>
          <a:p>
            <a:r>
              <a:rPr lang="en-US" altLang="zh-CN" sz="2400" dirty="0" smtClean="0">
                <a:ea typeface="宋体" charset="-122"/>
              </a:rPr>
              <a:t>Meta-regions </a:t>
            </a:r>
            <a:r>
              <a:rPr lang="en-US" altLang="zh-CN" sz="2400" dirty="0">
                <a:ea typeface="宋体" charset="-122"/>
              </a:rPr>
              <a:t>are used to construct             </a:t>
            </a:r>
            <a:r>
              <a:rPr lang="en-US" altLang="zh-CN" sz="2400" dirty="0" smtClean="0">
                <a:ea typeface="宋体" charset="-122"/>
              </a:rPr>
              <a:t>      regions</a:t>
            </a:r>
            <a:endParaRPr lang="en-US" altLang="zh-CN" sz="2400" dirty="0">
              <a:ea typeface="宋体" charset="-122"/>
            </a:endParaRPr>
          </a:p>
          <a:p>
            <a:endParaRPr lang="en-US" altLang="zh-CN" sz="2400" dirty="0">
              <a:ea typeface="宋体" charset="-122"/>
            </a:endParaRPr>
          </a:p>
          <a:p>
            <a:endParaRPr lang="en-US" altLang="zh-CN" sz="2400" dirty="0" smtClean="0">
              <a:ea typeface="宋体" charset="-122"/>
            </a:endParaRPr>
          </a:p>
          <a:p>
            <a:endParaRPr lang="en-US" altLang="zh-CN" sz="1200" dirty="0">
              <a:ea typeface="宋体" charset="-122"/>
            </a:endParaRPr>
          </a:p>
          <a:p>
            <a:r>
              <a:rPr lang="en-US" altLang="zh-CN" sz="2400" dirty="0">
                <a:ea typeface="宋体" charset="-122"/>
              </a:rPr>
              <a:t>     </a:t>
            </a:r>
            <a:r>
              <a:rPr lang="en-US" altLang="zh-CN" sz="2400" dirty="0" smtClean="0">
                <a:ea typeface="宋体" charset="-122"/>
              </a:rPr>
              <a:t>     is </a:t>
            </a:r>
            <a:r>
              <a:rPr lang="en-US" altLang="zh-CN" sz="2400" dirty="0">
                <a:ea typeface="宋体" charset="-122"/>
              </a:rPr>
              <a:t>the set of all k-partitions based on </a:t>
            </a:r>
          </a:p>
        </p:txBody>
      </p:sp>
      <p:pic>
        <p:nvPicPr>
          <p:cNvPr id="46084"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676400" y="1916832"/>
            <a:ext cx="5791200" cy="887413"/>
          </a:xfrm>
          <a:noFill/>
          <a:ln/>
        </p:spPr>
      </p:pic>
      <p:pic>
        <p:nvPicPr>
          <p:cNvPr id="46086" name="Picture 6"/>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686447" y="2899792"/>
            <a:ext cx="733425" cy="457200"/>
          </a:xfrm>
          <a:noFill/>
          <a:ln/>
        </p:spPr>
      </p:pic>
      <p:pic>
        <p:nvPicPr>
          <p:cNvPr id="4608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3350890"/>
            <a:ext cx="109537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862561"/>
            <a:ext cx="767715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5456262"/>
            <a:ext cx="82677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592" y="4797152"/>
            <a:ext cx="6667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3"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168" y="4910683"/>
            <a:ext cx="6667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2511291816"/>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normAutofit fontScale="90000"/>
          </a:bodyPr>
          <a:lstStyle/>
          <a:p>
            <a:r>
              <a:rPr lang="en-US" altLang="zh-CN">
                <a:ea typeface="宋体" charset="-122"/>
              </a:rPr>
              <a:t>K-partition Particles</a:t>
            </a:r>
          </a:p>
        </p:txBody>
      </p:sp>
      <p:sp>
        <p:nvSpPr>
          <p:cNvPr id="96259" name="Rectangle 3"/>
          <p:cNvSpPr>
            <a:spLocks noGrp="1" noChangeArrowheads="1"/>
          </p:cNvSpPr>
          <p:nvPr>
            <p:ph type="body" sz="half" idx="1"/>
          </p:nvPr>
        </p:nvSpPr>
        <p:spPr>
          <a:xfrm>
            <a:off x="457200" y="1600200"/>
            <a:ext cx="8229600" cy="4525963"/>
          </a:xfrm>
        </p:spPr>
        <p:txBody>
          <a:bodyPr>
            <a:normAutofit/>
          </a:bodyPr>
          <a:lstStyle/>
          <a:p>
            <a:r>
              <a:rPr lang="en-US" altLang="zh-CN" sz="2400" dirty="0">
                <a:ea typeface="宋体" charset="-122"/>
              </a:rPr>
              <a:t>      </a:t>
            </a:r>
            <a:r>
              <a:rPr lang="en-US" altLang="zh-CN" sz="2400" dirty="0" smtClean="0">
                <a:ea typeface="宋体" charset="-122"/>
              </a:rPr>
              <a:t>   is </a:t>
            </a:r>
            <a:r>
              <a:rPr lang="en-US" altLang="zh-CN" sz="2400" dirty="0">
                <a:ea typeface="宋体" charset="-122"/>
              </a:rPr>
              <a:t>the set of all k-partitions based on</a:t>
            </a:r>
          </a:p>
          <a:p>
            <a:endParaRPr lang="en-US" altLang="zh-CN" sz="2400" dirty="0">
              <a:ea typeface="宋体" charset="-122"/>
            </a:endParaRPr>
          </a:p>
          <a:p>
            <a:endParaRPr lang="en-US" altLang="zh-CN" sz="2400" dirty="0">
              <a:ea typeface="宋体" charset="-122"/>
            </a:endParaRPr>
          </a:p>
          <a:p>
            <a:endParaRPr lang="en-US" altLang="zh-CN" sz="2400" dirty="0">
              <a:ea typeface="宋体" charset="-122"/>
            </a:endParaRPr>
          </a:p>
          <a:p>
            <a:r>
              <a:rPr lang="en-US" altLang="zh-CN" sz="2400" dirty="0">
                <a:ea typeface="宋体" charset="-122"/>
              </a:rPr>
              <a:t>Each       </a:t>
            </a:r>
            <a:r>
              <a:rPr lang="en-US" altLang="zh-CN" sz="2400" dirty="0" smtClean="0">
                <a:ea typeface="宋体" charset="-122"/>
              </a:rPr>
              <a:t>   in           is </a:t>
            </a:r>
            <a:r>
              <a:rPr lang="en-US" altLang="zh-CN" sz="2400" dirty="0">
                <a:ea typeface="宋体" charset="-122"/>
              </a:rPr>
              <a:t>a k-partition particle in partition space</a:t>
            </a:r>
          </a:p>
          <a:p>
            <a:endParaRPr lang="en-US" altLang="zh-CN" sz="2400" dirty="0">
              <a:ea typeface="宋体" charset="-122"/>
            </a:endParaRPr>
          </a:p>
        </p:txBody>
      </p:sp>
      <p:pic>
        <p:nvPicPr>
          <p:cNvPr id="96271" name="Picture 1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338888" y="2425700"/>
            <a:ext cx="657225" cy="533400"/>
          </a:xfrm>
          <a:noFill/>
          <a:ln/>
        </p:spPr>
      </p:pic>
      <p:pic>
        <p:nvPicPr>
          <p:cNvPr id="962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66950"/>
            <a:ext cx="82677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600200"/>
            <a:ext cx="6667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5490" y="1628800"/>
            <a:ext cx="6667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3" name="Picture 17"/>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2398415" y="3270126"/>
            <a:ext cx="733425" cy="571500"/>
          </a:xfrm>
          <a:noFill/>
          <a:ln/>
        </p:spPr>
      </p:pic>
      <p:pic>
        <p:nvPicPr>
          <p:cNvPr id="96275"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5656" y="3265165"/>
            <a:ext cx="6191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6"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72400" y="3385567"/>
            <a:ext cx="62865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159785483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idx="4294967295"/>
          </p:nvPr>
        </p:nvSpPr>
        <p:spPr/>
        <p:txBody>
          <a:bodyPr lIns="91429" tIns="45714" rIns="91429" bIns="45714"/>
          <a:lstStyle/>
          <a:p>
            <a:r>
              <a:rPr lang="en-US" altLang="zh-CN" sz="2800" b="1" dirty="0">
                <a:ea typeface="宋体" pitchFamily="2" charset="-122"/>
              </a:rPr>
              <a:t>Probabilistic interpretation</a:t>
            </a:r>
          </a:p>
        </p:txBody>
      </p:sp>
      <mc:AlternateContent xmlns:mc="http://schemas.openxmlformats.org/markup-compatibility/2006" xmlns:a14="http://schemas.microsoft.com/office/drawing/2010/main">
        <mc:Choice Requires="a14">
          <p:sp>
            <p:nvSpPr>
              <p:cNvPr id="7172" name="Rectangle 3"/>
              <p:cNvSpPr>
                <a:spLocks noGrp="1" noChangeArrowheads="1"/>
              </p:cNvSpPr>
              <p:nvPr>
                <p:ph type="body" idx="4294967295"/>
              </p:nvPr>
            </p:nvSpPr>
            <p:spPr>
              <a:xfrm>
                <a:off x="457200" y="1600200"/>
                <a:ext cx="8229600" cy="3276600"/>
              </a:xfrm>
            </p:spPr>
            <p:txBody>
              <a:bodyPr lIns="91429" tIns="45714" rIns="91429" bIns="45714">
                <a:noAutofit/>
              </a:bodyPr>
              <a:lstStyle/>
              <a:p>
                <a:r>
                  <a:rPr lang="en-US" altLang="zh-CN" sz="1800" dirty="0" smtClean="0">
                    <a:ea typeface="宋体" pitchFamily="2" charset="-122"/>
                  </a:rPr>
                  <a:t>The problem is we are not observing the labels but we observe something else that depends on these labels with some noise (</a:t>
                </a:r>
                <a:r>
                  <a:rPr lang="en-US" altLang="zh-CN" sz="1800" dirty="0" err="1">
                    <a:ea typeface="宋体" pitchFamily="2" charset="-122"/>
                  </a:rPr>
                  <a:t>eg</a:t>
                </a:r>
                <a:r>
                  <a:rPr lang="en-US" altLang="zh-CN" sz="1800" dirty="0">
                    <a:ea typeface="宋体" pitchFamily="2" charset="-122"/>
                  </a:rPr>
                  <a:t> intensity or disparity)</a:t>
                </a:r>
              </a:p>
              <a:p>
                <a:r>
                  <a:rPr lang="en-US" altLang="zh-CN" sz="1800" dirty="0">
                    <a:ea typeface="宋体" pitchFamily="2" charset="-122"/>
                  </a:rPr>
                  <a:t>At each site we have an </a:t>
                </a:r>
                <a:r>
                  <a:rPr lang="en-US" altLang="zh-CN" sz="1800" i="1" dirty="0">
                    <a:ea typeface="宋体" pitchFamily="2" charset="-122"/>
                  </a:rPr>
                  <a:t>observation </a:t>
                </a:r>
                <a14:m>
                  <m:oMath xmlns:m="http://schemas.openxmlformats.org/officeDocument/2006/math">
                    <m:sSub>
                      <m:sSubPr>
                        <m:ctrlPr>
                          <a:rPr lang="en-US" altLang="zh-CN" sz="1800" b="0" i="1" smtClean="0">
                            <a:latin typeface="Cambria Math"/>
                            <a:ea typeface="宋体" pitchFamily="2" charset="-122"/>
                          </a:rPr>
                        </m:ctrlPr>
                      </m:sSubPr>
                      <m:e>
                        <m:r>
                          <a:rPr lang="en-US" altLang="zh-CN" sz="1800" b="0" i="1" smtClean="0">
                            <a:latin typeface="Cambria Math"/>
                            <a:ea typeface="宋体" pitchFamily="2" charset="-122"/>
                          </a:rPr>
                          <m:t>𝑜</m:t>
                        </m:r>
                      </m:e>
                      <m:sub>
                        <m:r>
                          <a:rPr lang="en-US" altLang="zh-CN" sz="1800" b="0" i="1" smtClean="0">
                            <a:latin typeface="Cambria Math"/>
                            <a:ea typeface="宋体" pitchFamily="2" charset="-122"/>
                          </a:rPr>
                          <m:t>𝑝</m:t>
                        </m:r>
                      </m:sub>
                    </m:sSub>
                  </m:oMath>
                </a14:m>
                <a:r>
                  <a:rPr lang="en-US" altLang="zh-CN" sz="1800" i="1" baseline="-25000" dirty="0" smtClean="0">
                    <a:ea typeface="宋体" pitchFamily="2" charset="-122"/>
                  </a:rPr>
                  <a:t> </a:t>
                </a:r>
                <a:endParaRPr lang="en-US" altLang="zh-CN" sz="1800" dirty="0">
                  <a:ea typeface="宋体" pitchFamily="2" charset="-122"/>
                </a:endParaRPr>
              </a:p>
              <a:p>
                <a:r>
                  <a:rPr lang="en-US" altLang="zh-CN" sz="1800" dirty="0">
                    <a:ea typeface="宋体" pitchFamily="2" charset="-122"/>
                  </a:rPr>
                  <a:t>The observed value at each site depends on its label: the prob. of certain observed value given certain label at site </a:t>
                </a:r>
                <a:r>
                  <a:rPr lang="en-US" altLang="zh-CN" sz="1800" i="1" dirty="0">
                    <a:ea typeface="宋体" pitchFamily="2" charset="-122"/>
                  </a:rPr>
                  <a:t>p</a:t>
                </a:r>
                <a:r>
                  <a:rPr lang="en-US" altLang="zh-CN" sz="1800" dirty="0">
                    <a:ea typeface="宋体" pitchFamily="2" charset="-122"/>
                  </a:rPr>
                  <a:t> : </a:t>
                </a:r>
                <a14:m>
                  <m:oMath xmlns:m="http://schemas.openxmlformats.org/officeDocument/2006/math">
                    <m:r>
                      <a:rPr lang="en-US" altLang="zh-CN" sz="1800" b="0" i="1" smtClean="0">
                        <a:latin typeface="Cambria Math"/>
                        <a:ea typeface="宋体" pitchFamily="2" charset="-122"/>
                      </a:rPr>
                      <m:t>𝑔</m:t>
                    </m:r>
                    <m:d>
                      <m:dPr>
                        <m:ctrlPr>
                          <a:rPr lang="en-US" altLang="zh-CN" sz="1800" b="0" i="1" smtClean="0">
                            <a:latin typeface="Cambria Math"/>
                            <a:ea typeface="宋体" pitchFamily="2" charset="-122"/>
                          </a:rPr>
                        </m:ctrlPr>
                      </m:dPr>
                      <m:e>
                        <m:sSub>
                          <m:sSubPr>
                            <m:ctrlPr>
                              <a:rPr lang="en-US" altLang="zh-CN" sz="1800" b="0" i="1" smtClean="0">
                                <a:latin typeface="Cambria Math"/>
                                <a:ea typeface="宋体" pitchFamily="2" charset="-122"/>
                              </a:rPr>
                            </m:ctrlPr>
                          </m:sSubPr>
                          <m:e>
                            <m:r>
                              <a:rPr lang="en-US" altLang="zh-CN" sz="1800" b="0" i="1" smtClean="0">
                                <a:latin typeface="Cambria Math"/>
                                <a:ea typeface="宋体" pitchFamily="2" charset="-122"/>
                              </a:rPr>
                              <m:t>𝑜</m:t>
                            </m:r>
                          </m:e>
                          <m:sub>
                            <m:r>
                              <a:rPr lang="en-US" altLang="zh-CN" sz="1800" b="0" i="1" smtClean="0">
                                <a:latin typeface="Cambria Math"/>
                                <a:ea typeface="宋体" pitchFamily="2" charset="-122"/>
                              </a:rPr>
                              <m:t>𝑝</m:t>
                            </m:r>
                          </m:sub>
                        </m:sSub>
                        <m:r>
                          <a:rPr lang="en-US" altLang="zh-CN" sz="1800" b="0" i="1" smtClean="0">
                            <a:latin typeface="Cambria Math"/>
                            <a:ea typeface="宋体" pitchFamily="2" charset="-122"/>
                          </a:rPr>
                          <m:t>,</m:t>
                        </m:r>
                        <m:sSub>
                          <m:sSubPr>
                            <m:ctrlPr>
                              <a:rPr lang="en-US" altLang="zh-CN" sz="1800" b="0" i="1" smtClean="0">
                                <a:latin typeface="Cambria Math"/>
                                <a:ea typeface="宋体" pitchFamily="2" charset="-122"/>
                              </a:rPr>
                            </m:ctrlPr>
                          </m:sSubPr>
                          <m:e>
                            <m:r>
                              <a:rPr lang="en-US" altLang="zh-CN" sz="1800" b="0" i="1" smtClean="0">
                                <a:latin typeface="Cambria Math"/>
                                <a:ea typeface="宋体" pitchFamily="2" charset="-122"/>
                              </a:rPr>
                              <m:t>𝑓</m:t>
                            </m:r>
                          </m:e>
                          <m:sub>
                            <m:r>
                              <a:rPr lang="en-US" altLang="zh-CN" sz="1800" b="0" i="1" smtClean="0">
                                <a:latin typeface="Cambria Math"/>
                                <a:ea typeface="宋体" pitchFamily="2" charset="-122"/>
                              </a:rPr>
                              <m:t>𝑝</m:t>
                            </m:r>
                          </m:sub>
                        </m:sSub>
                      </m:e>
                    </m:d>
                    <m:r>
                      <a:rPr lang="en-US" altLang="zh-CN" sz="1800" b="0" i="1" smtClean="0">
                        <a:latin typeface="Cambria Math"/>
                        <a:ea typeface="宋体" pitchFamily="2" charset="-122"/>
                      </a:rPr>
                      <m:t>=</m:t>
                    </m:r>
                    <m:r>
                      <m:rPr>
                        <m:sty m:val="p"/>
                      </m:rPr>
                      <a:rPr lang="en-US" altLang="zh-CN" sz="1800" b="0" i="0" smtClean="0">
                        <a:latin typeface="Cambria Math"/>
                        <a:ea typeface="宋体" pitchFamily="2" charset="-122"/>
                      </a:rPr>
                      <m:t>Pr</m:t>
                    </m:r>
                    <m:r>
                      <a:rPr lang="en-US" altLang="zh-CN" sz="1800" b="0" i="1" smtClean="0">
                        <a:latin typeface="Cambria Math"/>
                        <a:ea typeface="宋体" pitchFamily="2" charset="-122"/>
                      </a:rPr>
                      <m:t>⁡(</m:t>
                    </m:r>
                    <m:sSub>
                      <m:sSubPr>
                        <m:ctrlPr>
                          <a:rPr lang="en-US" altLang="zh-CN" sz="1800" b="0" i="1" smtClean="0">
                            <a:latin typeface="Cambria Math"/>
                            <a:ea typeface="宋体" pitchFamily="2" charset="-122"/>
                          </a:rPr>
                        </m:ctrlPr>
                      </m:sSubPr>
                      <m:e>
                        <m:r>
                          <a:rPr lang="en-US" altLang="zh-CN" sz="1800" b="0" i="1" smtClean="0">
                            <a:latin typeface="Cambria Math"/>
                            <a:ea typeface="宋体" pitchFamily="2" charset="-122"/>
                          </a:rPr>
                          <m:t>𝑜</m:t>
                        </m:r>
                      </m:e>
                      <m:sub>
                        <m:r>
                          <a:rPr lang="en-US" altLang="zh-CN" sz="1800" b="0" i="1" smtClean="0">
                            <a:latin typeface="Cambria Math"/>
                            <a:ea typeface="宋体" pitchFamily="2" charset="-122"/>
                          </a:rPr>
                          <m:t>𝑝</m:t>
                        </m:r>
                      </m:sub>
                    </m:sSub>
                    <m:r>
                      <a:rPr lang="en-US" altLang="zh-CN" sz="1800" b="0" i="1" smtClean="0">
                        <a:latin typeface="Cambria Math"/>
                        <a:ea typeface="宋体" pitchFamily="2" charset="-122"/>
                      </a:rPr>
                      <m:t>|</m:t>
                    </m:r>
                    <m:sSub>
                      <m:sSubPr>
                        <m:ctrlPr>
                          <a:rPr lang="en-US" altLang="zh-CN" sz="1800" b="0" i="1" smtClean="0">
                            <a:latin typeface="Cambria Math"/>
                            <a:ea typeface="宋体" pitchFamily="2" charset="-122"/>
                          </a:rPr>
                        </m:ctrlPr>
                      </m:sSubPr>
                      <m:e>
                        <m:r>
                          <a:rPr lang="en-US" altLang="zh-CN" sz="1800" b="0" i="1" smtClean="0">
                            <a:latin typeface="Cambria Math"/>
                            <a:ea typeface="宋体" pitchFamily="2" charset="-122"/>
                          </a:rPr>
                          <m:t>𝐹</m:t>
                        </m:r>
                      </m:e>
                      <m:sub>
                        <m:r>
                          <a:rPr lang="en-US" altLang="zh-CN" sz="1800" b="0" i="1" smtClean="0">
                            <a:latin typeface="Cambria Math"/>
                            <a:ea typeface="宋体" pitchFamily="2" charset="-122"/>
                          </a:rPr>
                          <m:t>𝑝</m:t>
                        </m:r>
                      </m:sub>
                    </m:sSub>
                    <m:r>
                      <a:rPr lang="en-US" altLang="zh-CN" sz="1800" b="0" i="1" smtClean="0">
                        <a:latin typeface="Cambria Math"/>
                        <a:ea typeface="宋体" pitchFamily="2" charset="-122"/>
                      </a:rPr>
                      <m:t>=</m:t>
                    </m:r>
                    <m:sSub>
                      <m:sSubPr>
                        <m:ctrlPr>
                          <a:rPr lang="en-US" altLang="zh-CN" sz="1800" b="0" i="1" smtClean="0">
                            <a:latin typeface="Cambria Math"/>
                            <a:ea typeface="宋体" pitchFamily="2" charset="-122"/>
                          </a:rPr>
                        </m:ctrlPr>
                      </m:sSubPr>
                      <m:e>
                        <m:r>
                          <a:rPr lang="en-US" altLang="zh-CN" sz="1800" b="0" i="1" smtClean="0">
                            <a:latin typeface="Cambria Math"/>
                            <a:ea typeface="宋体" pitchFamily="2" charset="-122"/>
                          </a:rPr>
                          <m:t>𝑓</m:t>
                        </m:r>
                      </m:e>
                      <m:sub>
                        <m:r>
                          <a:rPr lang="en-US" altLang="zh-CN" sz="1800" b="0" i="1" smtClean="0">
                            <a:latin typeface="Cambria Math"/>
                            <a:ea typeface="宋体" pitchFamily="2" charset="-122"/>
                          </a:rPr>
                          <m:t>𝑝</m:t>
                        </m:r>
                      </m:sub>
                    </m:sSub>
                    <m:r>
                      <a:rPr lang="en-US" altLang="zh-CN" sz="1800" b="0" i="1" smtClean="0">
                        <a:latin typeface="Cambria Math"/>
                        <a:ea typeface="宋体" pitchFamily="2" charset="-122"/>
                      </a:rPr>
                      <m:t>)</m:t>
                    </m:r>
                  </m:oMath>
                </a14:m>
                <a:r>
                  <a:rPr lang="en-US" altLang="zh-CN" sz="1800" i="1" dirty="0">
                    <a:ea typeface="宋体" pitchFamily="2" charset="-122"/>
                  </a:rPr>
                  <a:t> </a:t>
                </a:r>
                <a:endParaRPr lang="en-US" altLang="zh-CN" sz="1800" dirty="0">
                  <a:ea typeface="宋体" pitchFamily="2" charset="-122"/>
                </a:endParaRPr>
              </a:p>
              <a:p>
                <a:r>
                  <a:rPr lang="en-US" altLang="zh-CN" sz="1800" dirty="0">
                    <a:ea typeface="宋体" pitchFamily="2" charset="-122"/>
                  </a:rPr>
                  <a:t>The overall observation prob. Given the labels: </a:t>
                </a:r>
                <a:r>
                  <a:rPr lang="en-US" altLang="zh-CN" sz="1800" dirty="0" err="1">
                    <a:ea typeface="宋体" pitchFamily="2" charset="-122"/>
                  </a:rPr>
                  <a:t>Pr</a:t>
                </a:r>
                <a:r>
                  <a:rPr lang="en-US" altLang="zh-CN" sz="1800" i="1" dirty="0">
                    <a:ea typeface="宋体" pitchFamily="2" charset="-122"/>
                  </a:rPr>
                  <a:t>(</a:t>
                </a:r>
                <a:r>
                  <a:rPr lang="en-US" altLang="zh-CN" sz="1800" i="1" dirty="0" err="1">
                    <a:ea typeface="宋体" pitchFamily="2" charset="-122"/>
                  </a:rPr>
                  <a:t>O|f</a:t>
                </a:r>
                <a:r>
                  <a:rPr lang="en-US" altLang="zh-CN" sz="1800" i="1" dirty="0">
                    <a:ea typeface="宋体" pitchFamily="2" charset="-122"/>
                  </a:rPr>
                  <a:t>) </a:t>
                </a:r>
                <a:endParaRPr lang="en-US" altLang="zh-CN" sz="1800" dirty="0">
                  <a:ea typeface="宋体" pitchFamily="2" charset="-122"/>
                </a:endParaRPr>
              </a:p>
              <a:p>
                <a:pPr marL="0" indent="0">
                  <a:buNone/>
                </a:pPr>
                <a14:m>
                  <m:oMathPara xmlns:m="http://schemas.openxmlformats.org/officeDocument/2006/math">
                    <m:oMathParaPr>
                      <m:jc m:val="centerGroup"/>
                    </m:oMathParaPr>
                    <m:oMath xmlns:m="http://schemas.openxmlformats.org/officeDocument/2006/math">
                      <m:func>
                        <m:funcPr>
                          <m:ctrlPr>
                            <a:rPr lang="en-US" altLang="zh-CN" sz="2800" b="0" i="1" smtClean="0">
                              <a:latin typeface="Cambria Math"/>
                              <a:ea typeface="宋体" pitchFamily="2" charset="-122"/>
                            </a:rPr>
                          </m:ctrlPr>
                        </m:funcPr>
                        <m:fName>
                          <m:r>
                            <m:rPr>
                              <m:sty m:val="p"/>
                            </m:rPr>
                            <a:rPr lang="en-US" altLang="zh-CN" sz="2800" b="0" i="0" smtClean="0">
                              <a:latin typeface="Cambria Math"/>
                              <a:ea typeface="宋体" pitchFamily="2" charset="-122"/>
                            </a:rPr>
                            <m:t>Pr</m:t>
                          </m:r>
                        </m:fName>
                        <m:e>
                          <m:d>
                            <m:dPr>
                              <m:endChr m:val="|"/>
                              <m:ctrlPr>
                                <a:rPr lang="en-US" altLang="zh-CN" sz="2800" b="0" i="1" smtClean="0">
                                  <a:latin typeface="Cambria Math"/>
                                  <a:ea typeface="宋体" pitchFamily="2" charset="-122"/>
                                </a:rPr>
                              </m:ctrlPr>
                            </m:dPr>
                            <m:e>
                              <m:r>
                                <a:rPr lang="en-US" altLang="zh-CN" sz="2800" b="0" i="1" smtClean="0">
                                  <a:latin typeface="Cambria Math"/>
                                  <a:ea typeface="宋体" pitchFamily="2" charset="-122"/>
                                </a:rPr>
                                <m:t>𝑂</m:t>
                              </m:r>
                            </m:e>
                          </m:d>
                        </m:e>
                      </m:func>
                      <m:r>
                        <a:rPr lang="en-US" altLang="zh-CN" sz="2800" b="0" i="1" smtClean="0">
                          <a:latin typeface="Cambria Math"/>
                          <a:ea typeface="宋体" pitchFamily="2" charset="-122"/>
                        </a:rPr>
                        <m:t>𝑓</m:t>
                      </m:r>
                      <m:r>
                        <a:rPr lang="en-US" altLang="zh-CN" sz="2800" b="0" i="1" smtClean="0">
                          <a:latin typeface="Cambria Math"/>
                          <a:ea typeface="宋体" pitchFamily="2" charset="-122"/>
                        </a:rPr>
                        <m:t>)=</m:t>
                      </m:r>
                      <m:nary>
                        <m:naryPr>
                          <m:chr m:val="∏"/>
                          <m:supHide m:val="on"/>
                          <m:ctrlPr>
                            <a:rPr lang="en-US" altLang="zh-CN" sz="2800" b="0" i="1" smtClean="0">
                              <a:latin typeface="Cambria Math"/>
                              <a:ea typeface="宋体" pitchFamily="2" charset="-122"/>
                            </a:rPr>
                          </m:ctrlPr>
                        </m:naryPr>
                        <m:sub>
                          <m:r>
                            <m:rPr>
                              <m:brk m:alnAt="7"/>
                            </m:rPr>
                            <a:rPr lang="en-US" altLang="zh-CN" sz="2800" b="0" i="1" smtClean="0">
                              <a:latin typeface="Cambria Math"/>
                              <a:ea typeface="宋体" pitchFamily="2" charset="-122"/>
                            </a:rPr>
                            <m:t>𝑝</m:t>
                          </m:r>
                        </m:sub>
                        <m:sup/>
                        <m:e>
                          <m:r>
                            <a:rPr lang="en-US" altLang="zh-CN" sz="2800" b="0" i="1" smtClean="0">
                              <a:latin typeface="Cambria Math"/>
                              <a:ea typeface="宋体" pitchFamily="2" charset="-122"/>
                            </a:rPr>
                            <m:t>𝑔</m:t>
                          </m:r>
                          <m:r>
                            <a:rPr lang="en-US" altLang="zh-CN" sz="2800" b="0" i="1" smtClean="0">
                              <a:latin typeface="Cambria Math"/>
                              <a:ea typeface="宋体" pitchFamily="2" charset="-122"/>
                            </a:rPr>
                            <m:t>(</m:t>
                          </m:r>
                          <m:sSub>
                            <m:sSubPr>
                              <m:ctrlPr>
                                <a:rPr lang="en-US" altLang="zh-CN" sz="2800" b="0" i="1" smtClean="0">
                                  <a:latin typeface="Cambria Math"/>
                                  <a:ea typeface="宋体" pitchFamily="2" charset="-122"/>
                                </a:rPr>
                              </m:ctrlPr>
                            </m:sSubPr>
                            <m:e>
                              <m:r>
                                <a:rPr lang="en-US" altLang="zh-CN" sz="2800" b="0" i="1" smtClean="0">
                                  <a:latin typeface="Cambria Math"/>
                                  <a:ea typeface="宋体" pitchFamily="2" charset="-122"/>
                                </a:rPr>
                                <m:t>𝑜</m:t>
                              </m:r>
                            </m:e>
                            <m:sub>
                              <m:r>
                                <a:rPr lang="en-US" altLang="zh-CN" sz="2800" b="0" i="1" smtClean="0">
                                  <a:latin typeface="Cambria Math"/>
                                  <a:ea typeface="宋体" pitchFamily="2" charset="-122"/>
                                </a:rPr>
                                <m:t>𝑝</m:t>
                              </m:r>
                            </m:sub>
                          </m:sSub>
                          <m:r>
                            <a:rPr lang="en-US" altLang="zh-CN" sz="2800" b="0" i="1" smtClean="0">
                              <a:latin typeface="Cambria Math"/>
                              <a:ea typeface="宋体" pitchFamily="2" charset="-122"/>
                            </a:rPr>
                            <m:t>, </m:t>
                          </m:r>
                          <m:sSub>
                            <m:sSubPr>
                              <m:ctrlPr>
                                <a:rPr lang="en-US" altLang="zh-CN" sz="2800" b="0" i="1" smtClean="0">
                                  <a:latin typeface="Cambria Math"/>
                                  <a:ea typeface="宋体" pitchFamily="2" charset="-122"/>
                                </a:rPr>
                              </m:ctrlPr>
                            </m:sSubPr>
                            <m:e>
                              <m:r>
                                <a:rPr lang="en-US" altLang="zh-CN" sz="2800" b="0" i="1" smtClean="0">
                                  <a:latin typeface="Cambria Math"/>
                                  <a:ea typeface="宋体" pitchFamily="2" charset="-122"/>
                                </a:rPr>
                                <m:t>𝑓</m:t>
                              </m:r>
                            </m:e>
                            <m:sub>
                              <m:r>
                                <a:rPr lang="en-US" altLang="zh-CN" sz="2800" b="0" i="1" smtClean="0">
                                  <a:latin typeface="Cambria Math"/>
                                  <a:ea typeface="宋体" pitchFamily="2" charset="-122"/>
                                </a:rPr>
                                <m:t>𝑝</m:t>
                              </m:r>
                            </m:sub>
                          </m:sSub>
                          <m:r>
                            <a:rPr lang="en-US" altLang="zh-CN" sz="2800" b="0" i="1" smtClean="0">
                              <a:latin typeface="Cambria Math"/>
                              <a:ea typeface="宋体" pitchFamily="2" charset="-122"/>
                            </a:rPr>
                            <m:t>)</m:t>
                          </m:r>
                        </m:e>
                      </m:nary>
                    </m:oMath>
                  </m:oMathPara>
                </a14:m>
                <a:endParaRPr lang="en-US" altLang="zh-CN" sz="1800" dirty="0">
                  <a:ea typeface="宋体" pitchFamily="2" charset="-122"/>
                </a:endParaRPr>
              </a:p>
              <a:p>
                <a:r>
                  <a:rPr lang="en-US" altLang="zh-CN" sz="1800" dirty="0">
                    <a:ea typeface="宋体" pitchFamily="2" charset="-122"/>
                  </a:rPr>
                  <a:t>We need to infer about the labels </a:t>
                </a:r>
              </a:p>
              <a:p>
                <a:pPr>
                  <a:buFontTx/>
                  <a:buNone/>
                </a:pPr>
                <a:r>
                  <a:rPr lang="en-US" altLang="zh-CN" sz="1800" dirty="0">
                    <a:ea typeface="宋体" pitchFamily="2" charset="-122"/>
                  </a:rPr>
                  <a:t>given the observation   </a:t>
                </a:r>
                <a:r>
                  <a:rPr lang="en-US" altLang="zh-CN" sz="1800" dirty="0" err="1">
                    <a:ea typeface="宋体" pitchFamily="2" charset="-122"/>
                  </a:rPr>
                  <a:t>Pr</a:t>
                </a:r>
                <a:r>
                  <a:rPr lang="en-US" altLang="zh-CN" sz="1800" dirty="0">
                    <a:ea typeface="宋体" pitchFamily="2" charset="-122"/>
                  </a:rPr>
                  <a:t>(</a:t>
                </a:r>
                <a:r>
                  <a:rPr lang="en-US" altLang="zh-CN" sz="1800" i="1" dirty="0" err="1">
                    <a:ea typeface="宋体" pitchFamily="2" charset="-122"/>
                  </a:rPr>
                  <a:t>f|O</a:t>
                </a:r>
                <a:r>
                  <a:rPr lang="en-US" altLang="zh-CN" sz="1800" dirty="0">
                    <a:ea typeface="宋体" pitchFamily="2" charset="-122"/>
                  </a:rPr>
                  <a:t>) </a:t>
                </a:r>
                <a:r>
                  <a:rPr lang="en-US" altLang="zh-CN" sz="1800" dirty="0">
                    <a:ea typeface="宋体" pitchFamily="2" charset="-122"/>
                    <a:sym typeface="Symbol" pitchFamily="18" charset="2"/>
                  </a:rPr>
                  <a:t> </a:t>
                </a:r>
                <a:r>
                  <a:rPr lang="en-US" altLang="zh-CN" sz="1800" dirty="0" err="1">
                    <a:ea typeface="宋体" pitchFamily="2" charset="-122"/>
                  </a:rPr>
                  <a:t>Pr</a:t>
                </a:r>
                <a:r>
                  <a:rPr lang="en-US" altLang="zh-CN" sz="1800" dirty="0">
                    <a:ea typeface="宋体" pitchFamily="2" charset="-122"/>
                  </a:rPr>
                  <a:t>(</a:t>
                </a:r>
                <a:r>
                  <a:rPr lang="en-US" altLang="zh-CN" sz="1800" i="1" dirty="0" err="1">
                    <a:ea typeface="宋体" pitchFamily="2" charset="-122"/>
                  </a:rPr>
                  <a:t>O|f</a:t>
                </a:r>
                <a:r>
                  <a:rPr lang="en-US" altLang="zh-CN" sz="1800" dirty="0">
                    <a:ea typeface="宋体" pitchFamily="2" charset="-122"/>
                  </a:rPr>
                  <a:t>)  </a:t>
                </a:r>
                <a:r>
                  <a:rPr lang="en-US" altLang="zh-CN" sz="1800" dirty="0" err="1">
                    <a:ea typeface="宋体" pitchFamily="2" charset="-122"/>
                  </a:rPr>
                  <a:t>Pr</a:t>
                </a:r>
                <a:r>
                  <a:rPr lang="en-US" altLang="zh-CN" sz="1800" dirty="0">
                    <a:ea typeface="宋体" pitchFamily="2" charset="-122"/>
                  </a:rPr>
                  <a:t>(</a:t>
                </a:r>
                <a:r>
                  <a:rPr lang="en-US" altLang="zh-CN" sz="1800" i="1" dirty="0">
                    <a:ea typeface="宋体" pitchFamily="2" charset="-122"/>
                  </a:rPr>
                  <a:t>f</a:t>
                </a:r>
                <a:r>
                  <a:rPr lang="en-US" altLang="zh-CN" sz="1800" dirty="0">
                    <a:ea typeface="宋体" pitchFamily="2" charset="-122"/>
                  </a:rPr>
                  <a:t>)</a:t>
                </a:r>
                <a:endParaRPr lang="en-US" altLang="zh-CN" sz="1800" i="1" baseline="-25000" dirty="0">
                  <a:ea typeface="宋体" pitchFamily="2" charset="-122"/>
                </a:endParaRPr>
              </a:p>
            </p:txBody>
          </p:sp>
        </mc:Choice>
        <mc:Fallback xmlns="">
          <p:sp>
            <p:nvSpPr>
              <p:cNvPr id="7172" name="Rectangle 3"/>
              <p:cNvSpPr>
                <a:spLocks noGrp="1" noRot="1" noChangeAspect="1" noMove="1" noResize="1" noEditPoints="1" noAdjustHandles="1" noChangeArrowheads="1" noChangeShapeType="1" noTextEdit="1"/>
              </p:cNvSpPr>
              <p:nvPr>
                <p:ph type="body" idx="4294967295"/>
              </p:nvPr>
            </p:nvSpPr>
            <p:spPr>
              <a:xfrm>
                <a:off x="457200" y="1600200"/>
                <a:ext cx="8229600" cy="3276600"/>
              </a:xfrm>
              <a:blipFill rotWithShape="1">
                <a:blip r:embed="rId2"/>
                <a:stretch>
                  <a:fillRect l="-667" t="-1117" r="-741" b="-16201"/>
                </a:stretch>
              </a:blipFill>
            </p:spPr>
            <p:txBody>
              <a:bodyPr/>
              <a:lstStyle/>
              <a:p>
                <a:r>
                  <a:rPr lang="zh-CN" altLang="en-US">
                    <a:noFill/>
                  </a:rPr>
                  <a:t> </a:t>
                </a:r>
              </a:p>
            </p:txBody>
          </p:sp>
        </mc:Fallback>
      </mc:AlternateContent>
      <p:grpSp>
        <p:nvGrpSpPr>
          <p:cNvPr id="7173" name="Group 4"/>
          <p:cNvGrpSpPr>
            <a:grpSpLocks/>
          </p:cNvGrpSpPr>
          <p:nvPr/>
        </p:nvGrpSpPr>
        <p:grpSpPr bwMode="auto">
          <a:xfrm>
            <a:off x="5315272" y="4230960"/>
            <a:ext cx="3505200" cy="2438400"/>
            <a:chOff x="288" y="2448"/>
            <a:chExt cx="2352" cy="1536"/>
          </a:xfrm>
        </p:grpSpPr>
        <p:grpSp>
          <p:nvGrpSpPr>
            <p:cNvPr id="7174" name="Group 5"/>
            <p:cNvGrpSpPr>
              <a:grpSpLocks/>
            </p:cNvGrpSpPr>
            <p:nvPr/>
          </p:nvGrpSpPr>
          <p:grpSpPr bwMode="auto">
            <a:xfrm>
              <a:off x="1776" y="2880"/>
              <a:ext cx="432" cy="432"/>
              <a:chOff x="1776" y="2880"/>
              <a:chExt cx="432" cy="432"/>
            </a:xfrm>
          </p:grpSpPr>
          <p:sp>
            <p:nvSpPr>
              <p:cNvPr id="7175" name="Oval 6"/>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7176" name="Line 7"/>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77" name="Line 8"/>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7178" name="Group 9"/>
            <p:cNvGrpSpPr>
              <a:grpSpLocks/>
            </p:cNvGrpSpPr>
            <p:nvPr/>
          </p:nvGrpSpPr>
          <p:grpSpPr bwMode="auto">
            <a:xfrm>
              <a:off x="1344" y="2880"/>
              <a:ext cx="432" cy="432"/>
              <a:chOff x="1776" y="2880"/>
              <a:chExt cx="432" cy="432"/>
            </a:xfrm>
          </p:grpSpPr>
          <p:sp>
            <p:nvSpPr>
              <p:cNvPr id="7179" name="Oval 10"/>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7180" name="Line 11"/>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81" name="Line 12"/>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7182" name="Group 13"/>
            <p:cNvGrpSpPr>
              <a:grpSpLocks/>
            </p:cNvGrpSpPr>
            <p:nvPr/>
          </p:nvGrpSpPr>
          <p:grpSpPr bwMode="auto">
            <a:xfrm>
              <a:off x="912" y="2880"/>
              <a:ext cx="432" cy="432"/>
              <a:chOff x="1776" y="2880"/>
              <a:chExt cx="432" cy="432"/>
            </a:xfrm>
          </p:grpSpPr>
          <p:sp>
            <p:nvSpPr>
              <p:cNvPr id="7183" name="Oval 14"/>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7184" name="Line 15"/>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85" name="Line 16"/>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7186" name="Group 17"/>
            <p:cNvGrpSpPr>
              <a:grpSpLocks/>
            </p:cNvGrpSpPr>
            <p:nvPr/>
          </p:nvGrpSpPr>
          <p:grpSpPr bwMode="auto">
            <a:xfrm>
              <a:off x="1776" y="3312"/>
              <a:ext cx="432" cy="432"/>
              <a:chOff x="1776" y="2880"/>
              <a:chExt cx="432" cy="432"/>
            </a:xfrm>
          </p:grpSpPr>
          <p:sp>
            <p:nvSpPr>
              <p:cNvPr id="7187" name="Oval 18"/>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7188" name="Line 19"/>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89" name="Line 20"/>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7190" name="Group 21"/>
            <p:cNvGrpSpPr>
              <a:grpSpLocks/>
            </p:cNvGrpSpPr>
            <p:nvPr/>
          </p:nvGrpSpPr>
          <p:grpSpPr bwMode="auto">
            <a:xfrm>
              <a:off x="1344" y="3312"/>
              <a:ext cx="432" cy="432"/>
              <a:chOff x="1776" y="2880"/>
              <a:chExt cx="432" cy="432"/>
            </a:xfrm>
          </p:grpSpPr>
          <p:sp>
            <p:nvSpPr>
              <p:cNvPr id="7191" name="Oval 22"/>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7192" name="Line 23"/>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93" name="Line 24"/>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7194" name="Group 25"/>
            <p:cNvGrpSpPr>
              <a:grpSpLocks/>
            </p:cNvGrpSpPr>
            <p:nvPr/>
          </p:nvGrpSpPr>
          <p:grpSpPr bwMode="auto">
            <a:xfrm>
              <a:off x="912" y="3312"/>
              <a:ext cx="432" cy="432"/>
              <a:chOff x="1776" y="2880"/>
              <a:chExt cx="432" cy="432"/>
            </a:xfrm>
          </p:grpSpPr>
          <p:sp>
            <p:nvSpPr>
              <p:cNvPr id="7195" name="Oval 26"/>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7196" name="Line 27"/>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97" name="Line 28"/>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7198" name="Group 29"/>
            <p:cNvGrpSpPr>
              <a:grpSpLocks/>
            </p:cNvGrpSpPr>
            <p:nvPr/>
          </p:nvGrpSpPr>
          <p:grpSpPr bwMode="auto">
            <a:xfrm>
              <a:off x="2208" y="3312"/>
              <a:ext cx="432" cy="432"/>
              <a:chOff x="1776" y="2880"/>
              <a:chExt cx="432" cy="432"/>
            </a:xfrm>
          </p:grpSpPr>
          <p:sp>
            <p:nvSpPr>
              <p:cNvPr id="7199" name="Oval 30"/>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7200" name="Line 31"/>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01" name="Line 32"/>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7202" name="Group 33"/>
            <p:cNvGrpSpPr>
              <a:grpSpLocks/>
            </p:cNvGrpSpPr>
            <p:nvPr/>
          </p:nvGrpSpPr>
          <p:grpSpPr bwMode="auto">
            <a:xfrm>
              <a:off x="2208" y="2880"/>
              <a:ext cx="432" cy="432"/>
              <a:chOff x="1776" y="2880"/>
              <a:chExt cx="432" cy="432"/>
            </a:xfrm>
          </p:grpSpPr>
          <p:sp>
            <p:nvSpPr>
              <p:cNvPr id="7203" name="Oval 34"/>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7204" name="Line 35"/>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05" name="Line 36"/>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7206" name="Group 37"/>
            <p:cNvGrpSpPr>
              <a:grpSpLocks/>
            </p:cNvGrpSpPr>
            <p:nvPr/>
          </p:nvGrpSpPr>
          <p:grpSpPr bwMode="auto">
            <a:xfrm>
              <a:off x="480" y="2880"/>
              <a:ext cx="432" cy="432"/>
              <a:chOff x="1776" y="2880"/>
              <a:chExt cx="432" cy="432"/>
            </a:xfrm>
          </p:grpSpPr>
          <p:sp>
            <p:nvSpPr>
              <p:cNvPr id="7207" name="Oval 38"/>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7208" name="Line 39"/>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09" name="Line 40"/>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7210" name="Group 41"/>
            <p:cNvGrpSpPr>
              <a:grpSpLocks/>
            </p:cNvGrpSpPr>
            <p:nvPr/>
          </p:nvGrpSpPr>
          <p:grpSpPr bwMode="auto">
            <a:xfrm>
              <a:off x="2208" y="2448"/>
              <a:ext cx="432" cy="432"/>
              <a:chOff x="1776" y="2880"/>
              <a:chExt cx="432" cy="432"/>
            </a:xfrm>
          </p:grpSpPr>
          <p:sp>
            <p:nvSpPr>
              <p:cNvPr id="7211" name="Oval 42"/>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7212" name="Line 43"/>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13" name="Line 44"/>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7214" name="Group 45"/>
            <p:cNvGrpSpPr>
              <a:grpSpLocks/>
            </p:cNvGrpSpPr>
            <p:nvPr/>
          </p:nvGrpSpPr>
          <p:grpSpPr bwMode="auto">
            <a:xfrm>
              <a:off x="1776" y="2448"/>
              <a:ext cx="432" cy="432"/>
              <a:chOff x="1776" y="2880"/>
              <a:chExt cx="432" cy="432"/>
            </a:xfrm>
          </p:grpSpPr>
          <p:sp>
            <p:nvSpPr>
              <p:cNvPr id="7215" name="Oval 46"/>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7216" name="Line 47"/>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17" name="Line 48"/>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7218" name="Group 49"/>
            <p:cNvGrpSpPr>
              <a:grpSpLocks/>
            </p:cNvGrpSpPr>
            <p:nvPr/>
          </p:nvGrpSpPr>
          <p:grpSpPr bwMode="auto">
            <a:xfrm>
              <a:off x="1344" y="2448"/>
              <a:ext cx="432" cy="432"/>
              <a:chOff x="1776" y="2880"/>
              <a:chExt cx="432" cy="432"/>
            </a:xfrm>
          </p:grpSpPr>
          <p:sp>
            <p:nvSpPr>
              <p:cNvPr id="7219" name="Oval 50"/>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7220" name="Line 51"/>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21" name="Line 52"/>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7222" name="Group 53"/>
            <p:cNvGrpSpPr>
              <a:grpSpLocks/>
            </p:cNvGrpSpPr>
            <p:nvPr/>
          </p:nvGrpSpPr>
          <p:grpSpPr bwMode="auto">
            <a:xfrm>
              <a:off x="912" y="2448"/>
              <a:ext cx="432" cy="432"/>
              <a:chOff x="1776" y="2880"/>
              <a:chExt cx="432" cy="432"/>
            </a:xfrm>
          </p:grpSpPr>
          <p:sp>
            <p:nvSpPr>
              <p:cNvPr id="7223" name="Oval 54"/>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7224" name="Line 55"/>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25" name="Line 56"/>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7226" name="Group 57"/>
            <p:cNvGrpSpPr>
              <a:grpSpLocks/>
            </p:cNvGrpSpPr>
            <p:nvPr/>
          </p:nvGrpSpPr>
          <p:grpSpPr bwMode="auto">
            <a:xfrm>
              <a:off x="480" y="2448"/>
              <a:ext cx="432" cy="432"/>
              <a:chOff x="1776" y="2880"/>
              <a:chExt cx="432" cy="432"/>
            </a:xfrm>
          </p:grpSpPr>
          <p:sp>
            <p:nvSpPr>
              <p:cNvPr id="7227" name="Oval 58"/>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7228" name="Line 59"/>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29" name="Line 60"/>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7230" name="Group 61"/>
            <p:cNvGrpSpPr>
              <a:grpSpLocks/>
            </p:cNvGrpSpPr>
            <p:nvPr/>
          </p:nvGrpSpPr>
          <p:grpSpPr bwMode="auto">
            <a:xfrm>
              <a:off x="480" y="3312"/>
              <a:ext cx="432" cy="432"/>
              <a:chOff x="1776" y="2880"/>
              <a:chExt cx="432" cy="432"/>
            </a:xfrm>
          </p:grpSpPr>
          <p:sp>
            <p:nvSpPr>
              <p:cNvPr id="7231" name="Oval 62"/>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7232" name="Line 63"/>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33" name="Line 64"/>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234" name="Line 65"/>
            <p:cNvSpPr>
              <a:spLocks noChangeShapeType="1"/>
            </p:cNvSpPr>
            <p:nvPr/>
          </p:nvSpPr>
          <p:spPr bwMode="auto">
            <a:xfrm>
              <a:off x="2304" y="37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35" name="Line 66"/>
            <p:cNvSpPr>
              <a:spLocks noChangeShapeType="1"/>
            </p:cNvSpPr>
            <p:nvPr/>
          </p:nvSpPr>
          <p:spPr bwMode="auto">
            <a:xfrm>
              <a:off x="1872" y="37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36" name="Line 67"/>
            <p:cNvSpPr>
              <a:spLocks noChangeShapeType="1"/>
            </p:cNvSpPr>
            <p:nvPr/>
          </p:nvSpPr>
          <p:spPr bwMode="auto">
            <a:xfrm>
              <a:off x="1440" y="37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37" name="Line 68"/>
            <p:cNvSpPr>
              <a:spLocks noChangeShapeType="1"/>
            </p:cNvSpPr>
            <p:nvPr/>
          </p:nvSpPr>
          <p:spPr bwMode="auto">
            <a:xfrm>
              <a:off x="1008" y="37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38" name="Line 69"/>
            <p:cNvSpPr>
              <a:spLocks noChangeShapeType="1"/>
            </p:cNvSpPr>
            <p:nvPr/>
          </p:nvSpPr>
          <p:spPr bwMode="auto">
            <a:xfrm>
              <a:off x="576" y="37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39" name="Line 70"/>
            <p:cNvSpPr>
              <a:spLocks noChangeShapeType="1"/>
            </p:cNvSpPr>
            <p:nvPr/>
          </p:nvSpPr>
          <p:spPr bwMode="auto">
            <a:xfrm flipH="1">
              <a:off x="288" y="364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40" name="Line 71"/>
            <p:cNvSpPr>
              <a:spLocks noChangeShapeType="1"/>
            </p:cNvSpPr>
            <p:nvPr/>
          </p:nvSpPr>
          <p:spPr bwMode="auto">
            <a:xfrm flipH="1">
              <a:off x="288" y="321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241" name="Line 72"/>
            <p:cNvSpPr>
              <a:spLocks noChangeShapeType="1"/>
            </p:cNvSpPr>
            <p:nvPr/>
          </p:nvSpPr>
          <p:spPr bwMode="auto">
            <a:xfrm flipH="1">
              <a:off x="288" y="278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4" name="Text Box 9"/>
          <p:cNvSpPr txBox="1">
            <a:spLocks noChangeArrowheads="1"/>
          </p:cNvSpPr>
          <p:nvPr/>
        </p:nvSpPr>
        <p:spPr bwMode="auto">
          <a:xfrm>
            <a:off x="-7937" y="6610350"/>
            <a:ext cx="25923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Times New Roman" pitchFamily="18" charset="0"/>
                <a:ea typeface="宋体" pitchFamily="2" charset="-122"/>
                <a:cs typeface="Times New Roman" pitchFamily="18" charset="0"/>
              </a:rPr>
              <a:t>From Slides </a:t>
            </a:r>
            <a:r>
              <a:rPr lang="en-US" altLang="zh-CN" sz="1000" dirty="0">
                <a:latin typeface="Times New Roman" pitchFamily="18" charset="0"/>
                <a:ea typeface="宋体" pitchFamily="2" charset="-122"/>
                <a:cs typeface="Times New Roman" pitchFamily="18" charset="0"/>
              </a:rPr>
              <a:t>by R. Huang – Rutgers University</a:t>
            </a:r>
          </a:p>
        </p:txBody>
      </p:sp>
    </p:spTree>
    <p:extLst>
      <p:ext uri="{BB962C8B-B14F-4D97-AF65-F5344CB8AC3E}">
        <p14:creationId xmlns:p14="http://schemas.microsoft.com/office/powerpoint/2010/main" val="1792512690"/>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fontScale="90000"/>
          </a:bodyPr>
          <a:lstStyle/>
          <a:p>
            <a:r>
              <a:rPr lang="en-US" altLang="zh-CN" sz="4000" dirty="0">
                <a:ea typeface="宋体" charset="-122"/>
              </a:rPr>
              <a:t>Particles or </a:t>
            </a:r>
            <a:br>
              <a:rPr lang="en-US" altLang="zh-CN" sz="4000" dirty="0">
                <a:ea typeface="宋体" charset="-122"/>
              </a:rPr>
            </a:br>
            <a:r>
              <a:rPr lang="en-US" altLang="zh-CN" sz="4000" dirty="0" err="1">
                <a:ea typeface="宋体" charset="-122"/>
              </a:rPr>
              <a:t>Parzen</a:t>
            </a:r>
            <a:r>
              <a:rPr lang="en-US" altLang="zh-CN" sz="4000" dirty="0">
                <a:ea typeface="宋体" charset="-122"/>
              </a:rPr>
              <a:t> Window* Locations? </a:t>
            </a:r>
          </a:p>
        </p:txBody>
      </p:sp>
      <p:sp>
        <p:nvSpPr>
          <p:cNvPr id="47107" name="Rectangle 3"/>
          <p:cNvSpPr>
            <a:spLocks noGrp="1" noChangeArrowheads="1"/>
          </p:cNvSpPr>
          <p:nvPr>
            <p:ph type="body" sz="half" idx="1"/>
          </p:nvPr>
        </p:nvSpPr>
        <p:spPr/>
        <p:txBody>
          <a:bodyPr>
            <a:normAutofit/>
          </a:bodyPr>
          <a:lstStyle/>
          <a:p>
            <a:r>
              <a:rPr lang="en-US" altLang="zh-CN" sz="2400" dirty="0">
                <a:ea typeface="宋体" charset="-122"/>
              </a:rPr>
              <a:t>What is this particle business about?</a:t>
            </a:r>
          </a:p>
          <a:p>
            <a:endParaRPr lang="en-US" altLang="zh-CN" sz="2400" dirty="0">
              <a:ea typeface="宋体" charset="-122"/>
            </a:endParaRPr>
          </a:p>
          <a:p>
            <a:r>
              <a:rPr lang="en-US" altLang="zh-CN" sz="2400" dirty="0">
                <a:ea typeface="宋体" charset="-122"/>
              </a:rPr>
              <a:t>A particle is just the position of a </a:t>
            </a:r>
            <a:r>
              <a:rPr lang="en-US" altLang="zh-CN" sz="2400" dirty="0" err="1">
                <a:ea typeface="宋体" charset="-122"/>
              </a:rPr>
              <a:t>parzen</a:t>
            </a:r>
            <a:r>
              <a:rPr lang="en-US" altLang="zh-CN" sz="2400" dirty="0">
                <a:ea typeface="宋体" charset="-122"/>
              </a:rPr>
              <a:t>-window which is used for density estimation</a:t>
            </a:r>
          </a:p>
        </p:txBody>
      </p:sp>
      <p:pic>
        <p:nvPicPr>
          <p:cNvPr id="4710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81872" y="2250405"/>
            <a:ext cx="4038600" cy="2474913"/>
          </a:xfrm>
          <a:noFill/>
          <a:ln/>
        </p:spPr>
      </p:pic>
      <p:sp>
        <p:nvSpPr>
          <p:cNvPr id="47111" name="Rectangle 7"/>
          <p:cNvSpPr>
            <a:spLocks noChangeArrowheads="1"/>
          </p:cNvSpPr>
          <p:nvPr/>
        </p:nvSpPr>
        <p:spPr bwMode="auto">
          <a:xfrm>
            <a:off x="6077272" y="5492080"/>
            <a:ext cx="18288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ea typeface="宋体" charset="-122"/>
              </a:rPr>
              <a:t>1D particles</a:t>
            </a:r>
          </a:p>
        </p:txBody>
      </p:sp>
      <p:sp>
        <p:nvSpPr>
          <p:cNvPr id="47113" name="Line 9"/>
          <p:cNvSpPr>
            <a:spLocks noChangeShapeType="1"/>
          </p:cNvSpPr>
          <p:nvPr/>
        </p:nvSpPr>
        <p:spPr bwMode="auto">
          <a:xfrm flipH="1" flipV="1">
            <a:off x="5543872" y="4653880"/>
            <a:ext cx="5334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7114" name="Line 10"/>
          <p:cNvSpPr>
            <a:spLocks noChangeShapeType="1"/>
          </p:cNvSpPr>
          <p:nvPr/>
        </p:nvSpPr>
        <p:spPr bwMode="auto">
          <a:xfrm flipV="1">
            <a:off x="7906072" y="4653880"/>
            <a:ext cx="228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7115" name="Line 11"/>
          <p:cNvSpPr>
            <a:spLocks noChangeShapeType="1"/>
          </p:cNvSpPr>
          <p:nvPr/>
        </p:nvSpPr>
        <p:spPr bwMode="auto">
          <a:xfrm flipH="1" flipV="1">
            <a:off x="6305872" y="4653880"/>
            <a:ext cx="9144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7116" name="Text Box 12"/>
          <p:cNvSpPr txBox="1">
            <a:spLocks noChangeArrowheads="1"/>
          </p:cNvSpPr>
          <p:nvPr/>
        </p:nvSpPr>
        <p:spPr bwMode="auto">
          <a:xfrm>
            <a:off x="152400" y="5445224"/>
            <a:ext cx="52895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ea typeface="宋体" charset="-122"/>
              </a:rPr>
              <a:t>*</a:t>
            </a:r>
            <a:r>
              <a:rPr lang="en-US" altLang="zh-CN" dirty="0" err="1">
                <a:ea typeface="宋体" charset="-122"/>
              </a:rPr>
              <a:t>Parzen</a:t>
            </a:r>
            <a:r>
              <a:rPr lang="en-US" altLang="zh-CN" dirty="0">
                <a:ea typeface="宋体" charset="-122"/>
              </a:rPr>
              <a:t> Windowing also known as: </a:t>
            </a:r>
          </a:p>
          <a:p>
            <a:r>
              <a:rPr lang="en-US" altLang="zh-CN" dirty="0">
                <a:ea typeface="宋体" charset="-122"/>
              </a:rPr>
              <a:t>Kernel Density Estimation, Non-parametric density</a:t>
            </a:r>
          </a:p>
          <a:p>
            <a:r>
              <a:rPr lang="en-US" altLang="zh-CN" dirty="0">
                <a:ea typeface="宋体" charset="-122"/>
              </a:rPr>
              <a:t>estimation</a:t>
            </a:r>
          </a:p>
        </p:txBody>
      </p:sp>
      <p:sp>
        <p:nvSpPr>
          <p:cNvPr id="47117" name="Line 13"/>
          <p:cNvSpPr>
            <a:spLocks noChangeShapeType="1"/>
          </p:cNvSpPr>
          <p:nvPr/>
        </p:nvSpPr>
        <p:spPr bwMode="auto">
          <a:xfrm flipV="1">
            <a:off x="6534472" y="4653880"/>
            <a:ext cx="6858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3404025205"/>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fontScale="90000"/>
          </a:bodyPr>
          <a:lstStyle/>
          <a:p>
            <a:r>
              <a:rPr lang="en-US" altLang="zh-CN" sz="4000">
                <a:ea typeface="宋体" charset="-122"/>
              </a:rPr>
              <a:t>Nonparametric Probability Densities in Cue Spaces</a:t>
            </a:r>
          </a:p>
        </p:txBody>
      </p:sp>
      <p:sp>
        <p:nvSpPr>
          <p:cNvPr id="101379" name="Rectangle 3"/>
          <p:cNvSpPr>
            <a:spLocks noGrp="1" noChangeArrowheads="1"/>
          </p:cNvSpPr>
          <p:nvPr>
            <p:ph type="body" sz="half" idx="1"/>
          </p:nvPr>
        </p:nvSpPr>
        <p:spPr>
          <a:xfrm>
            <a:off x="457200" y="1600200"/>
            <a:ext cx="8458200" cy="4525963"/>
          </a:xfrm>
        </p:spPr>
        <p:txBody>
          <a:bodyPr>
            <a:normAutofit/>
          </a:bodyPr>
          <a:lstStyle/>
          <a:p>
            <a:r>
              <a:rPr lang="en-US" altLang="zh-CN" sz="2400" dirty="0">
                <a:ea typeface="宋体" charset="-122"/>
              </a:rPr>
              <a:t>Weighted cue particles encode nonparametric probability density in</a:t>
            </a:r>
          </a:p>
          <a:p>
            <a:endParaRPr lang="en-US" altLang="zh-CN" sz="2400" dirty="0">
              <a:ea typeface="宋体" charset="-122"/>
            </a:endParaRPr>
          </a:p>
          <a:p>
            <a:endParaRPr lang="en-US" altLang="zh-CN" sz="2400" dirty="0" smtClean="0">
              <a:ea typeface="宋体" charset="-122"/>
            </a:endParaRPr>
          </a:p>
          <a:p>
            <a:endParaRPr lang="en-US" altLang="zh-CN" sz="2400" dirty="0">
              <a:ea typeface="宋体" charset="-122"/>
            </a:endParaRPr>
          </a:p>
          <a:p>
            <a:r>
              <a:rPr lang="en-US" altLang="zh-CN" sz="2400" dirty="0">
                <a:ea typeface="宋体" charset="-122"/>
              </a:rPr>
              <a:t>G(x) is a </a:t>
            </a:r>
            <a:r>
              <a:rPr lang="en-US" altLang="zh-CN" sz="2400" dirty="0" err="1">
                <a:ea typeface="宋体" charset="-122"/>
              </a:rPr>
              <a:t>parzen</a:t>
            </a:r>
            <a:r>
              <a:rPr lang="en-US" altLang="zh-CN" sz="2400" dirty="0">
                <a:ea typeface="宋体" charset="-122"/>
              </a:rPr>
              <a:t>-window centered at 0</a:t>
            </a:r>
          </a:p>
          <a:p>
            <a:r>
              <a:rPr lang="en-US" altLang="zh-CN" sz="2400" dirty="0" smtClean="0">
                <a:ea typeface="宋体" charset="-122"/>
              </a:rPr>
              <a:t>                      is </a:t>
            </a:r>
            <a:r>
              <a:rPr lang="en-US" altLang="zh-CN" sz="2400" dirty="0">
                <a:ea typeface="宋体" charset="-122"/>
              </a:rPr>
              <a:t>computed once for each image</a:t>
            </a:r>
          </a:p>
          <a:p>
            <a:r>
              <a:rPr lang="en-US" altLang="zh-CN" sz="2400" dirty="0" smtClean="0">
                <a:ea typeface="宋体" charset="-122"/>
              </a:rPr>
              <a:t>                      is </a:t>
            </a:r>
            <a:r>
              <a:rPr lang="en-US" altLang="zh-CN" sz="2400" dirty="0">
                <a:ea typeface="宋体" charset="-122"/>
              </a:rPr>
              <a:t>computed at run-time</a:t>
            </a:r>
          </a:p>
          <a:p>
            <a:endParaRPr lang="en-US" altLang="zh-CN" sz="2400" dirty="0">
              <a:ea typeface="宋体" charset="-122"/>
            </a:endParaRPr>
          </a:p>
        </p:txBody>
      </p:sp>
      <p:pic>
        <p:nvPicPr>
          <p:cNvPr id="101380"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123728" y="1988840"/>
            <a:ext cx="504825" cy="428625"/>
          </a:xfrm>
          <a:noFill/>
          <a:ln/>
        </p:spPr>
      </p:pic>
      <p:pic>
        <p:nvPicPr>
          <p:cNvPr id="101382" name="Picture 6"/>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447800" y="2514600"/>
            <a:ext cx="6248400" cy="1058863"/>
          </a:xfrm>
          <a:noFill/>
          <a:ln/>
        </p:spPr>
      </p:pic>
      <p:pic>
        <p:nvPicPr>
          <p:cNvPr id="10138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5" y="4143375"/>
            <a:ext cx="14763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427" y="4637509"/>
            <a:ext cx="145732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344" y="5208488"/>
            <a:ext cx="36576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5085184"/>
            <a:ext cx="4505325" cy="9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2336771826"/>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normAutofit fontScale="90000"/>
          </a:bodyPr>
          <a:lstStyle/>
          <a:p>
            <a:r>
              <a:rPr lang="en-US" altLang="zh-CN" sz="4000">
                <a:ea typeface="宋体" charset="-122"/>
              </a:rPr>
              <a:t>Nonparametric Probability Densities in Partition Spaces</a:t>
            </a:r>
          </a:p>
        </p:txBody>
      </p:sp>
      <p:sp>
        <p:nvSpPr>
          <p:cNvPr id="104451" name="Rectangle 3"/>
          <p:cNvSpPr>
            <a:spLocks noGrp="1" noChangeArrowheads="1"/>
          </p:cNvSpPr>
          <p:nvPr>
            <p:ph type="body" sz="half" idx="1"/>
          </p:nvPr>
        </p:nvSpPr>
        <p:spPr>
          <a:xfrm>
            <a:off x="457200" y="1600200"/>
            <a:ext cx="8382000" cy="4525963"/>
          </a:xfrm>
        </p:spPr>
        <p:txBody>
          <a:bodyPr>
            <a:normAutofit/>
          </a:bodyPr>
          <a:lstStyle/>
          <a:p>
            <a:r>
              <a:rPr lang="en-US" altLang="zh-CN" sz="2400" dirty="0">
                <a:ea typeface="宋体" charset="-122"/>
              </a:rPr>
              <a:t>Each k-partition particle has uniform weight and encodes nonparametric probability density in partition space </a:t>
            </a:r>
          </a:p>
          <a:p>
            <a:endParaRPr lang="en-US" altLang="zh-CN" sz="2400" dirty="0">
              <a:ea typeface="宋体" charset="-122"/>
            </a:endParaRPr>
          </a:p>
          <a:p>
            <a:endParaRPr lang="en-US" altLang="zh-CN" sz="2400" dirty="0" smtClean="0">
              <a:ea typeface="宋体" charset="-122"/>
            </a:endParaRPr>
          </a:p>
          <a:p>
            <a:endParaRPr lang="en-US" altLang="zh-CN" sz="2400" dirty="0">
              <a:ea typeface="宋体" charset="-122"/>
            </a:endParaRPr>
          </a:p>
          <a:p>
            <a:r>
              <a:rPr lang="en-US" altLang="zh-CN" sz="2400" dirty="0">
                <a:ea typeface="宋体" charset="-122"/>
              </a:rPr>
              <a:t>Using all scales</a:t>
            </a:r>
          </a:p>
        </p:txBody>
      </p:sp>
      <p:pic>
        <p:nvPicPr>
          <p:cNvPr id="104452"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843808" y="2492896"/>
            <a:ext cx="4038600" cy="1190625"/>
          </a:xfrm>
          <a:noFill/>
          <a:ln/>
        </p:spPr>
      </p:pic>
      <p:pic>
        <p:nvPicPr>
          <p:cNvPr id="104454" name="Picture 6"/>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915816" y="4365104"/>
            <a:ext cx="3629025" cy="866775"/>
          </a:xfrm>
          <a:noFill/>
          <a:ln/>
        </p:spPr>
      </p:pic>
      <p:sp>
        <p:nvSpPr>
          <p:cNvPr id="6" name="Text Box 9"/>
          <p:cNvSpPr txBox="1">
            <a:spLocks noChangeArrowheads="1"/>
          </p:cNvSpPr>
          <p:nvPr/>
        </p:nvSpPr>
        <p:spPr bwMode="auto">
          <a:xfrm>
            <a:off x="7614" y="6453336"/>
            <a:ext cx="1988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Tomasz </a:t>
            </a:r>
            <a:r>
              <a:rPr lang="en-US" altLang="zh-CN" sz="1000" dirty="0" err="1">
                <a:latin typeface="+mj-lt"/>
                <a:ea typeface="宋体" charset="-122"/>
                <a:sym typeface="Andale Mono" charset="0"/>
              </a:rPr>
              <a:t>Malisiewicz</a:t>
            </a:r>
            <a:endParaRPr lang="en-US" altLang="zh-CN" sz="1000" dirty="0">
              <a:latin typeface="+mj-lt"/>
              <a:ea typeface="宋体" charset="-122"/>
              <a:sym typeface="Andale Mono" charset="0"/>
            </a:endParaRPr>
          </a:p>
          <a:p>
            <a:r>
              <a:rPr lang="en-US" altLang="zh-CN" sz="1000" dirty="0">
                <a:latin typeface="+mj-lt"/>
                <a:ea typeface="宋体" charset="-122"/>
                <a:sym typeface="Andale Mono" charset="0"/>
              </a:rPr>
              <a:t>- Advanced Perception</a:t>
            </a:r>
          </a:p>
        </p:txBody>
      </p:sp>
    </p:spTree>
    <p:extLst>
      <p:ext uri="{BB962C8B-B14F-4D97-AF65-F5344CB8AC3E}">
        <p14:creationId xmlns:p14="http://schemas.microsoft.com/office/powerpoint/2010/main" val="1895188088"/>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TextBox 2"/>
          <p:cNvSpPr txBox="1"/>
          <p:nvPr/>
        </p:nvSpPr>
        <p:spPr>
          <a:xfrm>
            <a:off x="323528" y="1004093"/>
            <a:ext cx="8496944" cy="923330"/>
          </a:xfrm>
          <a:prstGeom prst="rect">
            <a:avLst/>
          </a:prstGeom>
          <a:noFill/>
        </p:spPr>
        <p:txBody>
          <a:bodyPr wrap="square" rtlCol="0">
            <a:spAutoFit/>
          </a:bodyPr>
          <a:lstStyle/>
          <a:p>
            <a:pPr algn="ctr"/>
            <a:r>
              <a:rPr lang="en-US" altLang="zh-CN" sz="5400" b="1" dirty="0" smtClean="0">
                <a:solidFill>
                  <a:schemeClr val="bg1"/>
                </a:solidFill>
                <a:latin typeface="Arial Black" pitchFamily="34" charset="0"/>
                <a:ea typeface="微软雅黑" pitchFamily="34" charset="-122"/>
              </a:rPr>
              <a:t>Section </a:t>
            </a:r>
            <a:r>
              <a:rPr lang="en-US" altLang="zh-CN" sz="5400" b="1" dirty="0">
                <a:solidFill>
                  <a:schemeClr val="bg1"/>
                </a:solidFill>
                <a:latin typeface="Arial Black" pitchFamily="34" charset="0"/>
                <a:ea typeface="微软雅黑" pitchFamily="34" charset="-122"/>
              </a:rPr>
              <a:t>2</a:t>
            </a:r>
            <a:endParaRPr lang="zh-CN" altLang="en-US" sz="5400" b="1" dirty="0">
              <a:solidFill>
                <a:schemeClr val="bg1"/>
              </a:solidFill>
              <a:latin typeface="Arial Black" pitchFamily="34" charset="0"/>
              <a:ea typeface="微软雅黑" pitchFamily="34" charset="-122"/>
            </a:endParaRPr>
          </a:p>
        </p:txBody>
      </p:sp>
      <p:sp>
        <p:nvSpPr>
          <p:cNvPr id="5" name="TextBox 4"/>
          <p:cNvSpPr txBox="1"/>
          <p:nvPr/>
        </p:nvSpPr>
        <p:spPr>
          <a:xfrm>
            <a:off x="323528" y="3429002"/>
            <a:ext cx="8496944" cy="584775"/>
          </a:xfrm>
          <a:prstGeom prst="rect">
            <a:avLst/>
          </a:prstGeom>
          <a:noFill/>
        </p:spPr>
        <p:txBody>
          <a:bodyPr wrap="square" rtlCol="0">
            <a:spAutoFit/>
          </a:bodyPr>
          <a:lstStyle/>
          <a:p>
            <a:pPr algn="ctr"/>
            <a:r>
              <a:rPr lang="en-US" altLang="zh-CN" sz="3200" b="1" dirty="0" err="1" smtClean="0">
                <a:solidFill>
                  <a:schemeClr val="bg1"/>
                </a:solidFill>
                <a:latin typeface="Times New Roman" pitchFamily="18" charset="0"/>
                <a:ea typeface="微软雅黑" pitchFamily="34" charset="-122"/>
                <a:cs typeface="Times New Roman" pitchFamily="18" charset="0"/>
              </a:rPr>
              <a:t>Swendsen</a:t>
            </a:r>
            <a:r>
              <a:rPr lang="en-US" altLang="zh-CN" sz="3200" b="1" dirty="0" smtClean="0">
                <a:solidFill>
                  <a:schemeClr val="bg1"/>
                </a:solidFill>
                <a:latin typeface="Times New Roman" pitchFamily="18" charset="0"/>
                <a:ea typeface="微软雅黑" pitchFamily="34" charset="-122"/>
                <a:cs typeface="Times New Roman" pitchFamily="18" charset="0"/>
              </a:rPr>
              <a:t>-Wang Cuts</a:t>
            </a:r>
            <a:endParaRPr lang="zh-CN" altLang="en-US" sz="3200" b="1" dirty="0">
              <a:solidFill>
                <a:schemeClr val="bg1"/>
              </a:solidFill>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3706229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533400" y="1141413"/>
            <a:ext cx="7346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2000">
                <a:ea typeface="宋体" charset="-122"/>
              </a:rPr>
              <a:t>Swedsen-Wang (1987) is an extremely smart idea that flips a patch at a time.</a:t>
            </a:r>
            <a:r>
              <a:rPr lang="en-US" altLang="zh-CN" sz="2000">
                <a:latin typeface="Times New Roman" pitchFamily="18" charset="0"/>
                <a:ea typeface="宋体" charset="-122"/>
              </a:rPr>
              <a:t> </a:t>
            </a:r>
          </a:p>
        </p:txBody>
      </p:sp>
      <p:sp>
        <p:nvSpPr>
          <p:cNvPr id="10244" name="Text Box 4"/>
          <p:cNvSpPr txBox="1">
            <a:spLocks noChangeArrowheads="1"/>
          </p:cNvSpPr>
          <p:nvPr/>
        </p:nvSpPr>
        <p:spPr bwMode="auto">
          <a:xfrm>
            <a:off x="533400" y="4114800"/>
            <a:ext cx="5691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800">
                <a:ea typeface="宋体" charset="-122"/>
              </a:rPr>
              <a:t>Each edge in the lattice e=&lt;s,t&gt; is associated a probability q=e</a:t>
            </a:r>
            <a:r>
              <a:rPr lang="en-US" altLang="zh-CN" sz="1800" baseline="30000">
                <a:ea typeface="宋体" charset="-122"/>
              </a:rPr>
              <a:t>-</a:t>
            </a:r>
            <a:r>
              <a:rPr lang="en-US" altLang="zh-CN" sz="1800" baseline="30000">
                <a:latin typeface="Symbol" pitchFamily="18" charset="2"/>
                <a:ea typeface="宋体" charset="-122"/>
              </a:rPr>
              <a:t>b</a:t>
            </a:r>
            <a:r>
              <a:rPr lang="en-US" altLang="zh-CN" sz="1800">
                <a:ea typeface="宋体" charset="-122"/>
              </a:rPr>
              <a:t>.</a:t>
            </a:r>
            <a:r>
              <a:rPr lang="en-US" altLang="zh-CN" sz="1800">
                <a:latin typeface="Times New Roman" pitchFamily="18" charset="0"/>
                <a:ea typeface="宋体" charset="-122"/>
              </a:rPr>
              <a:t>  </a:t>
            </a:r>
            <a:endParaRPr lang="en-US" altLang="zh-CN" sz="1800">
              <a:ea typeface="宋体" charset="-122"/>
            </a:endParaRPr>
          </a:p>
        </p:txBody>
      </p:sp>
      <p:graphicFrame>
        <p:nvGraphicFramePr>
          <p:cNvPr id="10256" name="Object 16"/>
          <p:cNvGraphicFramePr>
            <a:graphicFrameLocks noChangeAspect="1"/>
          </p:cNvGraphicFramePr>
          <p:nvPr/>
        </p:nvGraphicFramePr>
        <p:xfrm>
          <a:off x="1066800" y="1676400"/>
          <a:ext cx="2593975" cy="2351088"/>
        </p:xfrm>
        <a:graphic>
          <a:graphicData uri="http://schemas.openxmlformats.org/presentationml/2006/ole">
            <mc:AlternateContent xmlns:mc="http://schemas.openxmlformats.org/markup-compatibility/2006">
              <mc:Choice xmlns:v="urn:schemas-microsoft-com:vml" Requires="v">
                <p:oleObj spid="_x0000_s182558" name="VISIO" r:id="rId5" imgW="2593800" imgH="2351160" progId="Visio.Drawing.4">
                  <p:embed/>
                </p:oleObj>
              </mc:Choice>
              <mc:Fallback>
                <p:oleObj name="VISIO" r:id="rId5" imgW="2593800" imgH="2351160" progId="Visio.Drawing.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676400"/>
                        <a:ext cx="2593975" cy="235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57" name="Object 17"/>
          <p:cNvGraphicFramePr>
            <a:graphicFrameLocks noChangeAspect="1"/>
          </p:cNvGraphicFramePr>
          <p:nvPr/>
        </p:nvGraphicFramePr>
        <p:xfrm>
          <a:off x="1066800" y="1676400"/>
          <a:ext cx="2593975" cy="2351088"/>
        </p:xfrm>
        <a:graphic>
          <a:graphicData uri="http://schemas.openxmlformats.org/presentationml/2006/ole">
            <mc:AlternateContent xmlns:mc="http://schemas.openxmlformats.org/markup-compatibility/2006">
              <mc:Choice xmlns:v="urn:schemas-microsoft-com:vml" Requires="v">
                <p:oleObj spid="_x0000_s182559" name="VISIO" r:id="rId7" imgW="2593800" imgH="2351160" progId="Visio.Drawing.4">
                  <p:embed/>
                </p:oleObj>
              </mc:Choice>
              <mc:Fallback>
                <p:oleObj name="VISIO" r:id="rId7" imgW="2593800" imgH="2351160" progId="Visio.Drawing.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676400"/>
                        <a:ext cx="2593975" cy="235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7" name="Text Box 7"/>
          <p:cNvSpPr txBox="1">
            <a:spLocks noChangeArrowheads="1"/>
          </p:cNvSpPr>
          <p:nvPr/>
        </p:nvSpPr>
        <p:spPr bwMode="auto">
          <a:xfrm>
            <a:off x="514350" y="4495800"/>
            <a:ext cx="7848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SzTx/>
              <a:buFontTx/>
              <a:buNone/>
            </a:pPr>
            <a:r>
              <a:rPr lang="en-US" altLang="zh-CN" sz="1800">
                <a:latin typeface="Times New Roman" pitchFamily="18" charset="0"/>
                <a:ea typeface="宋体" charset="-122"/>
              </a:rPr>
              <a:t>1. If s and t have different labels at the current state, e is turned off.</a:t>
            </a:r>
          </a:p>
          <a:p>
            <a:pPr>
              <a:spcBef>
                <a:spcPct val="0"/>
              </a:spcBef>
              <a:buClrTx/>
              <a:buSzTx/>
              <a:buFontTx/>
              <a:buNone/>
            </a:pPr>
            <a:r>
              <a:rPr lang="en-US" altLang="zh-CN" sz="1800">
                <a:latin typeface="Times New Roman" pitchFamily="18" charset="0"/>
                <a:ea typeface="宋体" charset="-122"/>
              </a:rPr>
              <a:t>    If s and t have the same label, e is turned off with probability q.</a:t>
            </a:r>
          </a:p>
          <a:p>
            <a:pPr>
              <a:spcBef>
                <a:spcPct val="0"/>
              </a:spcBef>
              <a:buClrTx/>
              <a:buSzTx/>
              <a:buFontTx/>
              <a:buNone/>
            </a:pPr>
            <a:r>
              <a:rPr lang="en-US" altLang="zh-CN" sz="1800">
                <a:latin typeface="Times New Roman" pitchFamily="18" charset="0"/>
                <a:ea typeface="宋体" charset="-122"/>
              </a:rPr>
              <a:t>    Thus each object is broken into a number of connected components (subgraphs).</a:t>
            </a:r>
          </a:p>
        </p:txBody>
      </p:sp>
      <p:sp>
        <p:nvSpPr>
          <p:cNvPr id="10248" name="Rectangle 8"/>
          <p:cNvSpPr>
            <a:spLocks noChangeArrowheads="1"/>
          </p:cNvSpPr>
          <p:nvPr/>
        </p:nvSpPr>
        <p:spPr bwMode="auto">
          <a:xfrm>
            <a:off x="457200" y="5410200"/>
            <a:ext cx="789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Tx/>
              <a:buSzTx/>
              <a:buFontTx/>
              <a:buNone/>
            </a:pPr>
            <a:r>
              <a:rPr lang="en-US" altLang="zh-CN" sz="1800">
                <a:latin typeface="Times New Roman" pitchFamily="18" charset="0"/>
                <a:ea typeface="宋体" charset="-122"/>
              </a:rPr>
              <a:t> 2. One or many components are chosen at random.</a:t>
            </a:r>
          </a:p>
        </p:txBody>
      </p:sp>
      <p:graphicFrame>
        <p:nvGraphicFramePr>
          <p:cNvPr id="10258" name="Object 18"/>
          <p:cNvGraphicFramePr>
            <a:graphicFrameLocks noChangeAspect="1"/>
          </p:cNvGraphicFramePr>
          <p:nvPr/>
        </p:nvGraphicFramePr>
        <p:xfrm>
          <a:off x="1066800" y="1676400"/>
          <a:ext cx="2593975" cy="2351088"/>
        </p:xfrm>
        <a:graphic>
          <a:graphicData uri="http://schemas.openxmlformats.org/presentationml/2006/ole">
            <mc:AlternateContent xmlns:mc="http://schemas.openxmlformats.org/markup-compatibility/2006">
              <mc:Choice xmlns:v="urn:schemas-microsoft-com:vml" Requires="v">
                <p:oleObj spid="_x0000_s182560" name="VISIO" r:id="rId9" imgW="2593800" imgH="2351160" progId="Visio.Drawing.4">
                  <p:embed/>
                </p:oleObj>
              </mc:Choice>
              <mc:Fallback>
                <p:oleObj name="VISIO" r:id="rId9" imgW="2593800" imgH="2351160" progId="Visio.Drawing.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1676400"/>
                        <a:ext cx="2593975" cy="235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60" name="Rectangle 20"/>
          <p:cNvSpPr>
            <a:spLocks noChangeArrowheads="1"/>
          </p:cNvSpPr>
          <p:nvPr/>
        </p:nvSpPr>
        <p:spPr bwMode="auto">
          <a:xfrm>
            <a:off x="533400" y="5791200"/>
            <a:ext cx="6032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buClrTx/>
              <a:buSzTx/>
              <a:buFontTx/>
              <a:buNone/>
            </a:pPr>
            <a:r>
              <a:rPr lang="en-US" altLang="zh-CN" sz="1800">
                <a:latin typeface="Times New Roman" pitchFamily="18" charset="0"/>
                <a:ea typeface="宋体" charset="-122"/>
              </a:rPr>
              <a:t>3. The collective label is changed randomly to any of the labels.</a:t>
            </a:r>
          </a:p>
        </p:txBody>
      </p:sp>
      <p:graphicFrame>
        <p:nvGraphicFramePr>
          <p:cNvPr id="10259" name="Object 19"/>
          <p:cNvGraphicFramePr>
            <a:graphicFrameLocks noChangeAspect="1"/>
          </p:cNvGraphicFramePr>
          <p:nvPr/>
        </p:nvGraphicFramePr>
        <p:xfrm>
          <a:off x="1066800" y="1676400"/>
          <a:ext cx="2593975" cy="2351088"/>
        </p:xfrm>
        <a:graphic>
          <a:graphicData uri="http://schemas.openxmlformats.org/presentationml/2006/ole">
            <mc:AlternateContent xmlns:mc="http://schemas.openxmlformats.org/markup-compatibility/2006">
              <mc:Choice xmlns:v="urn:schemas-microsoft-com:vml" Requires="v">
                <p:oleObj spid="_x0000_s182561" name="VISIO" r:id="rId11" imgW="2593800" imgH="2351160" progId="Visio.Drawing.4">
                  <p:embed/>
                </p:oleObj>
              </mc:Choice>
              <mc:Fallback>
                <p:oleObj name="VISIO" r:id="rId11" imgW="2593800" imgH="2351160" progId="Visio.Drawing.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6800" y="1676400"/>
                        <a:ext cx="2593975" cy="235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71" name="Picture 31"/>
          <p:cNvPicPr>
            <a:picLocks noChangeAspect="1" noChangeArrowheads="1"/>
          </p:cNvPicPr>
          <p:nvPr>
            <p:custDataLst>
              <p:tags r:id="rId2"/>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733800" y="1931988"/>
            <a:ext cx="4800600" cy="5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9"/>
          <p:cNvSpPr txBox="1">
            <a:spLocks noChangeArrowheads="1"/>
          </p:cNvSpPr>
          <p:nvPr/>
        </p:nvSpPr>
        <p:spPr bwMode="auto">
          <a:xfrm>
            <a:off x="7614" y="6453336"/>
            <a:ext cx="1749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Adrian </a:t>
            </a:r>
            <a:r>
              <a:rPr lang="en-US" altLang="zh-CN" sz="1000" dirty="0" err="1" smtClean="0">
                <a:latin typeface="+mj-lt"/>
                <a:ea typeface="宋体" charset="-122"/>
                <a:sym typeface="Andale Mono" charset="0"/>
              </a:rPr>
              <a:t>Barbu</a:t>
            </a:r>
            <a:endParaRPr lang="en-US" altLang="zh-CN" sz="1000" dirty="0" smtClean="0">
              <a:latin typeface="+mj-lt"/>
              <a:ea typeface="宋体" charset="-122"/>
              <a:sym typeface="Andale Mono" charset="0"/>
            </a:endParaRPr>
          </a:p>
          <a:p>
            <a:r>
              <a:rPr lang="en-US" altLang="zh-CN" sz="1000" dirty="0">
                <a:latin typeface="+mj-lt"/>
                <a:ea typeface="宋体" charset="-122"/>
                <a:sym typeface="Andale Mono" charset="0"/>
              </a:rPr>
              <a:t>- Siemens Corporate Research</a:t>
            </a:r>
          </a:p>
        </p:txBody>
      </p:sp>
      <p:sp>
        <p:nvSpPr>
          <p:cNvPr id="14"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err="1">
                <a:ea typeface="宋体" pitchFamily="2" charset="-122"/>
              </a:rPr>
              <a:t>Swendsen</a:t>
            </a:r>
            <a:r>
              <a:rPr lang="en-US" altLang="zh-CN" sz="2800" b="1" dirty="0">
                <a:ea typeface="宋体" pitchFamily="2" charset="-122"/>
              </a:rPr>
              <a:t>-Wang for </a:t>
            </a:r>
            <a:r>
              <a:rPr lang="en-US" altLang="zh-CN" sz="2800" b="1" dirty="0" err="1">
                <a:ea typeface="宋体" pitchFamily="2" charset="-122"/>
              </a:rPr>
              <a:t>Ising</a:t>
            </a:r>
            <a:r>
              <a:rPr lang="en-US" altLang="zh-CN" sz="2800" b="1" dirty="0">
                <a:ea typeface="宋体" pitchFamily="2" charset="-122"/>
              </a:rPr>
              <a:t> / Potts </a:t>
            </a:r>
            <a:r>
              <a:rPr lang="en-US" altLang="zh-CN" sz="2800" b="1" dirty="0" smtClean="0">
                <a:ea typeface="宋体" pitchFamily="2" charset="-122"/>
              </a:rPr>
              <a:t>Models</a:t>
            </a:r>
            <a:endParaRPr lang="en-US" altLang="zh-CN" sz="2800" b="1" dirty="0">
              <a:ea typeface="宋体" pitchFamily="2" charset="-122"/>
            </a:endParaRPr>
          </a:p>
        </p:txBody>
      </p:sp>
    </p:spTree>
    <p:extLst>
      <p:ext uri="{BB962C8B-B14F-4D97-AF65-F5344CB8AC3E}">
        <p14:creationId xmlns:p14="http://schemas.microsoft.com/office/powerpoint/2010/main" val="349135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025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2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1025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2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2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60"/>
                                        </p:tgtEl>
                                        <p:attrNameLst>
                                          <p:attrName>style.visibility</p:attrName>
                                        </p:attrNameLst>
                                      </p:cBhvr>
                                      <p:to>
                                        <p:strVal val="visible"/>
                                      </p:to>
                                    </p:set>
                                  </p:childTnLst>
                                </p:cTn>
                              </p:par>
                            </p:childTnLst>
                          </p:cTn>
                        </p:par>
                        <p:par>
                          <p:cTn id="23" fill="hold" nodeType="afterGroup">
                            <p:stCondLst>
                              <p:cond delay="0"/>
                            </p:stCondLst>
                            <p:childTnLst>
                              <p:par>
                                <p:cTn id="24" presetID="1" presetClass="exit" presetSubtype="0" fill="hold" nodeType="afterEffect">
                                  <p:stCondLst>
                                    <p:cond delay="1000"/>
                                  </p:stCondLst>
                                  <p:childTnLst>
                                    <p:set>
                                      <p:cBhvr>
                                        <p:cTn id="25" dur="1" fill="hold">
                                          <p:stCondLst>
                                            <p:cond delay="0"/>
                                          </p:stCondLst>
                                        </p:cTn>
                                        <p:tgtEl>
                                          <p:spTgt spid="10259"/>
                                        </p:tgtEl>
                                        <p:attrNameLst>
                                          <p:attrName>style.visibility</p:attrName>
                                        </p:attrNameLst>
                                      </p:cBhvr>
                                      <p:to>
                                        <p:strVal val="hidden"/>
                                      </p:to>
                                    </p:set>
                                  </p:childTnLst>
                                </p:cTn>
                              </p:par>
                            </p:childTnLst>
                          </p:cTn>
                        </p:par>
                        <p:par>
                          <p:cTn id="26" fill="hold" nodeType="afterGroup">
                            <p:stCondLst>
                              <p:cond delay="1000"/>
                            </p:stCondLst>
                            <p:childTnLst>
                              <p:par>
                                <p:cTn id="27" presetID="1" presetClass="entr" presetSubtype="0" fill="hold" nodeType="afterEffect">
                                  <p:stCondLst>
                                    <p:cond delay="1000"/>
                                  </p:stCondLst>
                                  <p:childTnLst>
                                    <p:set>
                                      <p:cBhvr>
                                        <p:cTn id="28" dur="1" fill="hold">
                                          <p:stCondLst>
                                            <p:cond delay="0"/>
                                          </p:stCondLst>
                                        </p:cTn>
                                        <p:tgtEl>
                                          <p:spTgt spid="10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0260"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609600" y="1110456"/>
            <a:ext cx="8077200" cy="3124200"/>
          </a:xfrm>
        </p:spPr>
        <p:txBody>
          <a:bodyPr>
            <a:noAutofit/>
          </a:bodyPr>
          <a:lstStyle/>
          <a:p>
            <a:pPr>
              <a:buFont typeface="Wingdings" pitchFamily="2" charset="2"/>
              <a:buNone/>
            </a:pPr>
            <a:r>
              <a:rPr lang="en-US" altLang="zh-CN" sz="2800" dirty="0">
                <a:ea typeface="宋体" charset="-122"/>
              </a:rPr>
              <a:t>Pros</a:t>
            </a:r>
          </a:p>
          <a:p>
            <a:pPr lvl="1"/>
            <a:r>
              <a:rPr lang="en-US" altLang="zh-CN" sz="2400" dirty="0">
                <a:ea typeface="宋体" charset="-122"/>
              </a:rPr>
              <a:t>Computationally efficient in sampling the </a:t>
            </a:r>
            <a:r>
              <a:rPr lang="en-US" altLang="zh-CN" sz="2400" dirty="0" err="1">
                <a:ea typeface="宋体" charset="-122"/>
              </a:rPr>
              <a:t>Ising</a:t>
            </a:r>
            <a:r>
              <a:rPr lang="en-US" altLang="zh-CN" sz="2400" dirty="0">
                <a:ea typeface="宋体" charset="-122"/>
              </a:rPr>
              <a:t>/Potts models </a:t>
            </a:r>
          </a:p>
          <a:p>
            <a:pPr>
              <a:buFont typeface="Wingdings" pitchFamily="2" charset="2"/>
              <a:buNone/>
            </a:pPr>
            <a:r>
              <a:rPr lang="en-US" altLang="zh-CN" sz="2800" dirty="0">
                <a:ea typeface="宋体" charset="-122"/>
              </a:rPr>
              <a:t>Cons:</a:t>
            </a:r>
          </a:p>
          <a:p>
            <a:pPr lvl="1"/>
            <a:r>
              <a:rPr lang="en-US" altLang="zh-CN" sz="2400" dirty="0">
                <a:ea typeface="宋体" charset="-122"/>
              </a:rPr>
              <a:t>Limited to </a:t>
            </a:r>
            <a:r>
              <a:rPr lang="en-US" altLang="zh-CN" sz="2400" dirty="0" err="1">
                <a:ea typeface="宋体" charset="-122"/>
              </a:rPr>
              <a:t>Ising</a:t>
            </a:r>
            <a:r>
              <a:rPr lang="en-US" altLang="zh-CN" sz="2400" dirty="0">
                <a:ea typeface="宋体" charset="-122"/>
              </a:rPr>
              <a:t> / Potts models and factorized distributions</a:t>
            </a:r>
          </a:p>
          <a:p>
            <a:pPr lvl="1"/>
            <a:r>
              <a:rPr lang="en-US" altLang="zh-CN" sz="2400" dirty="0">
                <a:ea typeface="宋体" charset="-122"/>
              </a:rPr>
              <a:t>Not informed by data, slows down in the presence of an external field (data term)</a:t>
            </a:r>
          </a:p>
        </p:txBody>
      </p:sp>
      <p:sp>
        <p:nvSpPr>
          <p:cNvPr id="15364" name="Rectangle 4"/>
          <p:cNvSpPr>
            <a:spLocks noChangeArrowheads="1"/>
          </p:cNvSpPr>
          <p:nvPr/>
        </p:nvSpPr>
        <p:spPr bwMode="auto">
          <a:xfrm>
            <a:off x="533400" y="4653136"/>
            <a:ext cx="8305800"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buClrTx/>
              <a:buSzTx/>
              <a:buFontTx/>
              <a:buNone/>
            </a:pPr>
            <a:r>
              <a:rPr lang="en-US" altLang="zh-CN" sz="2800" dirty="0" err="1">
                <a:solidFill>
                  <a:srgbClr val="A50021"/>
                </a:solidFill>
                <a:ea typeface="宋体" charset="-122"/>
              </a:rPr>
              <a:t>Swendsen</a:t>
            </a:r>
            <a:r>
              <a:rPr lang="en-US" altLang="zh-CN" sz="2800" dirty="0">
                <a:solidFill>
                  <a:srgbClr val="A50021"/>
                </a:solidFill>
                <a:ea typeface="宋体" charset="-122"/>
              </a:rPr>
              <a:t> Wang Cuts</a:t>
            </a:r>
            <a:r>
              <a:rPr lang="en-US" altLang="zh-CN" sz="2800" dirty="0">
                <a:ea typeface="宋体" charset="-122"/>
              </a:rPr>
              <a:t> </a:t>
            </a:r>
          </a:p>
          <a:p>
            <a:pPr lvl="1">
              <a:lnSpc>
                <a:spcPct val="90000"/>
              </a:lnSpc>
              <a:spcBef>
                <a:spcPct val="50000"/>
              </a:spcBef>
            </a:pPr>
            <a:r>
              <a:rPr lang="en-US" altLang="zh-CN" dirty="0">
                <a:ea typeface="宋体" charset="-122"/>
              </a:rPr>
              <a:t>  Generalizes </a:t>
            </a:r>
            <a:r>
              <a:rPr lang="en-US" altLang="zh-CN" dirty="0" err="1">
                <a:ea typeface="宋体" charset="-122"/>
              </a:rPr>
              <a:t>Swendsen</a:t>
            </a:r>
            <a:r>
              <a:rPr lang="en-US" altLang="zh-CN" dirty="0">
                <a:ea typeface="宋体" charset="-122"/>
              </a:rPr>
              <a:t>-Wang to </a:t>
            </a:r>
            <a:r>
              <a:rPr lang="en-US" altLang="zh-CN" dirty="0">
                <a:solidFill>
                  <a:srgbClr val="A50021"/>
                </a:solidFill>
                <a:ea typeface="宋体" charset="-122"/>
              </a:rPr>
              <a:t>arbitrary posterior probabilities</a:t>
            </a:r>
          </a:p>
          <a:p>
            <a:pPr lvl="1">
              <a:lnSpc>
                <a:spcPct val="90000"/>
              </a:lnSpc>
              <a:spcBef>
                <a:spcPct val="50000"/>
              </a:spcBef>
            </a:pPr>
            <a:r>
              <a:rPr lang="en-US" altLang="zh-CN" dirty="0">
                <a:ea typeface="宋体" charset="-122"/>
              </a:rPr>
              <a:t>  Improves the clustering step by using the image data</a:t>
            </a:r>
          </a:p>
        </p:txBody>
      </p:sp>
      <p:sp>
        <p:nvSpPr>
          <p:cNvPr id="7" name="Text Box 9"/>
          <p:cNvSpPr txBox="1">
            <a:spLocks noChangeArrowheads="1"/>
          </p:cNvSpPr>
          <p:nvPr/>
        </p:nvSpPr>
        <p:spPr bwMode="auto">
          <a:xfrm>
            <a:off x="7614" y="6453336"/>
            <a:ext cx="1749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Adrian </a:t>
            </a:r>
            <a:r>
              <a:rPr lang="en-US" altLang="zh-CN" sz="1000" dirty="0" err="1" smtClean="0">
                <a:latin typeface="+mj-lt"/>
                <a:ea typeface="宋体" charset="-122"/>
                <a:sym typeface="Andale Mono" charset="0"/>
              </a:rPr>
              <a:t>Barbu</a:t>
            </a:r>
            <a:endParaRPr lang="en-US" altLang="zh-CN" sz="1000" dirty="0" smtClean="0">
              <a:latin typeface="+mj-lt"/>
              <a:ea typeface="宋体" charset="-122"/>
              <a:sym typeface="Andale Mono" charset="0"/>
            </a:endParaRPr>
          </a:p>
          <a:p>
            <a:r>
              <a:rPr lang="en-US" altLang="zh-CN" sz="1000" dirty="0">
                <a:latin typeface="+mj-lt"/>
                <a:ea typeface="宋体" charset="-122"/>
                <a:sym typeface="Andale Mono" charset="0"/>
              </a:rPr>
              <a:t>- Siemens Corporate Research</a:t>
            </a:r>
          </a:p>
        </p:txBody>
      </p:sp>
      <p:sp>
        <p:nvSpPr>
          <p:cNvPr id="6"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The </a:t>
            </a:r>
            <a:r>
              <a:rPr lang="en-US" altLang="zh-CN" sz="2800" b="1" dirty="0" err="1">
                <a:ea typeface="宋体" pitchFamily="2" charset="-122"/>
              </a:rPr>
              <a:t>Swendsen</a:t>
            </a:r>
            <a:r>
              <a:rPr lang="en-US" altLang="zh-CN" sz="2800" b="1" dirty="0">
                <a:ea typeface="宋体" pitchFamily="2" charset="-122"/>
              </a:rPr>
              <a:t>-Wang </a:t>
            </a:r>
            <a:r>
              <a:rPr lang="en-US" altLang="zh-CN" sz="2800" b="1" dirty="0" smtClean="0">
                <a:ea typeface="宋体" pitchFamily="2" charset="-122"/>
              </a:rPr>
              <a:t>Algorithm</a:t>
            </a:r>
            <a:endParaRPr lang="en-US" altLang="zh-CN" sz="2800" b="1" dirty="0">
              <a:ea typeface="宋体" pitchFamily="2" charset="-122"/>
            </a:endParaRPr>
          </a:p>
        </p:txBody>
      </p:sp>
    </p:spTree>
    <p:extLst>
      <p:ext uri="{BB962C8B-B14F-4D97-AF65-F5344CB8AC3E}">
        <p14:creationId xmlns:p14="http://schemas.microsoft.com/office/powerpoint/2010/main" val="4294081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strips(downLeft)">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6" name="Object 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7738"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45" name="Text Box 13"/>
          <p:cNvSpPr txBox="1">
            <a:spLocks noChangeArrowheads="1"/>
          </p:cNvSpPr>
          <p:nvPr/>
        </p:nvSpPr>
        <p:spPr bwMode="auto">
          <a:xfrm>
            <a:off x="457200" y="1219200"/>
            <a:ext cx="8153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SzTx/>
              <a:buFontTx/>
              <a:buNone/>
            </a:pPr>
            <a:r>
              <a:rPr lang="en-US" altLang="zh-CN" sz="2000" dirty="0">
                <a:ea typeface="宋体" charset="-122"/>
              </a:rPr>
              <a:t>Theorem (Metropolis-Hastings) For any proposal probability q(A</a:t>
            </a:r>
            <a:r>
              <a:rPr lang="en-US" altLang="zh-CN" sz="2000" dirty="0">
                <a:ea typeface="宋体" charset="-122"/>
                <a:sym typeface="Symbol" pitchFamily="18" charset="2"/>
              </a:rPr>
              <a:t></a:t>
            </a:r>
            <a:r>
              <a:rPr lang="en-US" altLang="zh-CN" sz="2000" dirty="0">
                <a:ea typeface="宋体" charset="-122"/>
              </a:rPr>
              <a:t>B) and probability p(A), if the Markov chain moves by taking samples from q(A </a:t>
            </a:r>
            <a:r>
              <a:rPr lang="en-US" altLang="zh-CN" sz="2000" dirty="0">
                <a:ea typeface="宋体" charset="-122"/>
                <a:sym typeface="Symbol" pitchFamily="18" charset="2"/>
              </a:rPr>
              <a:t></a:t>
            </a:r>
            <a:r>
              <a:rPr lang="en-US" altLang="zh-CN" sz="2000" dirty="0">
                <a:ea typeface="宋体" charset="-122"/>
              </a:rPr>
              <a:t> B) which are accepted with probability</a:t>
            </a:r>
          </a:p>
        </p:txBody>
      </p:sp>
      <p:pic>
        <p:nvPicPr>
          <p:cNvPr id="18447" name="Picture 15"/>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219200" y="2286000"/>
            <a:ext cx="4943475"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9" name="Text Box 17"/>
          <p:cNvSpPr txBox="1">
            <a:spLocks noChangeArrowheads="1"/>
          </p:cNvSpPr>
          <p:nvPr/>
        </p:nvSpPr>
        <p:spPr bwMode="auto">
          <a:xfrm>
            <a:off x="457200" y="3048000"/>
            <a:ext cx="85792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buClrTx/>
              <a:buSzTx/>
              <a:buFontTx/>
              <a:buNone/>
            </a:pPr>
            <a:r>
              <a:rPr lang="en-US" altLang="zh-CN" sz="2000" dirty="0">
                <a:ea typeface="宋体" charset="-122"/>
              </a:rPr>
              <a:t> then the Markov chain is reversible with respect to p and has stationary distribution p.</a:t>
            </a:r>
          </a:p>
        </p:txBody>
      </p:sp>
      <p:grpSp>
        <p:nvGrpSpPr>
          <p:cNvPr id="18457" name="Group 25"/>
          <p:cNvGrpSpPr>
            <a:grpSpLocks/>
          </p:cNvGrpSpPr>
          <p:nvPr/>
        </p:nvGrpSpPr>
        <p:grpSpPr bwMode="auto">
          <a:xfrm>
            <a:off x="457200" y="3926358"/>
            <a:ext cx="7924800" cy="2166938"/>
            <a:chOff x="288" y="2400"/>
            <a:chExt cx="4992" cy="1365"/>
          </a:xfrm>
        </p:grpSpPr>
        <p:sp>
          <p:nvSpPr>
            <p:cNvPr id="18441" name="Text Box 9"/>
            <p:cNvSpPr txBox="1">
              <a:spLocks noChangeArrowheads="1"/>
            </p:cNvSpPr>
            <p:nvPr/>
          </p:nvSpPr>
          <p:spPr bwMode="auto">
            <a:xfrm>
              <a:off x="288" y="2400"/>
              <a:ext cx="499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buClrTx/>
                <a:buSzTx/>
                <a:buFontTx/>
                <a:buNone/>
              </a:pPr>
              <a:r>
                <a:rPr lang="en-US" altLang="zh-CN" sz="2000" dirty="0">
                  <a:ea typeface="宋体" charset="-122"/>
                </a:rPr>
                <a:t>Theorem (</a:t>
              </a:r>
              <a:r>
                <a:rPr lang="en-US" altLang="zh-CN" sz="2000" dirty="0" err="1">
                  <a:ea typeface="宋体" charset="-122"/>
                </a:rPr>
                <a:t>Barbu,Zhu</a:t>
              </a:r>
              <a:r>
                <a:rPr lang="en-US" altLang="zh-CN" sz="2000" dirty="0">
                  <a:ea typeface="宋体" charset="-122"/>
                </a:rPr>
                <a:t> ‘03). The acceptance probability for the </a:t>
              </a:r>
              <a:r>
                <a:rPr lang="en-US" altLang="zh-CN" sz="2000" dirty="0" err="1">
                  <a:ea typeface="宋体" charset="-122"/>
                </a:rPr>
                <a:t>Swendsen</a:t>
              </a:r>
              <a:r>
                <a:rPr lang="en-US" altLang="zh-CN" sz="2000" dirty="0">
                  <a:ea typeface="宋体" charset="-122"/>
                </a:rPr>
                <a:t>-Wang Cuts algorithm is</a:t>
              </a:r>
            </a:p>
          </p:txBody>
        </p:sp>
        <p:pic>
          <p:nvPicPr>
            <p:cNvPr id="18456" name="Picture 24"/>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32" y="2928"/>
              <a:ext cx="4577" cy="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ext Box 9"/>
          <p:cNvSpPr txBox="1">
            <a:spLocks noChangeArrowheads="1"/>
          </p:cNvSpPr>
          <p:nvPr/>
        </p:nvSpPr>
        <p:spPr bwMode="auto">
          <a:xfrm>
            <a:off x="7614" y="6453336"/>
            <a:ext cx="1749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Adrian </a:t>
            </a:r>
            <a:r>
              <a:rPr lang="en-US" altLang="zh-CN" sz="1000" dirty="0" err="1" smtClean="0">
                <a:latin typeface="+mj-lt"/>
                <a:ea typeface="宋体" charset="-122"/>
                <a:sym typeface="Andale Mono" charset="0"/>
              </a:rPr>
              <a:t>Barbu</a:t>
            </a:r>
            <a:endParaRPr lang="en-US" altLang="zh-CN" sz="1000" dirty="0" smtClean="0">
              <a:latin typeface="+mj-lt"/>
              <a:ea typeface="宋体" charset="-122"/>
              <a:sym typeface="Andale Mono" charset="0"/>
            </a:endParaRPr>
          </a:p>
          <a:p>
            <a:r>
              <a:rPr lang="en-US" altLang="zh-CN" sz="1000" dirty="0">
                <a:latin typeface="+mj-lt"/>
                <a:ea typeface="宋体" charset="-122"/>
                <a:sym typeface="Andale Mono" charset="0"/>
              </a:rPr>
              <a:t>- Siemens Corporate Research</a:t>
            </a:r>
          </a:p>
        </p:txBody>
      </p:sp>
      <p:sp>
        <p:nvSpPr>
          <p:cNvPr id="11"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charset="-122"/>
              </a:rPr>
              <a:t>SW Cuts: the Acceptance </a:t>
            </a:r>
            <a:r>
              <a:rPr lang="en-US" altLang="zh-CN" sz="2800" b="1" dirty="0" smtClean="0">
                <a:ea typeface="宋体" charset="-122"/>
              </a:rPr>
              <a:t>Probability</a:t>
            </a:r>
            <a:endParaRPr lang="en-US" altLang="zh-CN" sz="2800" b="1" dirty="0">
              <a:ea typeface="宋体" pitchFamily="2" charset="-122"/>
            </a:endParaRPr>
          </a:p>
        </p:txBody>
      </p:sp>
    </p:spTree>
    <p:extLst>
      <p:ext uri="{BB962C8B-B14F-4D97-AF65-F5344CB8AC3E}">
        <p14:creationId xmlns:p14="http://schemas.microsoft.com/office/powerpoint/2010/main" val="1614166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457"/>
                                        </p:tgtEl>
                                        <p:attrNameLst>
                                          <p:attrName>style.visibility</p:attrName>
                                        </p:attrNameLst>
                                      </p:cBhvr>
                                      <p:to>
                                        <p:strVal val="visible"/>
                                      </p:to>
                                    </p:set>
                                    <p:anim calcmode="lin" valueType="num">
                                      <p:cBhvr additive="base">
                                        <p:cTn id="7" dur="500" fill="hold"/>
                                        <p:tgtEl>
                                          <p:spTgt spid="18457"/>
                                        </p:tgtEl>
                                        <p:attrNameLst>
                                          <p:attrName>ppt_x</p:attrName>
                                        </p:attrNameLst>
                                      </p:cBhvr>
                                      <p:tavLst>
                                        <p:tav tm="0">
                                          <p:val>
                                            <p:strVal val="#ppt_x"/>
                                          </p:val>
                                        </p:tav>
                                        <p:tav tm="100000">
                                          <p:val>
                                            <p:strVal val="#ppt_x"/>
                                          </p:val>
                                        </p:tav>
                                      </p:tavLst>
                                    </p:anim>
                                    <p:anim calcmode="lin" valueType="num">
                                      <p:cBhvr additive="base">
                                        <p:cTn id="8" dur="500" fill="hold"/>
                                        <p:tgtEl>
                                          <p:spTgt spid="184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24" name="Group 40"/>
          <p:cNvGrpSpPr>
            <a:grpSpLocks/>
          </p:cNvGrpSpPr>
          <p:nvPr/>
        </p:nvGrpSpPr>
        <p:grpSpPr bwMode="auto">
          <a:xfrm>
            <a:off x="533400" y="2438400"/>
            <a:ext cx="8534400" cy="3675063"/>
            <a:chOff x="96" y="1529"/>
            <a:chExt cx="5376" cy="2315"/>
          </a:xfrm>
        </p:grpSpPr>
        <p:sp>
          <p:nvSpPr>
            <p:cNvPr id="16388" name="Text Box 4"/>
            <p:cNvSpPr txBox="1">
              <a:spLocks noChangeArrowheads="1"/>
            </p:cNvSpPr>
            <p:nvPr/>
          </p:nvSpPr>
          <p:spPr bwMode="auto">
            <a:xfrm>
              <a:off x="1920" y="1529"/>
              <a:ext cx="3552" cy="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Tx/>
                <a:buSzTx/>
                <a:buFontTx/>
                <a:buNone/>
              </a:pPr>
              <a:r>
                <a:rPr lang="en-US" altLang="zh-CN" sz="1800">
                  <a:latin typeface="Times New Roman" pitchFamily="18" charset="0"/>
                  <a:ea typeface="宋体" charset="-122"/>
                </a:rPr>
                <a:t>  1. Initialize a graph partition </a:t>
              </a:r>
              <a:br>
                <a:rPr lang="en-US" altLang="zh-CN" sz="1800">
                  <a:latin typeface="Times New Roman" pitchFamily="18" charset="0"/>
                  <a:ea typeface="宋体" charset="-122"/>
                </a:rPr>
              </a:br>
              <a:r>
                <a:rPr lang="en-US" altLang="zh-CN" sz="1800">
                  <a:latin typeface="Times New Roman" pitchFamily="18" charset="0"/>
                  <a:ea typeface="宋体" charset="-122"/>
                </a:rPr>
                <a:t>  2. Repeat, for current state A= </a:t>
              </a:r>
              <a:r>
                <a:rPr lang="en-US" altLang="zh-CN" sz="1800">
                  <a:latin typeface="Times New Roman" pitchFamily="18" charset="0"/>
                  <a:ea typeface="宋体" charset="-122"/>
                  <a:cs typeface="Times New Roman" pitchFamily="18" charset="0"/>
                </a:rPr>
                <a:t>π</a:t>
              </a:r>
              <a:r>
                <a:rPr lang="en-US" altLang="zh-CN" sz="1800">
                  <a:latin typeface="Times New Roman" pitchFamily="18" charset="0"/>
                  <a:ea typeface="宋体" charset="-122"/>
                </a:rPr>
                <a:t/>
              </a:r>
              <a:br>
                <a:rPr lang="en-US" altLang="zh-CN" sz="1800">
                  <a:latin typeface="Times New Roman" pitchFamily="18" charset="0"/>
                  <a:ea typeface="宋体" charset="-122"/>
                </a:rPr>
              </a:br>
              <a:endParaRPr lang="en-US" altLang="zh-CN" sz="1600">
                <a:latin typeface="Times New Roman" pitchFamily="18" charset="0"/>
                <a:ea typeface="宋体" charset="-122"/>
              </a:endParaRPr>
            </a:p>
          </p:txBody>
        </p:sp>
        <p:grpSp>
          <p:nvGrpSpPr>
            <p:cNvPr id="16394" name="Group 10"/>
            <p:cNvGrpSpPr>
              <a:grpSpLocks/>
            </p:cNvGrpSpPr>
            <p:nvPr/>
          </p:nvGrpSpPr>
          <p:grpSpPr bwMode="auto">
            <a:xfrm>
              <a:off x="96" y="2448"/>
              <a:ext cx="1824" cy="1396"/>
              <a:chOff x="96" y="2448"/>
              <a:chExt cx="1824" cy="1396"/>
            </a:xfrm>
          </p:grpSpPr>
          <p:sp>
            <p:nvSpPr>
              <p:cNvPr id="16395" name="Text Box 11"/>
              <p:cNvSpPr txBox="1">
                <a:spLocks noChangeArrowheads="1"/>
              </p:cNvSpPr>
              <p:nvPr/>
            </p:nvSpPr>
            <p:spPr bwMode="auto">
              <a:xfrm>
                <a:off x="192" y="3632"/>
                <a:ext cx="45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600">
                    <a:ea typeface="宋体" charset="-122"/>
                  </a:rPr>
                  <a:t>State A</a:t>
                </a:r>
              </a:p>
            </p:txBody>
          </p:sp>
          <p:graphicFrame>
            <p:nvGraphicFramePr>
              <p:cNvPr id="16396" name="Object 12"/>
              <p:cNvGraphicFramePr>
                <a:graphicFrameLocks noChangeAspect="1"/>
              </p:cNvGraphicFramePr>
              <p:nvPr/>
            </p:nvGraphicFramePr>
            <p:xfrm>
              <a:off x="96" y="2448"/>
              <a:ext cx="1824" cy="1217"/>
            </p:xfrm>
            <a:graphic>
              <a:graphicData uri="http://schemas.openxmlformats.org/presentationml/2006/ole">
                <mc:AlternateContent xmlns:mc="http://schemas.openxmlformats.org/markup-compatibility/2006">
                  <mc:Choice xmlns:v="urn:schemas-microsoft-com:vml" Requires="v">
                    <p:oleObj spid="_x0000_s178789" name="VISIO" r:id="rId5" imgW="4044240" imgH="2698200" progId="Visio.Drawing.4">
                      <p:embed/>
                    </p:oleObj>
                  </mc:Choice>
                  <mc:Fallback>
                    <p:oleObj name="VISIO" r:id="rId5" imgW="4044240" imgH="2698200" progId="Visio.Drawing.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 y="2448"/>
                            <a:ext cx="1824" cy="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6423" name="Picture 39"/>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733" y="1584"/>
              <a:ext cx="1116"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390" name="Rectangle 6"/>
          <p:cNvSpPr>
            <a:spLocks noChangeArrowheads="1"/>
          </p:cNvSpPr>
          <p:nvPr/>
        </p:nvSpPr>
        <p:spPr bwMode="auto">
          <a:xfrm>
            <a:off x="3505200" y="1295400"/>
            <a:ext cx="574833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ClrTx/>
              <a:buSzTx/>
              <a:buFontTx/>
              <a:buNone/>
            </a:pPr>
            <a:r>
              <a:rPr lang="en-US" altLang="zh-CN" sz="1800" b="1">
                <a:solidFill>
                  <a:srgbClr val="A50021"/>
                </a:solidFill>
                <a:latin typeface="Times New Roman" pitchFamily="18" charset="0"/>
                <a:ea typeface="宋体" charset="-122"/>
              </a:rPr>
              <a:t>Swendsen-Wang Cuts:</a:t>
            </a:r>
            <a:r>
              <a:rPr lang="en-US" altLang="zh-CN" sz="1800" b="1">
                <a:latin typeface="Times New Roman" pitchFamily="18" charset="0"/>
                <a:ea typeface="宋体" charset="-122"/>
              </a:rPr>
              <a:t>  SWC</a:t>
            </a:r>
            <a:r>
              <a:rPr lang="en-US" altLang="zh-CN" sz="1800">
                <a:latin typeface="Times New Roman" pitchFamily="18" charset="0"/>
                <a:ea typeface="宋体" charset="-122"/>
              </a:rPr>
              <a:t/>
            </a:r>
            <a:br>
              <a:rPr lang="en-US" altLang="zh-CN" sz="1800">
                <a:latin typeface="Times New Roman" pitchFamily="18" charset="0"/>
                <a:ea typeface="宋体" charset="-122"/>
              </a:rPr>
            </a:br>
            <a:r>
              <a:rPr lang="en-US" altLang="zh-CN" sz="1800">
                <a:latin typeface="Times New Roman" pitchFamily="18" charset="0"/>
                <a:ea typeface="宋体" charset="-122"/>
              </a:rPr>
              <a:t>Input:   G</a:t>
            </a:r>
            <a:r>
              <a:rPr lang="en-US" altLang="zh-CN" sz="1800" baseline="-14000">
                <a:latin typeface="Times New Roman" pitchFamily="18" charset="0"/>
                <a:ea typeface="宋体" charset="-122"/>
              </a:rPr>
              <a:t>o</a:t>
            </a:r>
            <a:r>
              <a:rPr lang="en-US" altLang="zh-CN" sz="1800">
                <a:latin typeface="Times New Roman" pitchFamily="18" charset="0"/>
                <a:ea typeface="宋体" charset="-122"/>
              </a:rPr>
              <a:t>=&lt;V, E</a:t>
            </a:r>
            <a:r>
              <a:rPr lang="en-US" altLang="zh-CN" sz="1800" baseline="-14000">
                <a:latin typeface="Times New Roman" pitchFamily="18" charset="0"/>
                <a:ea typeface="宋体" charset="-122"/>
              </a:rPr>
              <a:t>o</a:t>
            </a:r>
            <a:r>
              <a:rPr lang="en-US" altLang="zh-CN" sz="1800">
                <a:latin typeface="Times New Roman" pitchFamily="18" charset="0"/>
                <a:ea typeface="宋体" charset="-122"/>
              </a:rPr>
              <a:t>&gt;, discriminative probabilities q</a:t>
            </a:r>
            <a:r>
              <a:rPr lang="en-US" altLang="zh-CN" sz="1800" baseline="-14000">
                <a:latin typeface="Times New Roman" pitchFamily="18" charset="0"/>
                <a:ea typeface="宋体" charset="-122"/>
              </a:rPr>
              <a:t>e</a:t>
            </a:r>
            <a:r>
              <a:rPr lang="en-US" altLang="zh-CN" sz="1800">
                <a:latin typeface="Times New Roman" pitchFamily="18" charset="0"/>
                <a:ea typeface="宋体" charset="-122"/>
              </a:rPr>
              <a:t>,  e </a:t>
            </a:r>
            <a:r>
              <a:rPr lang="en-US" altLang="zh-CN" sz="1800">
                <a:latin typeface="Times New Roman" pitchFamily="18" charset="0"/>
                <a:ea typeface="宋体" charset="-122"/>
                <a:sym typeface="Symbol" pitchFamily="18" charset="2"/>
              </a:rPr>
              <a:t></a:t>
            </a:r>
            <a:r>
              <a:rPr lang="en-US" altLang="zh-CN" sz="1800">
                <a:latin typeface="Times New Roman" pitchFamily="18" charset="0"/>
                <a:ea typeface="宋体" charset="-122"/>
              </a:rPr>
              <a:t>E</a:t>
            </a:r>
            <a:r>
              <a:rPr lang="en-US" altLang="zh-CN" sz="1800" baseline="-14000">
                <a:latin typeface="Times New Roman" pitchFamily="18" charset="0"/>
                <a:ea typeface="宋体" charset="-122"/>
              </a:rPr>
              <a:t>o</a:t>
            </a:r>
            <a:r>
              <a:rPr lang="en-US" altLang="zh-CN" sz="1800">
                <a:latin typeface="Times New Roman" pitchFamily="18" charset="0"/>
                <a:ea typeface="宋体" charset="-122"/>
              </a:rPr>
              <a:t>,                         </a:t>
            </a:r>
            <a:br>
              <a:rPr lang="en-US" altLang="zh-CN" sz="1800">
                <a:latin typeface="Times New Roman" pitchFamily="18" charset="0"/>
                <a:ea typeface="宋体" charset="-122"/>
              </a:rPr>
            </a:br>
            <a:r>
              <a:rPr lang="en-US" altLang="zh-CN" sz="1800">
                <a:latin typeface="Times New Roman" pitchFamily="18" charset="0"/>
                <a:ea typeface="宋体" charset="-122"/>
              </a:rPr>
              <a:t>                           and generative posterior probability p(W|I).</a:t>
            </a:r>
            <a:br>
              <a:rPr lang="en-US" altLang="zh-CN" sz="1800">
                <a:latin typeface="Times New Roman" pitchFamily="18" charset="0"/>
                <a:ea typeface="宋体" charset="-122"/>
              </a:rPr>
            </a:br>
            <a:r>
              <a:rPr lang="en-US" altLang="zh-CN" sz="1800">
                <a:latin typeface="Times New Roman" pitchFamily="18" charset="0"/>
                <a:ea typeface="宋体" charset="-122"/>
              </a:rPr>
              <a:t>Output:  Samples W</a:t>
            </a:r>
            <a:r>
              <a:rPr lang="en-US" altLang="zh-CN" sz="1800">
                <a:latin typeface="Times New Roman" pitchFamily="18" charset="0"/>
                <a:ea typeface="宋体" charset="-122"/>
                <a:cs typeface="Times New Roman" pitchFamily="18" charset="0"/>
              </a:rPr>
              <a:t>~</a:t>
            </a:r>
            <a:r>
              <a:rPr lang="en-US" altLang="zh-CN" sz="1800">
                <a:latin typeface="Times New Roman" pitchFamily="18" charset="0"/>
                <a:ea typeface="宋体" charset="-122"/>
              </a:rPr>
              <a:t>p(W|I).</a:t>
            </a:r>
          </a:p>
        </p:txBody>
      </p:sp>
      <p:sp>
        <p:nvSpPr>
          <p:cNvPr id="16392" name="Text Box 8"/>
          <p:cNvSpPr txBox="1">
            <a:spLocks noChangeArrowheads="1"/>
          </p:cNvSpPr>
          <p:nvPr/>
        </p:nvSpPr>
        <p:spPr bwMode="auto">
          <a:xfrm>
            <a:off x="3733800" y="4724400"/>
            <a:ext cx="4906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buClrTx/>
              <a:buSzTx/>
              <a:buFontTx/>
              <a:buNone/>
            </a:pPr>
            <a:r>
              <a:rPr lang="en-US" altLang="zh-CN" sz="1800">
                <a:latin typeface="Times New Roman" pitchFamily="18" charset="0"/>
                <a:ea typeface="宋体" charset="-122"/>
              </a:rPr>
              <a:t>7. Select a connected component V</a:t>
            </a:r>
            <a:r>
              <a:rPr lang="en-US" altLang="zh-CN" sz="1800" baseline="-14000">
                <a:latin typeface="Times New Roman" pitchFamily="18" charset="0"/>
                <a:ea typeface="宋体" charset="-122"/>
              </a:rPr>
              <a:t>0</a:t>
            </a:r>
            <a:r>
              <a:rPr lang="en-US" altLang="zh-CN" sz="1800">
                <a:latin typeface="Times New Roman" pitchFamily="18" charset="0"/>
                <a:ea typeface="宋体" charset="-122"/>
                <a:sym typeface="Symbol" pitchFamily="18" charset="2"/>
              </a:rPr>
              <a:t></a:t>
            </a:r>
            <a:r>
              <a:rPr lang="en-US" altLang="zh-CN" sz="1800">
                <a:latin typeface="Times New Roman" pitchFamily="18" charset="0"/>
                <a:ea typeface="宋体" charset="-122"/>
              </a:rPr>
              <a:t>CP at random</a:t>
            </a:r>
            <a:endParaRPr lang="en-US" altLang="zh-CN" sz="2000">
              <a:latin typeface="Times New Roman" pitchFamily="18" charset="0"/>
              <a:ea typeface="宋体" charset="-122"/>
            </a:endParaRPr>
          </a:p>
        </p:txBody>
      </p:sp>
      <p:sp>
        <p:nvSpPr>
          <p:cNvPr id="16393" name="Text Box 9"/>
          <p:cNvSpPr txBox="1">
            <a:spLocks noChangeArrowheads="1"/>
          </p:cNvSpPr>
          <p:nvPr/>
        </p:nvSpPr>
        <p:spPr bwMode="auto">
          <a:xfrm>
            <a:off x="3733800" y="5715000"/>
            <a:ext cx="44148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800">
                <a:latin typeface="Times New Roman" pitchFamily="18" charset="0"/>
                <a:ea typeface="宋体" charset="-122"/>
              </a:rPr>
              <a:t>9. Accept the move with probability </a:t>
            </a:r>
            <a:r>
              <a:rPr lang="en-US" altLang="zh-CN" sz="1800">
                <a:latin typeface="Times New Roman" pitchFamily="18" charset="0"/>
                <a:ea typeface="宋体" charset="-122"/>
                <a:cs typeface="Times New Roman" pitchFamily="18" charset="0"/>
              </a:rPr>
              <a:t>α</a:t>
            </a:r>
            <a:r>
              <a:rPr lang="en-US" altLang="zh-CN" sz="1800">
                <a:latin typeface="Times New Roman" pitchFamily="18" charset="0"/>
                <a:ea typeface="宋体" charset="-122"/>
              </a:rPr>
              <a:t>(A</a:t>
            </a:r>
            <a:r>
              <a:rPr lang="en-US" altLang="zh-CN" sz="1800">
                <a:latin typeface="Times New Roman" pitchFamily="18" charset="0"/>
                <a:ea typeface="宋体" charset="-122"/>
                <a:sym typeface="Symbol" pitchFamily="18" charset="2"/>
              </a:rPr>
              <a:t></a:t>
            </a:r>
            <a:r>
              <a:rPr lang="en-US" altLang="zh-CN" sz="1800">
                <a:latin typeface="Times New Roman" pitchFamily="18" charset="0"/>
                <a:ea typeface="宋体" charset="-122"/>
              </a:rPr>
              <a:t>B).</a:t>
            </a:r>
          </a:p>
        </p:txBody>
      </p:sp>
      <p:grpSp>
        <p:nvGrpSpPr>
          <p:cNvPr id="16417" name="Group 33"/>
          <p:cNvGrpSpPr>
            <a:grpSpLocks/>
          </p:cNvGrpSpPr>
          <p:nvPr/>
        </p:nvGrpSpPr>
        <p:grpSpPr bwMode="auto">
          <a:xfrm>
            <a:off x="533400" y="3028950"/>
            <a:ext cx="8472488" cy="3079750"/>
            <a:chOff x="144" y="1920"/>
            <a:chExt cx="5337" cy="1940"/>
          </a:xfrm>
        </p:grpSpPr>
        <p:sp>
          <p:nvSpPr>
            <p:cNvPr id="16391" name="Text Box 7"/>
            <p:cNvSpPr txBox="1">
              <a:spLocks noChangeArrowheads="1"/>
            </p:cNvSpPr>
            <p:nvPr/>
          </p:nvSpPr>
          <p:spPr bwMode="auto">
            <a:xfrm>
              <a:off x="1968" y="1920"/>
              <a:ext cx="3513" cy="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buClrTx/>
                <a:buSzTx/>
                <a:buFontTx/>
                <a:buNone/>
              </a:pPr>
              <a:r>
                <a:rPr lang="en-US" altLang="zh-CN" sz="1800">
                  <a:latin typeface="Times New Roman" pitchFamily="18" charset="0"/>
                  <a:ea typeface="宋体" charset="-122"/>
                </a:rPr>
                <a:t>   3. Repeat for each subgraph  G</a:t>
              </a:r>
              <a:r>
                <a:rPr lang="en-US" altLang="zh-CN" sz="1800" baseline="-14000">
                  <a:latin typeface="Times New Roman" pitchFamily="18" charset="0"/>
                  <a:ea typeface="宋体" charset="-122"/>
                </a:rPr>
                <a:t>l</a:t>
              </a:r>
              <a:r>
                <a:rPr lang="en-US" altLang="zh-CN" sz="1800">
                  <a:latin typeface="Times New Roman" pitchFamily="18" charset="0"/>
                  <a:ea typeface="宋体" charset="-122"/>
                </a:rPr>
                <a:t>=&lt;V</a:t>
              </a:r>
              <a:r>
                <a:rPr lang="en-US" altLang="zh-CN" sz="1800" baseline="-14000">
                  <a:latin typeface="Times New Roman" pitchFamily="18" charset="0"/>
                  <a:ea typeface="宋体" charset="-122"/>
                </a:rPr>
                <a:t>l</a:t>
              </a:r>
              <a:r>
                <a:rPr lang="en-US" altLang="zh-CN" sz="1800">
                  <a:latin typeface="Times New Roman" pitchFamily="18" charset="0"/>
                  <a:ea typeface="宋体" charset="-122"/>
                </a:rPr>
                <a:t>, E</a:t>
              </a:r>
              <a:r>
                <a:rPr lang="en-US" altLang="zh-CN" sz="1800" baseline="-14000">
                  <a:latin typeface="Times New Roman" pitchFamily="18" charset="0"/>
                  <a:ea typeface="宋体" charset="-122"/>
                </a:rPr>
                <a:t>l</a:t>
              </a:r>
              <a:r>
                <a:rPr lang="en-US" altLang="zh-CN" sz="1800">
                  <a:latin typeface="Times New Roman" pitchFamily="18" charset="0"/>
                  <a:ea typeface="宋体" charset="-122"/>
                </a:rPr>
                <a:t>&gt;, l=1,2,...,n in A</a:t>
              </a:r>
              <a:br>
                <a:rPr lang="en-US" altLang="zh-CN" sz="1800">
                  <a:latin typeface="Times New Roman" pitchFamily="18" charset="0"/>
                  <a:ea typeface="宋体" charset="-122"/>
                </a:rPr>
              </a:br>
              <a:r>
                <a:rPr lang="en-US" altLang="zh-CN" sz="1800">
                  <a:latin typeface="Times New Roman" pitchFamily="18" charset="0"/>
                  <a:ea typeface="宋体" charset="-122"/>
                </a:rPr>
                <a:t>              4. For e </a:t>
              </a:r>
              <a:r>
                <a:rPr lang="en-US" altLang="zh-CN" sz="1800">
                  <a:latin typeface="Times New Roman" pitchFamily="18" charset="0"/>
                  <a:ea typeface="宋体" charset="-122"/>
                  <a:sym typeface="Symbol" pitchFamily="18" charset="2"/>
                </a:rPr>
                <a:t></a:t>
              </a:r>
              <a:r>
                <a:rPr lang="en-US" altLang="zh-CN" sz="1800">
                  <a:latin typeface="Times New Roman" pitchFamily="18" charset="0"/>
                  <a:ea typeface="宋体" charset="-122"/>
                </a:rPr>
                <a:t>E</a:t>
              </a:r>
              <a:r>
                <a:rPr lang="en-US" altLang="zh-CN" sz="1800" baseline="-14000">
                  <a:latin typeface="Times New Roman" pitchFamily="18" charset="0"/>
                  <a:ea typeface="宋体" charset="-122"/>
                </a:rPr>
                <a:t>l</a:t>
              </a:r>
              <a:r>
                <a:rPr lang="en-US" altLang="zh-CN" sz="1800">
                  <a:latin typeface="Times New Roman" pitchFamily="18" charset="0"/>
                  <a:ea typeface="宋体" charset="-122"/>
                </a:rPr>
                <a:t>  turn e=“on” with probability q</a:t>
              </a:r>
              <a:r>
                <a:rPr lang="en-US" altLang="zh-CN" sz="1800" baseline="-14000">
                  <a:latin typeface="Times New Roman" pitchFamily="18" charset="0"/>
                  <a:ea typeface="宋体" charset="-122"/>
                </a:rPr>
                <a:t>e.</a:t>
              </a:r>
              <a:br>
                <a:rPr lang="en-US" altLang="zh-CN" sz="1800" baseline="-14000">
                  <a:latin typeface="Times New Roman" pitchFamily="18" charset="0"/>
                  <a:ea typeface="宋体" charset="-122"/>
                </a:rPr>
              </a:br>
              <a:r>
                <a:rPr lang="en-US" altLang="zh-CN" sz="1800">
                  <a:latin typeface="Times New Roman" pitchFamily="18" charset="0"/>
                  <a:ea typeface="宋体" charset="-122"/>
                </a:rPr>
                <a:t>              5. Partition G</a:t>
              </a:r>
              <a:r>
                <a:rPr lang="en-US" altLang="zh-CN" sz="1800" baseline="-14000">
                  <a:latin typeface="Times New Roman" pitchFamily="18" charset="0"/>
                  <a:ea typeface="宋体" charset="-122"/>
                </a:rPr>
                <a:t>l</a:t>
              </a:r>
              <a:r>
                <a:rPr lang="en-US" altLang="zh-CN" sz="1800">
                  <a:latin typeface="Times New Roman" pitchFamily="18" charset="0"/>
                  <a:ea typeface="宋体" charset="-122"/>
                </a:rPr>
                <a:t> into n</a:t>
              </a:r>
              <a:r>
                <a:rPr lang="en-US" altLang="zh-CN" sz="1800" baseline="-14000">
                  <a:latin typeface="Times New Roman" pitchFamily="18" charset="0"/>
                  <a:ea typeface="宋体" charset="-122"/>
                </a:rPr>
                <a:t>l</a:t>
              </a:r>
              <a:r>
                <a:rPr lang="en-US" altLang="zh-CN" sz="1800">
                  <a:latin typeface="Times New Roman" pitchFamily="18" charset="0"/>
                  <a:ea typeface="宋体" charset="-122"/>
                </a:rPr>
                <a:t> connected components:</a:t>
              </a:r>
              <a:br>
                <a:rPr lang="en-US" altLang="zh-CN" sz="1800">
                  <a:latin typeface="Times New Roman" pitchFamily="18" charset="0"/>
                  <a:ea typeface="宋体" charset="-122"/>
                </a:rPr>
              </a:br>
              <a:r>
                <a:rPr lang="en-US" altLang="zh-CN" sz="1800">
                  <a:latin typeface="Times New Roman" pitchFamily="18" charset="0"/>
                  <a:ea typeface="宋体" charset="-122"/>
                </a:rPr>
                <a:t>                         g</a:t>
              </a:r>
              <a:r>
                <a:rPr lang="en-US" altLang="zh-CN" sz="1800" baseline="-14000">
                  <a:latin typeface="Times New Roman" pitchFamily="18" charset="0"/>
                  <a:ea typeface="宋体" charset="-122"/>
                </a:rPr>
                <a:t>li</a:t>
              </a:r>
              <a:r>
                <a:rPr lang="en-US" altLang="zh-CN" sz="1800">
                  <a:latin typeface="Times New Roman" pitchFamily="18" charset="0"/>
                  <a:ea typeface="宋体" charset="-122"/>
                </a:rPr>
                <a:t>=&lt;V</a:t>
              </a:r>
              <a:r>
                <a:rPr lang="en-US" altLang="zh-CN" sz="1800" baseline="-14000">
                  <a:latin typeface="Times New Roman" pitchFamily="18" charset="0"/>
                  <a:ea typeface="宋体" charset="-122"/>
                </a:rPr>
                <a:t>li</a:t>
              </a:r>
              <a:r>
                <a:rPr lang="en-US" altLang="zh-CN" sz="1800">
                  <a:latin typeface="Times New Roman" pitchFamily="18" charset="0"/>
                  <a:ea typeface="宋体" charset="-122"/>
                </a:rPr>
                <a:t>, E</a:t>
              </a:r>
              <a:r>
                <a:rPr lang="en-US" altLang="zh-CN" sz="1800" baseline="-14000">
                  <a:latin typeface="Times New Roman" pitchFamily="18" charset="0"/>
                  <a:ea typeface="宋体" charset="-122"/>
                </a:rPr>
                <a:t>li</a:t>
              </a:r>
              <a:r>
                <a:rPr lang="en-US" altLang="zh-CN" sz="1800">
                  <a:latin typeface="Times New Roman" pitchFamily="18" charset="0"/>
                  <a:ea typeface="宋体" charset="-122"/>
                </a:rPr>
                <a:t>&gt;, i=1,...,n</a:t>
              </a:r>
              <a:r>
                <a:rPr lang="en-US" altLang="zh-CN" sz="1800" baseline="-14000">
                  <a:latin typeface="Times New Roman" pitchFamily="18" charset="0"/>
                  <a:ea typeface="宋体" charset="-122"/>
                </a:rPr>
                <a:t>l</a:t>
              </a:r>
              <a:br>
                <a:rPr lang="en-US" altLang="zh-CN" sz="1800" baseline="-14000">
                  <a:latin typeface="Times New Roman" pitchFamily="18" charset="0"/>
                  <a:ea typeface="宋体" charset="-122"/>
                </a:rPr>
              </a:br>
              <a:r>
                <a:rPr lang="en-US" altLang="zh-CN" sz="1800">
                  <a:latin typeface="Times New Roman" pitchFamily="18" charset="0"/>
                  <a:ea typeface="宋体" charset="-122"/>
                </a:rPr>
                <a:t>    6. Collect all the connected components in</a:t>
              </a:r>
              <a:br>
                <a:rPr lang="en-US" altLang="zh-CN" sz="1800">
                  <a:latin typeface="Times New Roman" pitchFamily="18" charset="0"/>
                  <a:ea typeface="宋体" charset="-122"/>
                </a:rPr>
              </a:br>
              <a:r>
                <a:rPr lang="en-US" altLang="zh-CN" sz="1800">
                  <a:latin typeface="Times New Roman" pitchFamily="18" charset="0"/>
                  <a:ea typeface="宋体" charset="-122"/>
                </a:rPr>
                <a:t>                     CP={V</a:t>
              </a:r>
              <a:r>
                <a:rPr lang="en-US" altLang="zh-CN" sz="1800" baseline="-14000">
                  <a:latin typeface="Times New Roman" pitchFamily="18" charset="0"/>
                  <a:ea typeface="宋体" charset="-122"/>
                </a:rPr>
                <a:t>li</a:t>
              </a:r>
              <a:r>
                <a:rPr lang="en-US" altLang="zh-CN" sz="1800">
                  <a:latin typeface="Times New Roman" pitchFamily="18" charset="0"/>
                  <a:ea typeface="宋体" charset="-122"/>
                </a:rPr>
                <a:t>: l=1,...,n, i=1,...,n</a:t>
              </a:r>
              <a:r>
                <a:rPr lang="en-US" altLang="zh-CN" sz="1800" baseline="-14000">
                  <a:latin typeface="Times New Roman" pitchFamily="18" charset="0"/>
                  <a:ea typeface="宋体" charset="-122"/>
                </a:rPr>
                <a:t>l</a:t>
              </a:r>
              <a:r>
                <a:rPr lang="en-US" altLang="zh-CN" sz="1800">
                  <a:latin typeface="Times New Roman" pitchFamily="18" charset="0"/>
                  <a:ea typeface="宋体" charset="-122"/>
                </a:rPr>
                <a:t>}.</a:t>
              </a:r>
              <a:endParaRPr lang="en-US" altLang="zh-CN" sz="2000">
                <a:latin typeface="Times New Roman" pitchFamily="18" charset="0"/>
                <a:ea typeface="宋体" charset="-122"/>
              </a:endParaRPr>
            </a:p>
          </p:txBody>
        </p:sp>
        <p:grpSp>
          <p:nvGrpSpPr>
            <p:cNvPr id="16415" name="Group 31"/>
            <p:cNvGrpSpPr>
              <a:grpSpLocks/>
            </p:cNvGrpSpPr>
            <p:nvPr/>
          </p:nvGrpSpPr>
          <p:grpSpPr bwMode="auto">
            <a:xfrm>
              <a:off x="144" y="2448"/>
              <a:ext cx="1824" cy="1412"/>
              <a:chOff x="2064" y="2832"/>
              <a:chExt cx="1824" cy="1412"/>
            </a:xfrm>
          </p:grpSpPr>
          <p:graphicFrame>
            <p:nvGraphicFramePr>
              <p:cNvPr id="16398" name="Object 14"/>
              <p:cNvGraphicFramePr>
                <a:graphicFrameLocks noChangeAspect="1"/>
              </p:cNvGraphicFramePr>
              <p:nvPr/>
            </p:nvGraphicFramePr>
            <p:xfrm>
              <a:off x="2064" y="2832"/>
              <a:ext cx="1824" cy="1245"/>
            </p:xfrm>
            <a:graphic>
              <a:graphicData uri="http://schemas.openxmlformats.org/presentationml/2006/ole">
                <mc:AlternateContent xmlns:mc="http://schemas.openxmlformats.org/markup-compatibility/2006">
                  <mc:Choice xmlns:v="urn:schemas-microsoft-com:vml" Requires="v">
                    <p:oleObj spid="_x0000_s178790" name="VISIO" r:id="rId8" imgW="4015440" imgH="2738520" progId="Visio.Drawing.4">
                      <p:embed/>
                    </p:oleObj>
                  </mc:Choice>
                  <mc:Fallback>
                    <p:oleObj name="VISIO" r:id="rId8" imgW="4015440" imgH="2738520" progId="Visio.Drawing.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4" y="2832"/>
                            <a:ext cx="1824" cy="124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9" name="Text Box 15"/>
              <p:cNvSpPr txBox="1">
                <a:spLocks noChangeArrowheads="1"/>
              </p:cNvSpPr>
              <p:nvPr/>
            </p:nvSpPr>
            <p:spPr bwMode="auto">
              <a:xfrm>
                <a:off x="2160" y="4032"/>
                <a:ext cx="407"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600">
                    <a:ea typeface="宋体" charset="-122"/>
                  </a:rPr>
                  <a:t>CP     </a:t>
                </a:r>
                <a:endParaRPr lang="en-US" altLang="zh-CN">
                  <a:latin typeface="Times New Roman" pitchFamily="18" charset="0"/>
                  <a:ea typeface="宋体" charset="-122"/>
                </a:endParaRPr>
              </a:p>
            </p:txBody>
          </p:sp>
        </p:grpSp>
      </p:grpSp>
      <p:graphicFrame>
        <p:nvGraphicFramePr>
          <p:cNvPr id="16400" name="Object 16"/>
          <p:cNvGraphicFramePr>
            <a:graphicFrameLocks noChangeAspect="1"/>
          </p:cNvGraphicFramePr>
          <p:nvPr/>
        </p:nvGraphicFramePr>
        <p:xfrm>
          <a:off x="533400" y="3867150"/>
          <a:ext cx="2895600" cy="1976438"/>
        </p:xfrm>
        <a:graphic>
          <a:graphicData uri="http://schemas.openxmlformats.org/presentationml/2006/ole">
            <mc:AlternateContent xmlns:mc="http://schemas.openxmlformats.org/markup-compatibility/2006">
              <mc:Choice xmlns:v="urn:schemas-microsoft-com:vml" Requires="v">
                <p:oleObj spid="_x0000_s178791" name="VISIO" r:id="rId10" imgW="4015440" imgH="2738520" progId="Visio.Drawing.4">
                  <p:embed/>
                </p:oleObj>
              </mc:Choice>
              <mc:Fallback>
                <p:oleObj name="VISIO" r:id="rId10" imgW="4015440" imgH="2738520" progId="Visio.Drawing.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3867150"/>
                        <a:ext cx="2895600" cy="1976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02" name="Text Box 18"/>
          <p:cNvSpPr txBox="1">
            <a:spLocks noChangeArrowheads="1"/>
          </p:cNvSpPr>
          <p:nvPr/>
        </p:nvSpPr>
        <p:spPr bwMode="auto">
          <a:xfrm>
            <a:off x="1143000" y="3048000"/>
            <a:ext cx="196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Tx/>
              <a:buSzTx/>
              <a:buFontTx/>
              <a:buNone/>
            </a:pPr>
            <a:r>
              <a:rPr lang="en-US" altLang="zh-CN" sz="1600">
                <a:ea typeface="宋体" charset="-122"/>
              </a:rPr>
              <a:t>The initial graph</a:t>
            </a:r>
            <a:r>
              <a:rPr lang="en-US" altLang="zh-CN" sz="1600">
                <a:solidFill>
                  <a:schemeClr val="accent2"/>
                </a:solidFill>
                <a:ea typeface="宋体" charset="-122"/>
              </a:rPr>
              <a:t> </a:t>
            </a:r>
            <a:r>
              <a:rPr lang="en-US" altLang="zh-CN" sz="1600">
                <a:solidFill>
                  <a:srgbClr val="A50021"/>
                </a:solidFill>
                <a:ea typeface="宋体" charset="-122"/>
              </a:rPr>
              <a:t>G</a:t>
            </a:r>
            <a:r>
              <a:rPr lang="en-US" altLang="zh-CN" sz="1600" baseline="-25000">
                <a:solidFill>
                  <a:srgbClr val="A50021"/>
                </a:solidFill>
                <a:ea typeface="宋体" charset="-122"/>
              </a:rPr>
              <a:t>o</a:t>
            </a:r>
            <a:endParaRPr lang="en-US" altLang="zh-CN" sz="1600">
              <a:solidFill>
                <a:srgbClr val="A50021"/>
              </a:solidFill>
              <a:ea typeface="宋体" charset="-122"/>
            </a:endParaRPr>
          </a:p>
        </p:txBody>
      </p:sp>
      <p:graphicFrame>
        <p:nvGraphicFramePr>
          <p:cNvPr id="16403" name="Object 19"/>
          <p:cNvGraphicFramePr>
            <a:graphicFrameLocks noChangeAspect="1"/>
          </p:cNvGraphicFramePr>
          <p:nvPr/>
        </p:nvGraphicFramePr>
        <p:xfrm>
          <a:off x="533400" y="1219200"/>
          <a:ext cx="3048000" cy="1881188"/>
        </p:xfrm>
        <a:graphic>
          <a:graphicData uri="http://schemas.openxmlformats.org/presentationml/2006/ole">
            <mc:AlternateContent xmlns:mc="http://schemas.openxmlformats.org/markup-compatibility/2006">
              <mc:Choice xmlns:v="urn:schemas-microsoft-com:vml" Requires="v">
                <p:oleObj spid="_x0000_s178792" name="VISIO" r:id="rId12" imgW="4044240" imgH="2698200" progId="Visio.Drawing.4">
                  <p:embed/>
                </p:oleObj>
              </mc:Choice>
              <mc:Fallback>
                <p:oleObj name="VISIO" r:id="rId12" imgW="4044240" imgH="2698200" progId="Visio.Drawing.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1219200"/>
                        <a:ext cx="3048000" cy="188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413" name="Group 29"/>
          <p:cNvGrpSpPr>
            <a:grpSpLocks/>
          </p:cNvGrpSpPr>
          <p:nvPr/>
        </p:nvGrpSpPr>
        <p:grpSpPr bwMode="auto">
          <a:xfrm>
            <a:off x="2057400" y="4572000"/>
            <a:ext cx="6465888" cy="1098550"/>
            <a:chOff x="1056" y="2880"/>
            <a:chExt cx="4073" cy="692"/>
          </a:xfrm>
        </p:grpSpPr>
        <p:sp>
          <p:nvSpPr>
            <p:cNvPr id="16409" name="Rectangle 25"/>
            <p:cNvSpPr>
              <a:spLocks noChangeArrowheads="1"/>
            </p:cNvSpPr>
            <p:nvPr/>
          </p:nvSpPr>
          <p:spPr bwMode="auto">
            <a:xfrm>
              <a:off x="2112" y="3168"/>
              <a:ext cx="301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buClrTx/>
                <a:buSzTx/>
                <a:buFontTx/>
                <a:buNone/>
              </a:pPr>
              <a:r>
                <a:rPr lang="en-US" altLang="zh-CN" sz="1800">
                  <a:latin typeface="Times New Roman" pitchFamily="18" charset="0"/>
                  <a:ea typeface="宋体" charset="-122"/>
                </a:rPr>
                <a:t>8. Propose to reassign V</a:t>
              </a:r>
              <a:r>
                <a:rPr lang="en-US" altLang="zh-CN" sz="1800" baseline="-14000">
                  <a:latin typeface="Times New Roman" pitchFamily="18" charset="0"/>
                  <a:ea typeface="宋体" charset="-122"/>
                </a:rPr>
                <a:t>0</a:t>
              </a:r>
              <a:r>
                <a:rPr lang="en-US" altLang="zh-CN" sz="1800">
                  <a:latin typeface="Times New Roman" pitchFamily="18" charset="0"/>
                  <a:ea typeface="宋体" charset="-122"/>
                </a:rPr>
                <a:t> to a subgraph G</a:t>
              </a:r>
              <a:r>
                <a:rPr lang="en-US" altLang="zh-CN" sz="1800" baseline="-14000">
                  <a:latin typeface="Times New Roman" pitchFamily="18" charset="0"/>
                  <a:ea typeface="宋体" charset="-122"/>
                </a:rPr>
                <a:t>l’</a:t>
              </a:r>
              <a:r>
                <a:rPr lang="en-US" altLang="zh-CN" sz="1800">
                  <a:latin typeface="Times New Roman" pitchFamily="18" charset="0"/>
                  <a:ea typeface="宋体" charset="-122"/>
                </a:rPr>
                <a:t>, </a:t>
              </a:r>
              <a:br>
                <a:rPr lang="en-US" altLang="zh-CN" sz="1800">
                  <a:latin typeface="Times New Roman" pitchFamily="18" charset="0"/>
                  <a:ea typeface="宋体" charset="-122"/>
                </a:rPr>
              </a:br>
              <a:r>
                <a:rPr lang="en-US" altLang="zh-CN" sz="1800">
                  <a:latin typeface="Times New Roman" pitchFamily="18" charset="0"/>
                  <a:ea typeface="宋体" charset="-122"/>
                </a:rPr>
                <a:t>                          l' follows a probability q(l'|V</a:t>
              </a:r>
              <a:r>
                <a:rPr lang="en-US" altLang="zh-CN" sz="1800" baseline="-14000">
                  <a:latin typeface="Times New Roman" pitchFamily="18" charset="0"/>
                  <a:ea typeface="宋体" charset="-122"/>
                </a:rPr>
                <a:t>0</a:t>
              </a:r>
              <a:r>
                <a:rPr lang="en-US" altLang="zh-CN" sz="1800">
                  <a:latin typeface="Times New Roman" pitchFamily="18" charset="0"/>
                  <a:ea typeface="宋体" charset="-122"/>
                </a:rPr>
                <a:t>,A)  </a:t>
              </a:r>
            </a:p>
          </p:txBody>
        </p:sp>
        <p:sp>
          <p:nvSpPr>
            <p:cNvPr id="16412" name="AutoShape 28"/>
            <p:cNvSpPr>
              <a:spLocks noChangeArrowheads="1"/>
            </p:cNvSpPr>
            <p:nvPr/>
          </p:nvSpPr>
          <p:spPr bwMode="auto">
            <a:xfrm>
              <a:off x="1056" y="2880"/>
              <a:ext cx="528" cy="288"/>
            </a:xfrm>
            <a:custGeom>
              <a:avLst/>
              <a:gdLst>
                <a:gd name="G0" fmla="+- -3276700 0 0"/>
                <a:gd name="G1" fmla="+- -11796480 0 0"/>
                <a:gd name="G2" fmla="+- -3276700 0 -11796480"/>
                <a:gd name="G3" fmla="+- 10800 0 0"/>
                <a:gd name="G4" fmla="+- 0 0 -3276700"/>
                <a:gd name="T0" fmla="*/ 360 256 1"/>
                <a:gd name="T1" fmla="*/ 0 256 1"/>
                <a:gd name="G5" fmla="+- G2 T0 T1"/>
                <a:gd name="G6" fmla="?: G2 G2 G5"/>
                <a:gd name="G7" fmla="+- 0 0 G6"/>
                <a:gd name="G8" fmla="+- 7636 0 0"/>
                <a:gd name="G9" fmla="+- 0 0 -11796480"/>
                <a:gd name="G10" fmla="+- 7636 0 2700"/>
                <a:gd name="G11" fmla="cos G10 -3276700"/>
                <a:gd name="G12" fmla="sin G10 -3276700"/>
                <a:gd name="G13" fmla="cos 13500 -3276700"/>
                <a:gd name="G14" fmla="sin 13500 -3276700"/>
                <a:gd name="G15" fmla="+- G11 10800 0"/>
                <a:gd name="G16" fmla="+- G12 10800 0"/>
                <a:gd name="G17" fmla="+- G13 10800 0"/>
                <a:gd name="G18" fmla="+- G14 10800 0"/>
                <a:gd name="G19" fmla="*/ 7636 1 2"/>
                <a:gd name="G20" fmla="+- G19 5400 0"/>
                <a:gd name="G21" fmla="cos G20 -3276700"/>
                <a:gd name="G22" fmla="sin G20 -3276700"/>
                <a:gd name="G23" fmla="+- G21 10800 0"/>
                <a:gd name="G24" fmla="+- G12 G23 G22"/>
                <a:gd name="G25" fmla="+- G22 G23 G11"/>
                <a:gd name="G26" fmla="cos 10800 -3276700"/>
                <a:gd name="G27" fmla="sin 10800 -3276700"/>
                <a:gd name="G28" fmla="cos 7636 -3276700"/>
                <a:gd name="G29" fmla="sin 7636 -3276700"/>
                <a:gd name="G30" fmla="+- G26 10800 0"/>
                <a:gd name="G31" fmla="+- G27 10800 0"/>
                <a:gd name="G32" fmla="+- G28 10800 0"/>
                <a:gd name="G33" fmla="+- G29 10800 0"/>
                <a:gd name="G34" fmla="+- G19 5400 0"/>
                <a:gd name="G35" fmla="cos G34 -11796480"/>
                <a:gd name="G36" fmla="sin G34 -11796480"/>
                <a:gd name="G37" fmla="+/ -11796480 -3276700 2"/>
                <a:gd name="T2" fmla="*/ 180 256 1"/>
                <a:gd name="T3" fmla="*/ 0 256 1"/>
                <a:gd name="G38" fmla="+- G37 T2 T3"/>
                <a:gd name="G39" fmla="?: G2 G37 G38"/>
                <a:gd name="G40" fmla="cos 10800 G39"/>
                <a:gd name="G41" fmla="sin 10800 G39"/>
                <a:gd name="G42" fmla="cos 7636 G39"/>
                <a:gd name="G43" fmla="sin 7636 G39"/>
                <a:gd name="G44" fmla="+- G40 10800 0"/>
                <a:gd name="G45" fmla="+- G41 10800 0"/>
                <a:gd name="G46" fmla="+- G42 10800 0"/>
                <a:gd name="G47" fmla="+- G43 10800 0"/>
                <a:gd name="G48" fmla="+- G35 10800 0"/>
                <a:gd name="G49" fmla="+- G36 10800 0"/>
                <a:gd name="T4" fmla="*/ 6235 w 21600"/>
                <a:gd name="T5" fmla="*/ 1011 h 21600"/>
                <a:gd name="T6" fmla="*/ 1582 w 21600"/>
                <a:gd name="T7" fmla="*/ 10800 h 21600"/>
                <a:gd name="T8" fmla="*/ 7572 w 21600"/>
                <a:gd name="T9" fmla="*/ 3879 h 21600"/>
                <a:gd name="T10" fmla="*/ 19477 w 21600"/>
                <a:gd name="T11" fmla="*/ 458 h 21600"/>
                <a:gd name="T12" fmla="*/ 20005 w 21600"/>
                <a:gd name="T13" fmla="*/ 6491 h 21600"/>
                <a:gd name="T14" fmla="*/ 13972 w 21600"/>
                <a:gd name="T15" fmla="*/ 701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708" y="4950"/>
                  </a:moveTo>
                  <a:cubicBezTo>
                    <a:pt x="14333" y="3796"/>
                    <a:pt x="12595" y="3164"/>
                    <a:pt x="10800" y="3164"/>
                  </a:cubicBezTo>
                  <a:cubicBezTo>
                    <a:pt x="6582" y="3164"/>
                    <a:pt x="3164" y="6582"/>
                    <a:pt x="3164" y="10800"/>
                  </a:cubicBezTo>
                  <a:lnTo>
                    <a:pt x="0" y="10800"/>
                  </a:lnTo>
                  <a:cubicBezTo>
                    <a:pt x="0" y="4835"/>
                    <a:pt x="4835" y="0"/>
                    <a:pt x="10800" y="0"/>
                  </a:cubicBezTo>
                  <a:cubicBezTo>
                    <a:pt x="13339" y="0"/>
                    <a:pt x="15797" y="894"/>
                    <a:pt x="17742" y="2526"/>
                  </a:cubicBezTo>
                  <a:lnTo>
                    <a:pt x="19477" y="458"/>
                  </a:lnTo>
                  <a:lnTo>
                    <a:pt x="20005" y="6491"/>
                  </a:lnTo>
                  <a:lnTo>
                    <a:pt x="13972" y="7018"/>
                  </a:lnTo>
                  <a:lnTo>
                    <a:pt x="15708" y="4950"/>
                  </a:lnTo>
                  <a:close/>
                </a:path>
              </a:pathLst>
            </a:cu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CN" altLang="en-US"/>
            </a:p>
          </p:txBody>
        </p:sp>
      </p:grpSp>
      <p:grpSp>
        <p:nvGrpSpPr>
          <p:cNvPr id="16414" name="Group 30"/>
          <p:cNvGrpSpPr>
            <a:grpSpLocks/>
          </p:cNvGrpSpPr>
          <p:nvPr/>
        </p:nvGrpSpPr>
        <p:grpSpPr bwMode="auto">
          <a:xfrm>
            <a:off x="533400" y="3886200"/>
            <a:ext cx="2895600" cy="2241550"/>
            <a:chOff x="1776" y="2736"/>
            <a:chExt cx="1776" cy="1412"/>
          </a:xfrm>
        </p:grpSpPr>
        <p:graphicFrame>
          <p:nvGraphicFramePr>
            <p:cNvPr id="16406" name="Object 22"/>
            <p:cNvGraphicFramePr>
              <a:graphicFrameLocks noChangeAspect="1"/>
            </p:cNvGraphicFramePr>
            <p:nvPr/>
          </p:nvGraphicFramePr>
          <p:xfrm>
            <a:off x="1776" y="2736"/>
            <a:ext cx="1776" cy="1214"/>
          </p:xfrm>
          <a:graphic>
            <a:graphicData uri="http://schemas.openxmlformats.org/presentationml/2006/ole">
              <mc:AlternateContent xmlns:mc="http://schemas.openxmlformats.org/markup-compatibility/2006">
                <mc:Choice xmlns:v="urn:schemas-microsoft-com:vml" Requires="v">
                  <p:oleObj spid="_x0000_s178793" name="VISIO" r:id="rId14" imgW="4005000" imgH="2738520" progId="Visio.Drawing.4">
                    <p:embed/>
                  </p:oleObj>
                </mc:Choice>
                <mc:Fallback>
                  <p:oleObj name="VISIO" r:id="rId14" imgW="4005000" imgH="2738520" progId="Visio.Drawing.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76" y="2736"/>
                          <a:ext cx="1776" cy="12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07" name="Text Box 23"/>
            <p:cNvSpPr txBox="1">
              <a:spLocks noChangeArrowheads="1"/>
            </p:cNvSpPr>
            <p:nvPr/>
          </p:nvSpPr>
          <p:spPr bwMode="auto">
            <a:xfrm>
              <a:off x="1920" y="3936"/>
              <a:ext cx="528"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Tx/>
                <a:buSzTx/>
                <a:buFontTx/>
                <a:buNone/>
              </a:pPr>
              <a:r>
                <a:rPr lang="en-US" altLang="zh-CN" sz="1600">
                  <a:ea typeface="宋体" charset="-122"/>
                </a:rPr>
                <a:t>State B</a:t>
              </a:r>
              <a:endParaRPr lang="en-US" altLang="zh-CN" sz="1600">
                <a:solidFill>
                  <a:schemeClr val="accent2"/>
                </a:solidFill>
                <a:ea typeface="宋体" charset="-122"/>
              </a:endParaRPr>
            </a:p>
          </p:txBody>
        </p:sp>
      </p:grpSp>
      <p:sp>
        <p:nvSpPr>
          <p:cNvPr id="28" name="Text Box 9"/>
          <p:cNvSpPr txBox="1">
            <a:spLocks noChangeArrowheads="1"/>
          </p:cNvSpPr>
          <p:nvPr/>
        </p:nvSpPr>
        <p:spPr bwMode="auto">
          <a:xfrm>
            <a:off x="7614" y="6453336"/>
            <a:ext cx="1749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Adrian </a:t>
            </a:r>
            <a:r>
              <a:rPr lang="en-US" altLang="zh-CN" sz="1000" dirty="0" err="1" smtClean="0">
                <a:latin typeface="+mj-lt"/>
                <a:ea typeface="宋体" charset="-122"/>
                <a:sym typeface="Andale Mono" charset="0"/>
              </a:rPr>
              <a:t>Barbu</a:t>
            </a:r>
            <a:endParaRPr lang="en-US" altLang="zh-CN" sz="1000" dirty="0" smtClean="0">
              <a:latin typeface="+mj-lt"/>
              <a:ea typeface="宋体" charset="-122"/>
              <a:sym typeface="Andale Mono" charset="0"/>
            </a:endParaRPr>
          </a:p>
          <a:p>
            <a:r>
              <a:rPr lang="en-US" altLang="zh-CN" sz="1000" dirty="0">
                <a:latin typeface="+mj-lt"/>
                <a:ea typeface="宋体" charset="-122"/>
                <a:sym typeface="Andale Mono" charset="0"/>
              </a:rPr>
              <a:t>- Siemens Corporate Research</a:t>
            </a:r>
          </a:p>
        </p:txBody>
      </p:sp>
      <p:sp>
        <p:nvSpPr>
          <p:cNvPr id="27"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charset="-122"/>
              </a:rPr>
              <a:t>The </a:t>
            </a:r>
            <a:r>
              <a:rPr lang="en-US" altLang="zh-CN" sz="2800" b="1" dirty="0" err="1">
                <a:ea typeface="宋体" charset="-122"/>
              </a:rPr>
              <a:t>Swendsen</a:t>
            </a:r>
            <a:r>
              <a:rPr lang="en-US" altLang="zh-CN" sz="2800" b="1" dirty="0">
                <a:ea typeface="宋体" charset="-122"/>
              </a:rPr>
              <a:t>-Wang Cuts </a:t>
            </a:r>
            <a:r>
              <a:rPr lang="en-US" altLang="zh-CN" sz="2800" b="1" dirty="0" smtClean="0">
                <a:ea typeface="宋体" charset="-122"/>
              </a:rPr>
              <a:t>Algorithm</a:t>
            </a:r>
            <a:endParaRPr lang="en-US" altLang="zh-CN" sz="2800" b="1" dirty="0">
              <a:ea typeface="宋体" pitchFamily="2" charset="-122"/>
            </a:endParaRPr>
          </a:p>
        </p:txBody>
      </p:sp>
    </p:spTree>
    <p:extLst>
      <p:ext uri="{BB962C8B-B14F-4D97-AF65-F5344CB8AC3E}">
        <p14:creationId xmlns:p14="http://schemas.microsoft.com/office/powerpoint/2010/main" val="1063263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424"/>
                                        </p:tgtEl>
                                        <p:attrNameLst>
                                          <p:attrName>style.visibility</p:attrName>
                                        </p:attrNameLst>
                                      </p:cBhvr>
                                      <p:to>
                                        <p:strVal val="visible"/>
                                      </p:to>
                                    </p:set>
                                    <p:animEffect transition="in" filter="blinds(horizontal)">
                                      <p:cBhvr>
                                        <p:cTn id="7" dur="500"/>
                                        <p:tgtEl>
                                          <p:spTgt spid="164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1641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16392"/>
                                        </p:tgtEl>
                                        <p:attrNameLst>
                                          <p:attrName>style.visibility</p:attrName>
                                        </p:attrNameLst>
                                      </p:cBhvr>
                                      <p:to>
                                        <p:strVal val="visible"/>
                                      </p:to>
                                    </p:set>
                                    <p:anim calcmode="lin" valueType="num">
                                      <p:cBhvr additive="base">
                                        <p:cTn id="16" dur="500" fill="hold"/>
                                        <p:tgtEl>
                                          <p:spTgt spid="16392"/>
                                        </p:tgtEl>
                                        <p:attrNameLst>
                                          <p:attrName>ppt_x</p:attrName>
                                        </p:attrNameLst>
                                      </p:cBhvr>
                                      <p:tavLst>
                                        <p:tav tm="0">
                                          <p:val>
                                            <p:strVal val="1+#ppt_w/2"/>
                                          </p:val>
                                        </p:tav>
                                        <p:tav tm="100000">
                                          <p:val>
                                            <p:strVal val="#ppt_x"/>
                                          </p:val>
                                        </p:tav>
                                      </p:tavLst>
                                    </p:anim>
                                    <p:anim calcmode="lin" valueType="num">
                                      <p:cBhvr additive="base">
                                        <p:cTn id="17" dur="500" fill="hold"/>
                                        <p:tgtEl>
                                          <p:spTgt spid="16392"/>
                                        </p:tgtEl>
                                        <p:attrNameLst>
                                          <p:attrName>ppt_y</p:attrName>
                                        </p:attrNameLst>
                                      </p:cBhvr>
                                      <p:tavLst>
                                        <p:tav tm="0">
                                          <p:val>
                                            <p:strVal val="#ppt_y"/>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499"/>
                                          </p:stCondLst>
                                        </p:cTn>
                                        <p:tgtEl>
                                          <p:spTgt spid="16400"/>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nodeType="clickEffect">
                                  <p:stCondLst>
                                    <p:cond delay="0"/>
                                  </p:stCondLst>
                                  <p:childTnLst>
                                    <p:set>
                                      <p:cBhvr>
                                        <p:cTn id="23" dur="1" fill="hold">
                                          <p:stCondLst>
                                            <p:cond delay="0"/>
                                          </p:stCondLst>
                                        </p:cTn>
                                        <p:tgtEl>
                                          <p:spTgt spid="16413"/>
                                        </p:tgtEl>
                                        <p:attrNameLst>
                                          <p:attrName>style.visibility</p:attrName>
                                        </p:attrNameLst>
                                      </p:cBhvr>
                                      <p:to>
                                        <p:strVal val="visible"/>
                                      </p:to>
                                    </p:set>
                                    <p:anim calcmode="lin" valueType="num">
                                      <p:cBhvr additive="base">
                                        <p:cTn id="24" dur="500" fill="hold"/>
                                        <p:tgtEl>
                                          <p:spTgt spid="16413"/>
                                        </p:tgtEl>
                                        <p:attrNameLst>
                                          <p:attrName>ppt_x</p:attrName>
                                        </p:attrNameLst>
                                      </p:cBhvr>
                                      <p:tavLst>
                                        <p:tav tm="0">
                                          <p:val>
                                            <p:strVal val="0-#ppt_w/2"/>
                                          </p:val>
                                        </p:tav>
                                        <p:tav tm="100000">
                                          <p:val>
                                            <p:strVal val="#ppt_x"/>
                                          </p:val>
                                        </p:tav>
                                      </p:tavLst>
                                    </p:anim>
                                    <p:anim calcmode="lin" valueType="num">
                                      <p:cBhvr additive="base">
                                        <p:cTn id="25" dur="500" fill="hold"/>
                                        <p:tgtEl>
                                          <p:spTgt spid="16413"/>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gtEl>
                                        <p:attrNameLst>
                                          <p:attrName>style.visibility</p:attrName>
                                        </p:attrNameLst>
                                      </p:cBhvr>
                                      <p:to>
                                        <p:strVal val="visible"/>
                                      </p:to>
                                    </p:set>
                                    <p:anim calcmode="lin" valueType="num">
                                      <p:cBhvr additive="base">
                                        <p:cTn id="30" dur="500" fill="hold"/>
                                        <p:tgtEl>
                                          <p:spTgt spid="16393"/>
                                        </p:tgtEl>
                                        <p:attrNameLst>
                                          <p:attrName>ppt_x</p:attrName>
                                        </p:attrNameLst>
                                      </p:cBhvr>
                                      <p:tavLst>
                                        <p:tav tm="0">
                                          <p:val>
                                            <p:strVal val="0-#ppt_w/2"/>
                                          </p:val>
                                        </p:tav>
                                        <p:tav tm="100000">
                                          <p:val>
                                            <p:strVal val="#ppt_x"/>
                                          </p:val>
                                        </p:tav>
                                      </p:tavLst>
                                    </p:anim>
                                    <p:anim calcmode="lin" valueType="num">
                                      <p:cBhvr additive="base">
                                        <p:cTn id="31" dur="500" fill="hold"/>
                                        <p:tgtEl>
                                          <p:spTgt spid="16393"/>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499"/>
                                          </p:stCondLst>
                                        </p:cTn>
                                        <p:tgtEl>
                                          <p:spTgt spid="16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autoUpdateAnimBg="0"/>
      <p:bldP spid="16393" grpId="0"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533400" y="1676400"/>
            <a:ext cx="8153400" cy="4572000"/>
          </a:xfrm>
        </p:spPr>
        <p:txBody>
          <a:bodyPr>
            <a:normAutofit/>
          </a:bodyPr>
          <a:lstStyle/>
          <a:p>
            <a:r>
              <a:rPr lang="en-US" altLang="zh-CN" sz="2800" dirty="0">
                <a:ea typeface="宋体" charset="-122"/>
              </a:rPr>
              <a:t>Our algorithm bridges the gap between the specialized and generic algorithms:</a:t>
            </a:r>
          </a:p>
          <a:p>
            <a:pPr lvl="1"/>
            <a:r>
              <a:rPr lang="en-US" altLang="zh-CN" sz="2400" dirty="0">
                <a:solidFill>
                  <a:srgbClr val="A50021"/>
                </a:solidFill>
                <a:ea typeface="宋体" charset="-122"/>
              </a:rPr>
              <a:t>Generally applicable</a:t>
            </a:r>
            <a:r>
              <a:rPr lang="en-US" altLang="zh-CN" sz="2400" dirty="0">
                <a:ea typeface="宋体" charset="-122"/>
              </a:rPr>
              <a:t> – allows usage of complex models beyond the scope of the specialized algorithms</a:t>
            </a:r>
          </a:p>
          <a:p>
            <a:pPr lvl="1"/>
            <a:r>
              <a:rPr lang="en-US" altLang="zh-CN" sz="2400" dirty="0">
                <a:solidFill>
                  <a:srgbClr val="A50021"/>
                </a:solidFill>
                <a:ea typeface="宋体" charset="-122"/>
              </a:rPr>
              <a:t>Computationally efficient</a:t>
            </a:r>
            <a:r>
              <a:rPr lang="en-US" altLang="zh-CN" sz="2400" dirty="0">
                <a:ea typeface="宋体" charset="-122"/>
              </a:rPr>
              <a:t> – performance comparable with the specialized algorithms</a:t>
            </a:r>
          </a:p>
          <a:p>
            <a:pPr lvl="1"/>
            <a:r>
              <a:rPr lang="en-US" altLang="zh-CN" sz="2400" dirty="0">
                <a:solidFill>
                  <a:srgbClr val="A50021"/>
                </a:solidFill>
                <a:ea typeface="宋体" charset="-122"/>
              </a:rPr>
              <a:t>Reversible and </a:t>
            </a:r>
            <a:r>
              <a:rPr lang="en-US" altLang="zh-CN" sz="2400" dirty="0" err="1">
                <a:solidFill>
                  <a:srgbClr val="A50021"/>
                </a:solidFill>
                <a:ea typeface="宋体" charset="-122"/>
              </a:rPr>
              <a:t>ergodic</a:t>
            </a:r>
            <a:r>
              <a:rPr lang="en-US" altLang="zh-CN" sz="2400" dirty="0">
                <a:ea typeface="宋体" charset="-122"/>
              </a:rPr>
              <a:t> – theoretically guaranteed to eventually find the global optimum</a:t>
            </a:r>
          </a:p>
        </p:txBody>
      </p:sp>
      <p:sp>
        <p:nvSpPr>
          <p:cNvPr id="6" name="Text Box 9"/>
          <p:cNvSpPr txBox="1">
            <a:spLocks noChangeArrowheads="1"/>
          </p:cNvSpPr>
          <p:nvPr/>
        </p:nvSpPr>
        <p:spPr bwMode="auto">
          <a:xfrm>
            <a:off x="7614" y="6453336"/>
            <a:ext cx="1749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Adrian </a:t>
            </a:r>
            <a:r>
              <a:rPr lang="en-US" altLang="zh-CN" sz="1000" dirty="0" err="1" smtClean="0">
                <a:latin typeface="+mj-lt"/>
                <a:ea typeface="宋体" charset="-122"/>
                <a:sym typeface="Andale Mono" charset="0"/>
              </a:rPr>
              <a:t>Barbu</a:t>
            </a:r>
            <a:endParaRPr lang="en-US" altLang="zh-CN" sz="1000" dirty="0" smtClean="0">
              <a:latin typeface="+mj-lt"/>
              <a:ea typeface="宋体" charset="-122"/>
              <a:sym typeface="Andale Mono" charset="0"/>
            </a:endParaRPr>
          </a:p>
          <a:p>
            <a:r>
              <a:rPr lang="en-US" altLang="zh-CN" sz="1000" dirty="0">
                <a:latin typeface="+mj-lt"/>
                <a:ea typeface="宋体" charset="-122"/>
                <a:sym typeface="Andale Mono" charset="0"/>
              </a:rPr>
              <a:t>- Siemens Corporate Research</a:t>
            </a:r>
          </a:p>
        </p:txBody>
      </p:sp>
      <p:sp>
        <p:nvSpPr>
          <p:cNvPr id="5"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charset="-122"/>
              </a:rPr>
              <a:t>Advantages of the SW Cuts </a:t>
            </a:r>
            <a:r>
              <a:rPr lang="en-US" altLang="zh-CN" sz="2800" b="1" dirty="0" smtClean="0">
                <a:ea typeface="宋体" charset="-122"/>
              </a:rPr>
              <a:t>Algorithm</a:t>
            </a:r>
            <a:endParaRPr lang="en-US" altLang="zh-CN" sz="2800" b="1" dirty="0">
              <a:ea typeface="宋体" pitchFamily="2" charset="-122"/>
            </a:endParaRPr>
          </a:p>
        </p:txBody>
      </p:sp>
    </p:spTree>
    <p:extLst>
      <p:ext uri="{BB962C8B-B14F-4D97-AF65-F5344CB8AC3E}">
        <p14:creationId xmlns:p14="http://schemas.microsoft.com/office/powerpoint/2010/main" val="417731599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4419600" y="949746"/>
            <a:ext cx="4724400" cy="533400"/>
          </a:xfrm>
        </p:spPr>
        <p:txBody>
          <a:bodyPr/>
          <a:lstStyle/>
          <a:p>
            <a:pPr>
              <a:buFont typeface="Wingdings" pitchFamily="2" charset="2"/>
              <a:buNone/>
            </a:pPr>
            <a:r>
              <a:rPr lang="en-US" altLang="zh-CN" sz="2400">
                <a:ea typeface="宋体" charset="-122"/>
              </a:rPr>
              <a:t>Three-level representation:</a:t>
            </a:r>
            <a:endParaRPr lang="en-US" altLang="zh-CN" sz="2400" baseline="-25000">
              <a:ea typeface="宋体" charset="-122"/>
            </a:endParaRPr>
          </a:p>
        </p:txBody>
      </p:sp>
      <p:pic>
        <p:nvPicPr>
          <p:cNvPr id="49163" name="Picture 11" descr="cheetah_3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99238" y="4908698"/>
            <a:ext cx="1858962" cy="1544638"/>
          </a:xfrm>
          <a:prstGeom prst="rect">
            <a:avLst/>
          </a:prstGeom>
          <a:noFill/>
          <a:extLst>
            <a:ext uri="{909E8E84-426E-40DD-AFC4-6F175D3DCCD1}">
              <a14:hiddenFill xmlns:a14="http://schemas.microsoft.com/office/drawing/2010/main">
                <a:solidFill>
                  <a:srgbClr val="FFFFFF"/>
                </a:solidFill>
              </a14:hiddenFill>
            </a:ext>
          </a:extLst>
        </p:spPr>
      </p:pic>
      <p:sp>
        <p:nvSpPr>
          <p:cNvPr id="49164" name="Rectangle 12"/>
          <p:cNvSpPr>
            <a:spLocks noChangeArrowheads="1"/>
          </p:cNvSpPr>
          <p:nvPr/>
        </p:nvSpPr>
        <p:spPr bwMode="auto">
          <a:xfrm>
            <a:off x="3962400" y="3540546"/>
            <a:ext cx="5029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lvl="1">
              <a:buClrTx/>
              <a:buSzTx/>
              <a:buFontTx/>
              <a:buChar char="–"/>
            </a:pPr>
            <a:r>
              <a:rPr lang="en-US" altLang="zh-CN" sz="1800">
                <a:latin typeface="Times New Roman" pitchFamily="18" charset="0"/>
                <a:ea typeface="宋体" charset="-122"/>
              </a:rPr>
              <a:t> </a:t>
            </a:r>
            <a:r>
              <a:rPr lang="en-US" altLang="zh-CN" sz="1800">
                <a:ea typeface="宋体" charset="-122"/>
              </a:rPr>
              <a:t>Level 0: Pixels are grouped into atomic regions</a:t>
            </a:r>
            <a:r>
              <a:rPr lang="en-US" altLang="zh-CN" sz="1800">
                <a:latin typeface="Times New Roman" pitchFamily="18" charset="0"/>
                <a:ea typeface="宋体" charset="-122"/>
              </a:rPr>
              <a:t> </a:t>
            </a:r>
          </a:p>
          <a:p>
            <a:pPr lvl="1">
              <a:buClrTx/>
              <a:buSzTx/>
              <a:buFontTx/>
              <a:buNone/>
            </a:pPr>
            <a:r>
              <a:rPr lang="en-US" altLang="zh-CN" sz="1800">
                <a:latin typeface="Times New Roman" pitchFamily="18" charset="0"/>
                <a:ea typeface="宋体" charset="-122"/>
              </a:rPr>
              <a:t>  r</a:t>
            </a:r>
            <a:r>
              <a:rPr lang="en-US" altLang="zh-CN" sz="1800" baseline="-25000">
                <a:latin typeface="Times New Roman" pitchFamily="18" charset="0"/>
                <a:ea typeface="宋体" charset="-122"/>
              </a:rPr>
              <a:t>ijk</a:t>
            </a:r>
            <a:r>
              <a:rPr lang="en-US" altLang="zh-CN" sz="1800">
                <a:latin typeface="Times New Roman" pitchFamily="18" charset="0"/>
                <a:ea typeface="宋体" charset="-122"/>
              </a:rPr>
              <a:t> </a:t>
            </a:r>
            <a:r>
              <a:rPr lang="en-US" altLang="zh-CN" sz="1800">
                <a:ea typeface="宋体" charset="-122"/>
              </a:rPr>
              <a:t>of relatively constant motion and intensity</a:t>
            </a:r>
          </a:p>
          <a:p>
            <a:pPr lvl="2">
              <a:buClrTx/>
              <a:buSzTx/>
              <a:buFontTx/>
              <a:buChar char="–"/>
            </a:pPr>
            <a:r>
              <a:rPr lang="en-US" altLang="zh-CN" sz="1800">
                <a:latin typeface="Times New Roman" pitchFamily="18" charset="0"/>
                <a:ea typeface="宋体" charset="-122"/>
              </a:rPr>
              <a:t> </a:t>
            </a:r>
            <a:r>
              <a:rPr lang="en-US" altLang="zh-CN" sz="1800">
                <a:ea typeface="宋体" charset="-122"/>
              </a:rPr>
              <a:t>motion parameters</a:t>
            </a:r>
            <a:r>
              <a:rPr lang="en-US" altLang="zh-CN" sz="1800">
                <a:latin typeface="Times New Roman" pitchFamily="18" charset="0"/>
                <a:ea typeface="宋体" charset="-122"/>
              </a:rPr>
              <a:t> (u</a:t>
            </a:r>
            <a:r>
              <a:rPr lang="en-US" altLang="zh-CN" sz="1800" baseline="-25000">
                <a:latin typeface="Times New Roman" pitchFamily="18" charset="0"/>
                <a:ea typeface="宋体" charset="-122"/>
              </a:rPr>
              <a:t>ijk</a:t>
            </a:r>
            <a:r>
              <a:rPr lang="en-US" altLang="zh-CN" sz="1800">
                <a:latin typeface="Times New Roman" pitchFamily="18" charset="0"/>
                <a:ea typeface="宋体" charset="-122"/>
              </a:rPr>
              <a:t>,v</a:t>
            </a:r>
            <a:r>
              <a:rPr lang="en-US" altLang="zh-CN" sz="1800" baseline="-25000">
                <a:latin typeface="Times New Roman" pitchFamily="18" charset="0"/>
                <a:ea typeface="宋体" charset="-122"/>
              </a:rPr>
              <a:t>ijk</a:t>
            </a:r>
            <a:r>
              <a:rPr lang="en-US" altLang="zh-CN" sz="1800">
                <a:latin typeface="Times New Roman" pitchFamily="18" charset="0"/>
                <a:ea typeface="宋体" charset="-122"/>
              </a:rPr>
              <a:t>) </a:t>
            </a:r>
          </a:p>
          <a:p>
            <a:pPr lvl="2">
              <a:buClrTx/>
              <a:buSzTx/>
              <a:buFontTx/>
              <a:buChar char="–"/>
            </a:pPr>
            <a:r>
              <a:rPr lang="en-US" altLang="zh-CN" sz="1800">
                <a:latin typeface="Times New Roman" pitchFamily="18" charset="0"/>
                <a:ea typeface="宋体" charset="-122"/>
              </a:rPr>
              <a:t> </a:t>
            </a:r>
            <a:r>
              <a:rPr lang="en-US" altLang="zh-CN" sz="1800">
                <a:ea typeface="宋体" charset="-122"/>
              </a:rPr>
              <a:t>intensity histogram</a:t>
            </a:r>
            <a:r>
              <a:rPr lang="en-US" altLang="zh-CN" sz="1800">
                <a:latin typeface="Times New Roman" pitchFamily="18" charset="0"/>
                <a:ea typeface="宋体" charset="-122"/>
              </a:rPr>
              <a:t> h</a:t>
            </a:r>
            <a:r>
              <a:rPr lang="en-US" altLang="zh-CN" sz="1800" baseline="-25000">
                <a:latin typeface="Times New Roman" pitchFamily="18" charset="0"/>
                <a:ea typeface="宋体" charset="-122"/>
              </a:rPr>
              <a:t>ijk</a:t>
            </a:r>
            <a:r>
              <a:rPr lang="en-US" altLang="zh-CN" sz="1800">
                <a:latin typeface="Times New Roman" pitchFamily="18" charset="0"/>
                <a:ea typeface="宋体" charset="-122"/>
              </a:rPr>
              <a:t> </a:t>
            </a:r>
          </a:p>
        </p:txBody>
      </p:sp>
      <p:sp>
        <p:nvSpPr>
          <p:cNvPr id="49165" name="Rectangle 13"/>
          <p:cNvSpPr>
            <a:spLocks noChangeArrowheads="1"/>
          </p:cNvSpPr>
          <p:nvPr/>
        </p:nvSpPr>
        <p:spPr bwMode="auto">
          <a:xfrm>
            <a:off x="3962400" y="2416596"/>
            <a:ext cx="5105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lvl="1">
              <a:buClrTx/>
              <a:buSzTx/>
              <a:buFontTx/>
              <a:buChar char="–"/>
            </a:pPr>
            <a:r>
              <a:rPr lang="en-US" altLang="zh-CN" sz="2000">
                <a:latin typeface="Times New Roman" pitchFamily="18" charset="0"/>
                <a:ea typeface="宋体" charset="-122"/>
              </a:rPr>
              <a:t> </a:t>
            </a:r>
            <a:r>
              <a:rPr lang="en-US" altLang="zh-CN" sz="1800">
                <a:ea typeface="宋体" charset="-122"/>
              </a:rPr>
              <a:t>Level 1: Atomic regions are grouped into </a:t>
            </a:r>
          </a:p>
          <a:p>
            <a:pPr lvl="1">
              <a:buClrTx/>
              <a:buSzTx/>
              <a:buFontTx/>
              <a:buNone/>
            </a:pPr>
            <a:r>
              <a:rPr lang="en-US" altLang="zh-CN" sz="1800">
                <a:ea typeface="宋体" charset="-122"/>
              </a:rPr>
              <a:t>   intensity regions</a:t>
            </a:r>
            <a:r>
              <a:rPr lang="en-US" altLang="zh-CN" sz="1800">
                <a:latin typeface="Times New Roman" pitchFamily="18" charset="0"/>
                <a:ea typeface="宋体" charset="-122"/>
              </a:rPr>
              <a:t> R</a:t>
            </a:r>
            <a:r>
              <a:rPr lang="en-US" altLang="zh-CN" sz="1800" baseline="-25000">
                <a:latin typeface="Times New Roman" pitchFamily="18" charset="0"/>
                <a:ea typeface="宋体" charset="-122"/>
              </a:rPr>
              <a:t>ij</a:t>
            </a:r>
            <a:r>
              <a:rPr lang="en-US" altLang="zh-CN" sz="1800">
                <a:latin typeface="Times New Roman" pitchFamily="18" charset="0"/>
                <a:ea typeface="宋体" charset="-122"/>
              </a:rPr>
              <a:t> </a:t>
            </a:r>
            <a:r>
              <a:rPr lang="en-US" altLang="zh-CN" sz="1800">
                <a:ea typeface="宋体" charset="-122"/>
              </a:rPr>
              <a:t>of coherent motion</a:t>
            </a:r>
            <a:r>
              <a:rPr lang="en-US" altLang="zh-CN" sz="1800" baseline="-25000">
                <a:ea typeface="宋体" charset="-122"/>
              </a:rPr>
              <a:t> </a:t>
            </a:r>
            <a:endParaRPr lang="en-US" altLang="zh-CN" sz="1800">
              <a:ea typeface="宋体" charset="-122"/>
            </a:endParaRPr>
          </a:p>
          <a:p>
            <a:pPr lvl="1">
              <a:buClrTx/>
              <a:buSzTx/>
              <a:buFontTx/>
              <a:buNone/>
            </a:pPr>
            <a:r>
              <a:rPr lang="en-US" altLang="zh-CN" sz="1800">
                <a:ea typeface="宋体" charset="-122"/>
              </a:rPr>
              <a:t>   with intensity models</a:t>
            </a:r>
            <a:r>
              <a:rPr lang="en-US" altLang="zh-CN" sz="1800">
                <a:latin typeface="Times New Roman" pitchFamily="18" charset="0"/>
                <a:ea typeface="宋体" charset="-122"/>
              </a:rPr>
              <a:t> H</a:t>
            </a:r>
            <a:r>
              <a:rPr lang="en-US" altLang="zh-CN" sz="1800" baseline="-25000">
                <a:latin typeface="Times New Roman" pitchFamily="18" charset="0"/>
                <a:ea typeface="宋体" charset="-122"/>
              </a:rPr>
              <a:t>ij</a:t>
            </a:r>
            <a:r>
              <a:rPr lang="en-US" altLang="zh-CN" sz="2000">
                <a:latin typeface="Times New Roman" pitchFamily="18" charset="0"/>
                <a:ea typeface="宋体" charset="-122"/>
              </a:rPr>
              <a:t> </a:t>
            </a:r>
          </a:p>
        </p:txBody>
      </p:sp>
      <p:sp>
        <p:nvSpPr>
          <p:cNvPr id="49166" name="Rectangle 14"/>
          <p:cNvSpPr>
            <a:spLocks noChangeArrowheads="1"/>
          </p:cNvSpPr>
          <p:nvPr/>
        </p:nvSpPr>
        <p:spPr bwMode="auto">
          <a:xfrm>
            <a:off x="3962400" y="1311696"/>
            <a:ext cx="51149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lvl="1">
              <a:buClrTx/>
              <a:buSzTx/>
              <a:buFontTx/>
              <a:buChar char="–"/>
            </a:pPr>
            <a:r>
              <a:rPr lang="en-US" altLang="zh-CN" sz="2000">
                <a:latin typeface="Times New Roman" pitchFamily="18" charset="0"/>
                <a:ea typeface="宋体" charset="-122"/>
              </a:rPr>
              <a:t> </a:t>
            </a:r>
            <a:r>
              <a:rPr lang="en-US" altLang="zh-CN" sz="1800">
                <a:ea typeface="宋体" charset="-122"/>
              </a:rPr>
              <a:t>Level 2: Intensity regions are grouped into </a:t>
            </a:r>
          </a:p>
          <a:p>
            <a:pPr lvl="1">
              <a:buClrTx/>
              <a:buSzTx/>
              <a:buFontTx/>
              <a:buNone/>
            </a:pPr>
            <a:r>
              <a:rPr lang="en-US" altLang="zh-CN" sz="1800">
                <a:ea typeface="宋体" charset="-122"/>
              </a:rPr>
              <a:t>   moving objects</a:t>
            </a:r>
            <a:r>
              <a:rPr lang="en-US" altLang="zh-CN" sz="1800">
                <a:latin typeface="Times New Roman" pitchFamily="18" charset="0"/>
                <a:ea typeface="宋体" charset="-122"/>
              </a:rPr>
              <a:t> O</a:t>
            </a:r>
            <a:r>
              <a:rPr lang="en-US" altLang="zh-CN" sz="1800" baseline="-25000">
                <a:latin typeface="Times New Roman" pitchFamily="18" charset="0"/>
                <a:ea typeface="宋体" charset="-122"/>
              </a:rPr>
              <a:t>i</a:t>
            </a:r>
            <a:r>
              <a:rPr lang="en-US" altLang="zh-CN" sz="1800">
                <a:latin typeface="Times New Roman" pitchFamily="18" charset="0"/>
                <a:ea typeface="宋体" charset="-122"/>
              </a:rPr>
              <a:t> </a:t>
            </a:r>
            <a:r>
              <a:rPr lang="en-US" altLang="zh-CN" sz="1800">
                <a:ea typeface="宋体" charset="-122"/>
              </a:rPr>
              <a:t>with motion parameters</a:t>
            </a:r>
            <a:r>
              <a:rPr lang="en-US" altLang="zh-CN" sz="1800">
                <a:latin typeface="Times New Roman" pitchFamily="18" charset="0"/>
                <a:ea typeface="宋体" charset="-122"/>
              </a:rPr>
              <a:t> </a:t>
            </a:r>
            <a:r>
              <a:rPr lang="en-US" altLang="zh-CN" sz="1800">
                <a:latin typeface="Symbol" pitchFamily="18" charset="2"/>
                <a:ea typeface="宋体" charset="-122"/>
              </a:rPr>
              <a:t>q</a:t>
            </a:r>
            <a:r>
              <a:rPr lang="en-US" altLang="zh-CN" sz="1800" baseline="-25000">
                <a:latin typeface="Times New Roman" pitchFamily="18" charset="0"/>
                <a:ea typeface="宋体" charset="-122"/>
              </a:rPr>
              <a:t>i</a:t>
            </a:r>
          </a:p>
        </p:txBody>
      </p:sp>
      <p:graphicFrame>
        <p:nvGraphicFramePr>
          <p:cNvPr id="49167" name="Object 15"/>
          <p:cNvGraphicFramePr>
            <a:graphicFrameLocks noChangeAspect="1"/>
          </p:cNvGraphicFramePr>
          <p:nvPr>
            <p:extLst>
              <p:ext uri="{D42A27DB-BD31-4B8C-83A1-F6EECF244321}">
                <p14:modId xmlns:p14="http://schemas.microsoft.com/office/powerpoint/2010/main" val="2194778539"/>
              </p:ext>
            </p:extLst>
          </p:nvPr>
        </p:nvGraphicFramePr>
        <p:xfrm>
          <a:off x="685800" y="1330746"/>
          <a:ext cx="3919538" cy="4343400"/>
        </p:xfrm>
        <a:graphic>
          <a:graphicData uri="http://schemas.openxmlformats.org/presentationml/2006/ole">
            <mc:AlternateContent xmlns:mc="http://schemas.openxmlformats.org/markup-compatibility/2006">
              <mc:Choice xmlns:v="urn:schemas-microsoft-com:vml" Requires="v">
                <p:oleObj spid="_x0000_s19785" name="VISIO" r:id="rId5" imgW="3429000" imgH="3799440" progId="Visio.Drawing.4">
                  <p:embed/>
                </p:oleObj>
              </mc:Choice>
              <mc:Fallback>
                <p:oleObj name="VISIO" r:id="rId5" imgW="3429000" imgH="3799440" progId="Visio.Drawing.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330746"/>
                        <a:ext cx="3919538"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 Box 9"/>
          <p:cNvSpPr txBox="1">
            <a:spLocks noChangeArrowheads="1"/>
          </p:cNvSpPr>
          <p:nvPr/>
        </p:nvSpPr>
        <p:spPr bwMode="auto">
          <a:xfrm>
            <a:off x="7614" y="6453336"/>
            <a:ext cx="1749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Adrian </a:t>
            </a:r>
            <a:r>
              <a:rPr lang="en-US" altLang="zh-CN" sz="1000" dirty="0" err="1" smtClean="0">
                <a:latin typeface="+mj-lt"/>
                <a:ea typeface="宋体" charset="-122"/>
                <a:sym typeface="Andale Mono" charset="0"/>
              </a:rPr>
              <a:t>Barbu</a:t>
            </a:r>
            <a:endParaRPr lang="en-US" altLang="zh-CN" sz="1000" dirty="0" smtClean="0">
              <a:latin typeface="+mj-lt"/>
              <a:ea typeface="宋体" charset="-122"/>
              <a:sym typeface="Andale Mono" charset="0"/>
            </a:endParaRPr>
          </a:p>
          <a:p>
            <a:r>
              <a:rPr lang="en-US" altLang="zh-CN" sz="1000" dirty="0">
                <a:latin typeface="+mj-lt"/>
                <a:ea typeface="宋体" charset="-122"/>
                <a:sym typeface="Andale Mono" charset="0"/>
              </a:rPr>
              <a:t>- Siemens Corporate Research</a:t>
            </a:r>
          </a:p>
        </p:txBody>
      </p:sp>
      <p:sp>
        <p:nvSpPr>
          <p:cNvPr id="10"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charset="-122"/>
              </a:rPr>
              <a:t>Hierarchical Image-Motion </a:t>
            </a:r>
            <a:r>
              <a:rPr lang="en-US" altLang="zh-CN" sz="2800" b="1" dirty="0" smtClean="0">
                <a:ea typeface="宋体" charset="-122"/>
              </a:rPr>
              <a:t>Segmentation</a:t>
            </a:r>
            <a:endParaRPr lang="en-US" altLang="zh-CN" sz="2800" b="1" dirty="0">
              <a:ea typeface="宋体" pitchFamily="2" charset="-122"/>
            </a:endParaRPr>
          </a:p>
        </p:txBody>
      </p:sp>
    </p:spTree>
    <p:extLst>
      <p:ext uri="{BB962C8B-B14F-4D97-AF65-F5344CB8AC3E}">
        <p14:creationId xmlns:p14="http://schemas.microsoft.com/office/powerpoint/2010/main" val="4275671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164"/>
                                        </p:tgtEl>
                                        <p:attrNameLst>
                                          <p:attrName>style.visibility</p:attrName>
                                        </p:attrNameLst>
                                      </p:cBhvr>
                                      <p:to>
                                        <p:strVal val="visible"/>
                                      </p:to>
                                    </p:set>
                                    <p:animEffect transition="in" filter="blinds(horizontal)">
                                      <p:cBhvr>
                                        <p:cTn id="7" dur="500"/>
                                        <p:tgtEl>
                                          <p:spTgt spid="491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9165"/>
                                        </p:tgtEl>
                                        <p:attrNameLst>
                                          <p:attrName>style.visibility</p:attrName>
                                        </p:attrNameLst>
                                      </p:cBhvr>
                                      <p:to>
                                        <p:strVal val="visible"/>
                                      </p:to>
                                    </p:set>
                                    <p:animEffect transition="in" filter="blinds(horizontal)">
                                      <p:cBhvr>
                                        <p:cTn id="12" dur="500"/>
                                        <p:tgtEl>
                                          <p:spTgt spid="491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9166"/>
                                        </p:tgtEl>
                                        <p:attrNameLst>
                                          <p:attrName>style.visibility</p:attrName>
                                        </p:attrNameLst>
                                      </p:cBhvr>
                                      <p:to>
                                        <p:strVal val="visible"/>
                                      </p:to>
                                    </p:set>
                                    <p:animEffect transition="in" filter="blinds(horizontal)">
                                      <p:cBhvr>
                                        <p:cTn id="17" dur="500"/>
                                        <p:tgtEl>
                                          <p:spTgt spid="49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4" grpId="0" autoUpdateAnimBg="0"/>
      <p:bldP spid="49165" grpId="0" autoUpdateAnimBg="0"/>
      <p:bldP spid="4916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p:txBody>
          <a:bodyPr/>
          <a:lstStyle/>
          <a:p>
            <a:r>
              <a:rPr lang="en-US" altLang="zh-CN" sz="2800" b="1" dirty="0">
                <a:ea typeface="宋体" pitchFamily="2" charset="-122"/>
              </a:rPr>
              <a:t>Using MRFs</a:t>
            </a:r>
          </a:p>
        </p:txBody>
      </p:sp>
      <p:sp>
        <p:nvSpPr>
          <p:cNvPr id="707587" name="Rectangle 3"/>
          <p:cNvSpPr>
            <a:spLocks noGrp="1" noChangeArrowheads="1"/>
          </p:cNvSpPr>
          <p:nvPr>
            <p:ph type="body" idx="4294967295"/>
          </p:nvPr>
        </p:nvSpPr>
        <p:spPr>
          <a:xfrm>
            <a:off x="457200" y="1600200"/>
            <a:ext cx="8229600" cy="1524000"/>
          </a:xfrm>
        </p:spPr>
        <p:txBody>
          <a:bodyPr>
            <a:normAutofit fontScale="92500" lnSpcReduction="20000"/>
          </a:bodyPr>
          <a:lstStyle/>
          <a:p>
            <a:r>
              <a:rPr lang="en-US" altLang="zh-CN" sz="2600" dirty="0">
                <a:ea typeface="宋体" pitchFamily="2" charset="-122"/>
              </a:rPr>
              <a:t>How to </a:t>
            </a:r>
            <a:r>
              <a:rPr lang="en-US" altLang="zh-CN" sz="2600" b="1" u="sng" dirty="0">
                <a:ea typeface="宋体" pitchFamily="2" charset="-122"/>
              </a:rPr>
              <a:t>model</a:t>
            </a:r>
            <a:r>
              <a:rPr lang="en-US" altLang="zh-CN" sz="2600" dirty="0">
                <a:ea typeface="宋体" pitchFamily="2" charset="-122"/>
              </a:rPr>
              <a:t> different problems?</a:t>
            </a:r>
          </a:p>
          <a:p>
            <a:r>
              <a:rPr lang="en-US" altLang="zh-CN" sz="2600" dirty="0">
                <a:ea typeface="宋体" pitchFamily="2" charset="-122"/>
              </a:rPr>
              <a:t>Given observations </a:t>
            </a:r>
            <a:r>
              <a:rPr lang="en-US" altLang="zh-CN" sz="2600" b="1" dirty="0">
                <a:ea typeface="宋体" pitchFamily="2" charset="-122"/>
              </a:rPr>
              <a:t>y</a:t>
            </a:r>
            <a:r>
              <a:rPr lang="en-US" altLang="zh-CN" sz="2600" dirty="0">
                <a:ea typeface="宋体" pitchFamily="2" charset="-122"/>
              </a:rPr>
              <a:t>, and the parameters of the MRF, how to </a:t>
            </a:r>
            <a:r>
              <a:rPr lang="en-US" altLang="zh-CN" sz="2600" b="1" u="sng" dirty="0">
                <a:ea typeface="宋体" pitchFamily="2" charset="-122"/>
              </a:rPr>
              <a:t>infer</a:t>
            </a:r>
            <a:r>
              <a:rPr lang="en-US" altLang="zh-CN" sz="2600" dirty="0">
                <a:ea typeface="宋体" pitchFamily="2" charset="-122"/>
              </a:rPr>
              <a:t> the hidden variables, </a:t>
            </a:r>
            <a:r>
              <a:rPr lang="en-US" altLang="zh-CN" sz="2600" b="1" dirty="0">
                <a:ea typeface="宋体" pitchFamily="2" charset="-122"/>
              </a:rPr>
              <a:t>x</a:t>
            </a:r>
            <a:r>
              <a:rPr lang="en-US" altLang="zh-CN" sz="2600" dirty="0">
                <a:ea typeface="宋体" pitchFamily="2" charset="-122"/>
              </a:rPr>
              <a:t>?</a:t>
            </a:r>
          </a:p>
          <a:p>
            <a:r>
              <a:rPr lang="en-US" altLang="zh-CN" sz="2600" dirty="0">
                <a:ea typeface="宋体" pitchFamily="2" charset="-122"/>
              </a:rPr>
              <a:t>How to </a:t>
            </a:r>
            <a:r>
              <a:rPr lang="en-US" altLang="zh-CN" sz="2600" b="1" u="sng" dirty="0">
                <a:ea typeface="宋体" pitchFamily="2" charset="-122"/>
              </a:rPr>
              <a:t>learn</a:t>
            </a:r>
            <a:r>
              <a:rPr lang="en-US" altLang="zh-CN" sz="2600" dirty="0">
                <a:ea typeface="宋体" pitchFamily="2" charset="-122"/>
              </a:rPr>
              <a:t> the parameters of the MRF?</a:t>
            </a:r>
          </a:p>
          <a:p>
            <a:endParaRPr lang="en-US" altLang="zh-CN" sz="1600" dirty="0">
              <a:ea typeface="宋体" pitchFamily="2" charset="-122"/>
            </a:endParaRPr>
          </a:p>
        </p:txBody>
      </p:sp>
      <p:sp>
        <p:nvSpPr>
          <p:cNvPr id="4" name="Text Box 9"/>
          <p:cNvSpPr txBox="1">
            <a:spLocks noChangeArrowheads="1"/>
          </p:cNvSpPr>
          <p:nvPr/>
        </p:nvSpPr>
        <p:spPr bwMode="auto">
          <a:xfrm>
            <a:off x="-7937" y="6610350"/>
            <a:ext cx="25923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Times New Roman" pitchFamily="18" charset="0"/>
                <a:ea typeface="宋体" pitchFamily="2" charset="-122"/>
                <a:cs typeface="Times New Roman" pitchFamily="18" charset="0"/>
              </a:rPr>
              <a:t>From Slides </a:t>
            </a:r>
            <a:r>
              <a:rPr lang="en-US" altLang="zh-CN" sz="1000" dirty="0">
                <a:latin typeface="Times New Roman" pitchFamily="18" charset="0"/>
                <a:ea typeface="宋体" pitchFamily="2" charset="-122"/>
                <a:cs typeface="Times New Roman" pitchFamily="18" charset="0"/>
              </a:rPr>
              <a:t>by R. Huang – Rutgers University</a:t>
            </a:r>
          </a:p>
        </p:txBody>
      </p:sp>
    </p:spTree>
    <p:extLst>
      <p:ext uri="{BB962C8B-B14F-4D97-AF65-F5344CB8AC3E}">
        <p14:creationId xmlns:p14="http://schemas.microsoft.com/office/powerpoint/2010/main" val="345997715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6612" name="Object 4"/>
          <p:cNvGraphicFramePr>
            <a:graphicFrameLocks noGrp="1" noChangeAspect="1"/>
          </p:cNvGraphicFramePr>
          <p:nvPr>
            <p:ph sz="half" idx="1"/>
          </p:nvPr>
        </p:nvGraphicFramePr>
        <p:xfrm>
          <a:off x="1266825" y="928688"/>
          <a:ext cx="3381375" cy="2578100"/>
        </p:xfrm>
        <a:graphic>
          <a:graphicData uri="http://schemas.openxmlformats.org/presentationml/2006/ole">
            <mc:AlternateContent xmlns:mc="http://schemas.openxmlformats.org/markup-compatibility/2006">
              <mc:Choice xmlns:v="urn:schemas-microsoft-com:vml" Requires="v">
                <p:oleObj spid="_x0000_s21136" name="Visio" r:id="rId5" imgW="3380678" imgH="2578265" progId="Visio.Drawing.11">
                  <p:embed/>
                </p:oleObj>
              </mc:Choice>
              <mc:Fallback>
                <p:oleObj name="Visio" r:id="rId5" imgW="3380678" imgH="2578265"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6825" y="928688"/>
                        <a:ext cx="3381375"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6614" name="Object 6"/>
          <p:cNvGraphicFramePr>
            <a:graphicFrameLocks noGrp="1" noChangeAspect="1"/>
          </p:cNvGraphicFramePr>
          <p:nvPr>
            <p:ph sz="half" idx="2"/>
          </p:nvPr>
        </p:nvGraphicFramePr>
        <p:xfrm>
          <a:off x="4800600" y="914400"/>
          <a:ext cx="3381375" cy="2606675"/>
        </p:xfrm>
        <a:graphic>
          <a:graphicData uri="http://schemas.openxmlformats.org/presentationml/2006/ole">
            <mc:AlternateContent xmlns:mc="http://schemas.openxmlformats.org/markup-compatibility/2006">
              <mc:Choice xmlns:v="urn:schemas-microsoft-com:vml" Requires="v">
                <p:oleObj spid="_x0000_s21137" name="Visio" r:id="rId7" imgW="3380678" imgH="2606934" progId="Visio.Drawing.11">
                  <p:embed/>
                </p:oleObj>
              </mc:Choice>
              <mc:Fallback>
                <p:oleObj name="Visio" r:id="rId7" imgW="3380678" imgH="2606934"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914400"/>
                        <a:ext cx="3381375"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6616" name="Text Box 8"/>
          <p:cNvSpPr txBox="1">
            <a:spLocks noChangeArrowheads="1"/>
          </p:cNvSpPr>
          <p:nvPr/>
        </p:nvSpPr>
        <p:spPr bwMode="auto">
          <a:xfrm>
            <a:off x="609600" y="3581400"/>
            <a:ext cx="83058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0"/>
              </a:spcBef>
              <a:defRPr sz="2400">
                <a:solidFill>
                  <a:schemeClr val="tx1"/>
                </a:solidFill>
                <a:latin typeface="Times New Roman" pitchFamily="18" charset="0"/>
              </a:defRPr>
            </a:lvl1pPr>
            <a:lvl2pPr marL="914400" indent="-457200">
              <a:spcBef>
                <a:spcPct val="0"/>
              </a:spcBef>
              <a:defRPr sz="2400">
                <a:solidFill>
                  <a:schemeClr val="tx1"/>
                </a:solidFill>
                <a:latin typeface="Times New Roman" pitchFamily="18" charset="0"/>
              </a:defRPr>
            </a:lvl2pPr>
            <a:lvl3pPr marL="1371600" indent="-457200">
              <a:spcBef>
                <a:spcPct val="0"/>
              </a:spcBef>
              <a:defRPr sz="2400">
                <a:solidFill>
                  <a:schemeClr val="tx1"/>
                </a:solidFill>
                <a:latin typeface="Times New Roman" pitchFamily="18" charset="0"/>
              </a:defRPr>
            </a:lvl3pPr>
            <a:lvl4pPr marL="1828800" indent="-457200">
              <a:spcBef>
                <a:spcPct val="0"/>
              </a:spcBef>
              <a:defRPr sz="2400">
                <a:solidFill>
                  <a:schemeClr val="tx1"/>
                </a:solidFill>
                <a:latin typeface="Times New Roman" pitchFamily="18" charset="0"/>
              </a:defRPr>
            </a:lvl4pPr>
            <a:lvl5pPr marL="2286000" indent="-457200">
              <a:spcBef>
                <a:spcPct val="0"/>
              </a:spcBef>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20000"/>
              </a:spcBef>
              <a:buFont typeface="Wingdings" pitchFamily="2" charset="2"/>
              <a:buAutoNum type="arabicPeriod"/>
            </a:pPr>
            <a:r>
              <a:rPr lang="en-US" altLang="zh-CN" dirty="0">
                <a:latin typeface="Arial Narrow" pitchFamily="34" charset="0"/>
                <a:ea typeface="宋体" charset="-122"/>
              </a:rPr>
              <a:t>Select an attention window </a:t>
            </a:r>
            <a:r>
              <a:rPr lang="en-US" altLang="zh-CN" dirty="0">
                <a:latin typeface="Symbol" pitchFamily="18" charset="2"/>
                <a:ea typeface="宋体" charset="-122"/>
                <a:sym typeface="Symbol" pitchFamily="18" charset="2"/>
              </a:rPr>
              <a:t></a:t>
            </a:r>
            <a:r>
              <a:rPr lang="en-US" altLang="zh-CN" dirty="0">
                <a:latin typeface="Arial Narrow" pitchFamily="34" charset="0"/>
                <a:ea typeface="宋体" charset="-122"/>
              </a:rPr>
              <a:t> </a:t>
            </a:r>
            <a:r>
              <a:rPr lang="en-US" altLang="zh-CN" dirty="0">
                <a:latin typeface="cmsy10" pitchFamily="34" charset="0"/>
                <a:ea typeface="宋体" charset="-122"/>
              </a:rPr>
              <a:t>½</a:t>
            </a:r>
            <a:r>
              <a:rPr lang="en-US" altLang="zh-CN" dirty="0">
                <a:latin typeface="Arial Narrow" pitchFamily="34" charset="0"/>
                <a:ea typeface="宋体" charset="-122"/>
              </a:rPr>
              <a:t> G.</a:t>
            </a:r>
          </a:p>
          <a:p>
            <a:pPr>
              <a:spcBef>
                <a:spcPct val="20000"/>
              </a:spcBef>
              <a:buFont typeface="Wingdings" pitchFamily="2" charset="2"/>
              <a:buAutoNum type="arabicPeriod"/>
            </a:pPr>
            <a:r>
              <a:rPr lang="en-US" altLang="zh-CN" dirty="0">
                <a:latin typeface="Arial Narrow" pitchFamily="34" charset="0"/>
                <a:ea typeface="宋体" charset="-122"/>
              </a:rPr>
              <a:t>Cluster the vertices within </a:t>
            </a:r>
            <a:r>
              <a:rPr lang="en-US" altLang="zh-CN" dirty="0">
                <a:latin typeface="Symbol" pitchFamily="18" charset="2"/>
                <a:ea typeface="宋体" charset="-122"/>
                <a:sym typeface="Symbol" pitchFamily="18" charset="2"/>
              </a:rPr>
              <a:t> </a:t>
            </a:r>
            <a:r>
              <a:rPr lang="en-US" altLang="zh-CN" dirty="0">
                <a:latin typeface="Arial Narrow" pitchFamily="34" charset="0"/>
                <a:ea typeface="宋体" charset="-122"/>
              </a:rPr>
              <a:t>and select a connected component R</a:t>
            </a:r>
          </a:p>
          <a:p>
            <a:pPr>
              <a:spcBef>
                <a:spcPct val="20000"/>
              </a:spcBef>
              <a:buFont typeface="Wingdings" pitchFamily="2" charset="2"/>
              <a:buAutoNum type="arabicPeriod"/>
            </a:pPr>
            <a:r>
              <a:rPr lang="en-US" altLang="zh-CN" dirty="0">
                <a:latin typeface="Arial Narrow" pitchFamily="34" charset="0"/>
                <a:ea typeface="宋体" charset="-122"/>
              </a:rPr>
              <a:t>Swap the label of R</a:t>
            </a:r>
          </a:p>
          <a:p>
            <a:pPr>
              <a:spcBef>
                <a:spcPct val="20000"/>
              </a:spcBef>
              <a:buFont typeface="Wingdings" pitchFamily="2" charset="2"/>
              <a:buAutoNum type="arabicPeriod"/>
            </a:pPr>
            <a:r>
              <a:rPr lang="en-US" altLang="zh-CN" dirty="0">
                <a:latin typeface="Arial Narrow" pitchFamily="34" charset="0"/>
                <a:ea typeface="宋体" charset="-122"/>
              </a:rPr>
              <a:t>Accept the swap with probability , using        as boundary condition.</a:t>
            </a:r>
          </a:p>
        </p:txBody>
      </p:sp>
      <p:pic>
        <p:nvPicPr>
          <p:cNvPr id="196618" name="Picture 10"/>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219200" y="5410200"/>
            <a:ext cx="6629400"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19" name="Picture 11"/>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581650" y="5035550"/>
            <a:ext cx="4381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9"/>
          <p:cNvSpPr txBox="1">
            <a:spLocks noChangeArrowheads="1"/>
          </p:cNvSpPr>
          <p:nvPr/>
        </p:nvSpPr>
        <p:spPr bwMode="auto">
          <a:xfrm>
            <a:off x="7614" y="6453336"/>
            <a:ext cx="1749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Adrian </a:t>
            </a:r>
            <a:r>
              <a:rPr lang="en-US" altLang="zh-CN" sz="1000" dirty="0" err="1" smtClean="0">
                <a:latin typeface="+mj-lt"/>
                <a:ea typeface="宋体" charset="-122"/>
                <a:sym typeface="Andale Mono" charset="0"/>
              </a:rPr>
              <a:t>Barbu</a:t>
            </a:r>
            <a:endParaRPr lang="en-US" altLang="zh-CN" sz="1000" dirty="0" smtClean="0">
              <a:latin typeface="+mj-lt"/>
              <a:ea typeface="宋体" charset="-122"/>
              <a:sym typeface="Andale Mono" charset="0"/>
            </a:endParaRPr>
          </a:p>
          <a:p>
            <a:r>
              <a:rPr lang="en-US" altLang="zh-CN" sz="1000" dirty="0">
                <a:latin typeface="+mj-lt"/>
                <a:ea typeface="宋体" charset="-122"/>
                <a:sym typeface="Andale Mono" charset="0"/>
              </a:rPr>
              <a:t>- Siemens Corporate Research</a:t>
            </a:r>
          </a:p>
        </p:txBody>
      </p:sp>
      <p:sp>
        <p:nvSpPr>
          <p:cNvPr id="9"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Multi-Grid </a:t>
            </a:r>
            <a:r>
              <a:rPr lang="en-US" altLang="zh-CN" sz="2800" b="1" dirty="0" smtClean="0">
                <a:ea typeface="宋体" pitchFamily="2" charset="-122"/>
              </a:rPr>
              <a:t>SWC</a:t>
            </a:r>
            <a:endParaRPr lang="en-US" altLang="zh-CN" sz="2800" b="1" dirty="0">
              <a:ea typeface="宋体" pitchFamily="2" charset="-122"/>
            </a:endParaRPr>
          </a:p>
        </p:txBody>
      </p:sp>
    </p:spTree>
    <p:extLst>
      <p:ext uri="{BB962C8B-B14F-4D97-AF65-F5344CB8AC3E}">
        <p14:creationId xmlns:p14="http://schemas.microsoft.com/office/powerpoint/2010/main" val="135480140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3"/>
          <p:cNvSpPr>
            <a:spLocks noGrp="1" noChangeArrowheads="1"/>
          </p:cNvSpPr>
          <p:nvPr>
            <p:ph type="body" sz="half" idx="1"/>
          </p:nvPr>
        </p:nvSpPr>
        <p:spPr>
          <a:xfrm>
            <a:off x="457200" y="3276600"/>
            <a:ext cx="8229600" cy="2057400"/>
          </a:xfrm>
        </p:spPr>
        <p:txBody>
          <a:bodyPr>
            <a:normAutofit fontScale="92500"/>
          </a:bodyPr>
          <a:lstStyle/>
          <a:p>
            <a:pPr>
              <a:lnSpc>
                <a:spcPct val="90000"/>
              </a:lnSpc>
              <a:buFont typeface="Wingdings" pitchFamily="2" charset="2"/>
              <a:buAutoNum type="arabicPeriod"/>
            </a:pPr>
            <a:r>
              <a:rPr lang="en-US" altLang="zh-CN" sz="2400" dirty="0">
                <a:ea typeface="宋体" charset="-122"/>
              </a:rPr>
              <a:t>Select a level s, usually in an increasing order.</a:t>
            </a:r>
          </a:p>
          <a:p>
            <a:pPr>
              <a:lnSpc>
                <a:spcPct val="90000"/>
              </a:lnSpc>
              <a:buFont typeface="Wingdings" pitchFamily="2" charset="2"/>
              <a:buAutoNum type="arabicPeriod"/>
            </a:pPr>
            <a:r>
              <a:rPr lang="en-US" altLang="zh-CN" sz="2400" dirty="0">
                <a:ea typeface="宋体" charset="-122"/>
              </a:rPr>
              <a:t>Cluster the vertices in G</a:t>
            </a:r>
            <a:r>
              <a:rPr lang="en-US" altLang="zh-CN" sz="2400" baseline="30000" dirty="0">
                <a:ea typeface="宋体" charset="-122"/>
              </a:rPr>
              <a:t>(s)</a:t>
            </a:r>
            <a:r>
              <a:rPr lang="en-US" altLang="zh-CN" sz="2400" dirty="0">
                <a:ea typeface="宋体" charset="-122"/>
              </a:rPr>
              <a:t> and select a connected component R</a:t>
            </a:r>
          </a:p>
          <a:p>
            <a:pPr>
              <a:lnSpc>
                <a:spcPct val="90000"/>
              </a:lnSpc>
              <a:buFont typeface="Wingdings" pitchFamily="2" charset="2"/>
              <a:buAutoNum type="arabicPeriod"/>
            </a:pPr>
            <a:r>
              <a:rPr lang="en-US" altLang="zh-CN" sz="2400" dirty="0">
                <a:ea typeface="宋体" charset="-122"/>
              </a:rPr>
              <a:t>Swap the label of R</a:t>
            </a:r>
          </a:p>
          <a:p>
            <a:pPr>
              <a:lnSpc>
                <a:spcPct val="90000"/>
              </a:lnSpc>
              <a:buFont typeface="Wingdings" pitchFamily="2" charset="2"/>
              <a:buAutoNum type="arabicPeriod"/>
            </a:pPr>
            <a:r>
              <a:rPr lang="en-US" altLang="zh-CN" sz="2400" dirty="0">
                <a:ea typeface="宋体" charset="-122"/>
              </a:rPr>
              <a:t>Accept the swap with probability, using the lower levels, denoted by X</a:t>
            </a:r>
            <a:r>
              <a:rPr lang="en-US" altLang="zh-CN" sz="2400" baseline="30000" dirty="0">
                <a:ea typeface="宋体" charset="-122"/>
              </a:rPr>
              <a:t>(&lt;s)</a:t>
            </a:r>
            <a:r>
              <a:rPr lang="en-US" altLang="zh-CN" sz="2400" dirty="0">
                <a:ea typeface="宋体" charset="-122"/>
              </a:rPr>
              <a:t>, as boundary conditions.</a:t>
            </a:r>
          </a:p>
        </p:txBody>
      </p:sp>
      <p:graphicFrame>
        <p:nvGraphicFramePr>
          <p:cNvPr id="199684" name="Object 4"/>
          <p:cNvGraphicFramePr>
            <a:graphicFrameLocks noGrp="1" noChangeAspect="1"/>
          </p:cNvGraphicFramePr>
          <p:nvPr>
            <p:ph sz="quarter" idx="2"/>
          </p:nvPr>
        </p:nvGraphicFramePr>
        <p:xfrm>
          <a:off x="1600200" y="1295400"/>
          <a:ext cx="2886075" cy="1725613"/>
        </p:xfrm>
        <a:graphic>
          <a:graphicData uri="http://schemas.openxmlformats.org/presentationml/2006/ole">
            <mc:AlternateContent xmlns:mc="http://schemas.openxmlformats.org/markup-compatibility/2006">
              <mc:Choice xmlns:v="urn:schemas-microsoft-com:vml" Requires="v">
                <p:oleObj spid="_x0000_s22160" name="Visio" r:id="rId3" imgW="2733480" imgH="1635840" progId="Visio.Drawing.11">
                  <p:embed/>
                </p:oleObj>
              </mc:Choice>
              <mc:Fallback>
                <p:oleObj name="Visio" r:id="rId3" imgW="2733480" imgH="163584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295400"/>
                        <a:ext cx="2886075"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9686" name="Object 6"/>
          <p:cNvGraphicFramePr>
            <a:graphicFrameLocks noGrp="1" noChangeAspect="1"/>
          </p:cNvGraphicFramePr>
          <p:nvPr>
            <p:ph sz="quarter" idx="3"/>
          </p:nvPr>
        </p:nvGraphicFramePr>
        <p:xfrm>
          <a:off x="4953000" y="1371600"/>
          <a:ext cx="2895600" cy="1601788"/>
        </p:xfrm>
        <a:graphic>
          <a:graphicData uri="http://schemas.openxmlformats.org/presentationml/2006/ole">
            <mc:AlternateContent xmlns:mc="http://schemas.openxmlformats.org/markup-compatibility/2006">
              <mc:Choice xmlns:v="urn:schemas-microsoft-com:vml" Requires="v">
                <p:oleObj spid="_x0000_s22161" name="Visio" r:id="rId5" imgW="1811330" imgH="1001893" progId="Visio.Drawing.11">
                  <p:embed/>
                </p:oleObj>
              </mc:Choice>
              <mc:Fallback>
                <p:oleObj name="Visio" r:id="rId5" imgW="1811330" imgH="1001893"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371600"/>
                        <a:ext cx="2895600" cy="160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9"/>
          <p:cNvSpPr txBox="1">
            <a:spLocks noChangeArrowheads="1"/>
          </p:cNvSpPr>
          <p:nvPr/>
        </p:nvSpPr>
        <p:spPr bwMode="auto">
          <a:xfrm>
            <a:off x="7614" y="6453336"/>
            <a:ext cx="1749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Adrian </a:t>
            </a:r>
            <a:r>
              <a:rPr lang="en-US" altLang="zh-CN" sz="1000" dirty="0" err="1" smtClean="0">
                <a:latin typeface="+mj-lt"/>
                <a:ea typeface="宋体" charset="-122"/>
                <a:sym typeface="Andale Mono" charset="0"/>
              </a:rPr>
              <a:t>Barbu</a:t>
            </a:r>
            <a:endParaRPr lang="en-US" altLang="zh-CN" sz="1000" dirty="0" smtClean="0">
              <a:latin typeface="+mj-lt"/>
              <a:ea typeface="宋体" charset="-122"/>
              <a:sym typeface="Andale Mono" charset="0"/>
            </a:endParaRPr>
          </a:p>
          <a:p>
            <a:r>
              <a:rPr lang="en-US" altLang="zh-CN" sz="1000" dirty="0">
                <a:latin typeface="+mj-lt"/>
                <a:ea typeface="宋体" charset="-122"/>
                <a:sym typeface="Andale Mono" charset="0"/>
              </a:rPr>
              <a:t>- Siemens Corporate Research</a:t>
            </a:r>
          </a:p>
        </p:txBody>
      </p:sp>
      <p:sp>
        <p:nvSpPr>
          <p:cNvPr id="7"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Multi-Level </a:t>
            </a:r>
            <a:r>
              <a:rPr lang="en-US" altLang="zh-CN" sz="2800" b="1" dirty="0" smtClean="0">
                <a:ea typeface="宋体" pitchFamily="2" charset="-122"/>
              </a:rPr>
              <a:t>SWC</a:t>
            </a:r>
            <a:endParaRPr lang="en-US" altLang="zh-CN" sz="2800" b="1" dirty="0">
              <a:ea typeface="宋体" pitchFamily="2" charset="-122"/>
            </a:endParaRPr>
          </a:p>
        </p:txBody>
      </p:sp>
    </p:spTree>
    <p:extLst>
      <p:ext uri="{BB962C8B-B14F-4D97-AF65-F5344CB8AC3E}">
        <p14:creationId xmlns:p14="http://schemas.microsoft.com/office/powerpoint/2010/main" val="215127974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19" name="Rectangle 43"/>
          <p:cNvSpPr>
            <a:spLocks noChangeArrowheads="1"/>
          </p:cNvSpPr>
          <p:nvPr/>
        </p:nvSpPr>
        <p:spPr bwMode="auto">
          <a:xfrm>
            <a:off x="457200" y="5394920"/>
            <a:ext cx="8305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buClr>
                <a:schemeClr val="accent2"/>
              </a:buClr>
            </a:pPr>
            <a:r>
              <a:rPr lang="en-US" altLang="zh-CN" dirty="0">
                <a:ea typeface="宋体" charset="-122"/>
              </a:rPr>
              <a:t>Intensity segmentation factor                     </a:t>
            </a:r>
            <a:r>
              <a:rPr lang="en-US" altLang="zh-CN" dirty="0" smtClean="0">
                <a:ea typeface="宋体" charset="-122"/>
              </a:rPr>
              <a:t>     with </a:t>
            </a:r>
            <a:r>
              <a:rPr lang="en-US" altLang="zh-CN" dirty="0">
                <a:ea typeface="宋体" charset="-122"/>
              </a:rPr>
              <a:t>generative and histogram models. </a:t>
            </a:r>
          </a:p>
        </p:txBody>
      </p:sp>
      <p:sp>
        <p:nvSpPr>
          <p:cNvPr id="50179" name="Rectangle 3"/>
          <p:cNvSpPr>
            <a:spLocks noGrp="1" noChangeArrowheads="1"/>
          </p:cNvSpPr>
          <p:nvPr>
            <p:ph type="body" idx="1"/>
          </p:nvPr>
        </p:nvSpPr>
        <p:spPr>
          <a:xfrm>
            <a:off x="457200" y="1354832"/>
            <a:ext cx="5200650" cy="1585913"/>
          </a:xfrm>
        </p:spPr>
        <p:txBody>
          <a:bodyPr/>
          <a:lstStyle/>
          <a:p>
            <a:pPr>
              <a:buFont typeface="Wingdings" pitchFamily="2" charset="2"/>
              <a:buNone/>
            </a:pPr>
            <a:r>
              <a:rPr lang="en-US" altLang="zh-CN" sz="2400" dirty="0">
                <a:ea typeface="宋体" charset="-122"/>
              </a:rPr>
              <a:t>Modeling occlusion</a:t>
            </a:r>
          </a:p>
          <a:p>
            <a:pPr lvl="1"/>
            <a:r>
              <a:rPr lang="en-US" altLang="zh-CN" sz="2400" dirty="0">
                <a:ea typeface="宋体" charset="-122"/>
              </a:rPr>
              <a:t>Accreted (</a:t>
            </a:r>
            <a:r>
              <a:rPr lang="en-US" altLang="zh-CN" sz="2400" dirty="0" err="1">
                <a:ea typeface="宋体" charset="-122"/>
              </a:rPr>
              <a:t>disoccluded</a:t>
            </a:r>
            <a:r>
              <a:rPr lang="en-US" altLang="zh-CN" sz="2400" dirty="0">
                <a:ea typeface="宋体" charset="-122"/>
              </a:rPr>
              <a:t>) pixels </a:t>
            </a:r>
          </a:p>
          <a:p>
            <a:pPr lvl="1"/>
            <a:r>
              <a:rPr lang="en-US" altLang="zh-CN" sz="2400" dirty="0">
                <a:ea typeface="宋体" charset="-122"/>
              </a:rPr>
              <a:t>Motion pixels</a:t>
            </a:r>
          </a:p>
          <a:p>
            <a:pPr lvl="1">
              <a:buFont typeface="Wingdings" pitchFamily="2" charset="2"/>
              <a:buNone/>
            </a:pPr>
            <a:endParaRPr lang="en-US" altLang="zh-CN" dirty="0">
              <a:ea typeface="宋体" charset="-122"/>
            </a:endParaRPr>
          </a:p>
        </p:txBody>
      </p:sp>
      <p:pic>
        <p:nvPicPr>
          <p:cNvPr id="50186" name="Picture 10" descr="woman_occlusion_demo"/>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001841" y="1507232"/>
            <a:ext cx="2286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50187" name="Line 11"/>
          <p:cNvSpPr>
            <a:spLocks noChangeShapeType="1"/>
          </p:cNvSpPr>
          <p:nvPr/>
        </p:nvSpPr>
        <p:spPr bwMode="auto">
          <a:xfrm>
            <a:off x="7525841" y="3031232"/>
            <a:ext cx="76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50189" name="Text Box 13"/>
          <p:cNvSpPr txBox="1">
            <a:spLocks noChangeArrowheads="1"/>
          </p:cNvSpPr>
          <p:nvPr/>
        </p:nvSpPr>
        <p:spPr bwMode="auto">
          <a:xfrm>
            <a:off x="6916241" y="3259832"/>
            <a:ext cx="1358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600">
                <a:ea typeface="宋体" charset="-122"/>
              </a:rPr>
              <a:t>Accreted pixels </a:t>
            </a:r>
          </a:p>
        </p:txBody>
      </p:sp>
      <p:pic>
        <p:nvPicPr>
          <p:cNvPr id="50196" name="Picture 20"/>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8164016" y="3355082"/>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204" name="Picture 28"/>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059832" y="2276872"/>
            <a:ext cx="26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208" name="Rectangle 32"/>
          <p:cNvSpPr>
            <a:spLocks noChangeArrowheads="1"/>
          </p:cNvSpPr>
          <p:nvPr/>
        </p:nvSpPr>
        <p:spPr bwMode="auto">
          <a:xfrm>
            <a:off x="457200" y="3102670"/>
            <a:ext cx="2525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dirty="0">
                <a:ea typeface="宋体" charset="-122"/>
              </a:rPr>
              <a:t>Bayesian formulation</a:t>
            </a:r>
          </a:p>
        </p:txBody>
      </p:sp>
      <p:pic>
        <p:nvPicPr>
          <p:cNvPr id="50210" name="Picture 34"/>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62000" y="3717032"/>
            <a:ext cx="6889750"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212" name="Picture 36"/>
          <p:cNvPicPr>
            <a:picLocks noChangeAspect="1" noChangeArrowheads="1"/>
          </p:cNvPicPr>
          <p:nvPr>
            <p:custDataLst>
              <p:tags r:id="rId4"/>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376439" y="5396706"/>
            <a:ext cx="121920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215" name="Picture 39"/>
          <p:cNvPicPr>
            <a:picLocks noChangeAspect="1" noChangeArrowheads="1"/>
          </p:cNvPicPr>
          <p:nvPr>
            <p:custDataLst>
              <p:tags r:id="rId5"/>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914400" y="4707632"/>
            <a:ext cx="5964238"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217" name="Picture 41"/>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4932734" y="1863874"/>
            <a:ext cx="268288"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218" name="Rectangle 42"/>
          <p:cNvSpPr>
            <a:spLocks noChangeArrowheads="1"/>
          </p:cNvSpPr>
          <p:nvPr/>
        </p:nvSpPr>
        <p:spPr bwMode="auto">
          <a:xfrm>
            <a:off x="457200" y="4098032"/>
            <a:ext cx="52006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buClr>
                <a:schemeClr val="accent2"/>
              </a:buClr>
            </a:pPr>
            <a:r>
              <a:rPr lang="en-US" altLang="zh-CN" dirty="0">
                <a:ea typeface="宋体" charset="-122"/>
              </a:rPr>
              <a:t>Motion pixels explained by motion</a:t>
            </a:r>
          </a:p>
        </p:txBody>
      </p:sp>
      <p:sp>
        <p:nvSpPr>
          <p:cNvPr id="18" name="Text Box 9"/>
          <p:cNvSpPr txBox="1">
            <a:spLocks noChangeArrowheads="1"/>
          </p:cNvSpPr>
          <p:nvPr/>
        </p:nvSpPr>
        <p:spPr bwMode="auto">
          <a:xfrm>
            <a:off x="7614" y="6453336"/>
            <a:ext cx="1749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Adrian </a:t>
            </a:r>
            <a:r>
              <a:rPr lang="en-US" altLang="zh-CN" sz="1000" dirty="0" err="1" smtClean="0">
                <a:latin typeface="+mj-lt"/>
                <a:ea typeface="宋体" charset="-122"/>
                <a:sym typeface="Andale Mono" charset="0"/>
              </a:rPr>
              <a:t>Barbu</a:t>
            </a:r>
            <a:endParaRPr lang="en-US" altLang="zh-CN" sz="1000" dirty="0" smtClean="0">
              <a:latin typeface="+mj-lt"/>
              <a:ea typeface="宋体" charset="-122"/>
              <a:sym typeface="Andale Mono" charset="0"/>
            </a:endParaRPr>
          </a:p>
          <a:p>
            <a:r>
              <a:rPr lang="en-US" altLang="zh-CN" sz="1000" dirty="0">
                <a:latin typeface="+mj-lt"/>
                <a:ea typeface="宋体" charset="-122"/>
                <a:sym typeface="Andale Mono" charset="0"/>
              </a:rPr>
              <a:t>- Siemens Corporate Research</a:t>
            </a:r>
          </a:p>
        </p:txBody>
      </p:sp>
      <p:sp>
        <p:nvSpPr>
          <p:cNvPr id="17"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charset="-122"/>
              </a:rPr>
              <a:t>Hierarchical Image-Motion </a:t>
            </a:r>
            <a:r>
              <a:rPr lang="en-US" altLang="zh-CN" sz="2800" b="1" dirty="0" smtClean="0">
                <a:ea typeface="宋体" charset="-122"/>
              </a:rPr>
              <a:t>Segmentation</a:t>
            </a:r>
            <a:endParaRPr lang="en-US" altLang="zh-CN" sz="2800" b="1" dirty="0">
              <a:ea typeface="宋体" pitchFamily="2" charset="-122"/>
            </a:endParaRPr>
          </a:p>
        </p:txBody>
      </p:sp>
    </p:spTree>
    <p:extLst>
      <p:ext uri="{BB962C8B-B14F-4D97-AF65-F5344CB8AC3E}">
        <p14:creationId xmlns:p14="http://schemas.microsoft.com/office/powerpoint/2010/main" val="90219361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533400" y="1350640"/>
            <a:ext cx="8153400" cy="1295400"/>
          </a:xfrm>
        </p:spPr>
        <p:txBody>
          <a:bodyPr>
            <a:normAutofit/>
          </a:bodyPr>
          <a:lstStyle/>
          <a:p>
            <a:pPr>
              <a:buFont typeface="Wingdings" pitchFamily="2" charset="2"/>
              <a:buNone/>
            </a:pPr>
            <a:r>
              <a:rPr lang="en-US" altLang="zh-CN" sz="2800" dirty="0">
                <a:ea typeface="宋体" charset="-122"/>
              </a:rPr>
              <a:t>The prior has factors for</a:t>
            </a:r>
          </a:p>
          <a:p>
            <a:pPr lvl="1"/>
            <a:r>
              <a:rPr lang="en-US" altLang="zh-CN" sz="2400" dirty="0">
                <a:ea typeface="宋体" charset="-122"/>
              </a:rPr>
              <a:t>Smoothness of motion</a:t>
            </a:r>
          </a:p>
        </p:txBody>
      </p:sp>
      <p:pic>
        <p:nvPicPr>
          <p:cNvPr id="51225" name="Picture 25"/>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146300" y="2403499"/>
            <a:ext cx="38608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244" name="Group 44"/>
          <p:cNvGrpSpPr>
            <a:grpSpLocks/>
          </p:cNvGrpSpPr>
          <p:nvPr/>
        </p:nvGrpSpPr>
        <p:grpSpPr bwMode="auto">
          <a:xfrm>
            <a:off x="533400" y="3016274"/>
            <a:ext cx="5791200" cy="1103313"/>
            <a:chOff x="336" y="1584"/>
            <a:chExt cx="3648" cy="695"/>
          </a:xfrm>
        </p:grpSpPr>
        <p:pic>
          <p:nvPicPr>
            <p:cNvPr id="51226" name="Picture 26"/>
            <p:cNvPicPr>
              <a:picLocks noChangeAspect="1" noChangeArrowheads="1"/>
            </p:cNvPicPr>
            <p:nvPr>
              <p:custDataLst>
                <p:tags r:id="rId4"/>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392" y="1872"/>
              <a:ext cx="2519"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0" name="Rectangle 40"/>
            <p:cNvSpPr>
              <a:spLocks noChangeArrowheads="1"/>
            </p:cNvSpPr>
            <p:nvPr/>
          </p:nvSpPr>
          <p:spPr bwMode="auto">
            <a:xfrm>
              <a:off x="336" y="1584"/>
              <a:ext cx="3648"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027113" lvl="1" indent="-455613">
                <a:buClr>
                  <a:schemeClr val="accent2"/>
                </a:buClr>
              </a:pPr>
              <a:r>
                <a:rPr lang="en-US" altLang="zh-CN">
                  <a:ea typeface="宋体" charset="-122"/>
                </a:rPr>
                <a:t>Main motion for each object</a:t>
              </a:r>
            </a:p>
          </p:txBody>
        </p:sp>
      </p:grpSp>
      <p:grpSp>
        <p:nvGrpSpPr>
          <p:cNvPr id="51245" name="Group 45"/>
          <p:cNvGrpSpPr>
            <a:grpSpLocks/>
          </p:cNvGrpSpPr>
          <p:nvPr/>
        </p:nvGrpSpPr>
        <p:grpSpPr bwMode="auto">
          <a:xfrm>
            <a:off x="533400" y="4159274"/>
            <a:ext cx="5791200" cy="1116013"/>
            <a:chOff x="336" y="2304"/>
            <a:chExt cx="3648" cy="703"/>
          </a:xfrm>
        </p:grpSpPr>
        <p:pic>
          <p:nvPicPr>
            <p:cNvPr id="51238" name="Picture 38"/>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250" y="2641"/>
              <a:ext cx="2716"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2" name="Rectangle 42"/>
            <p:cNvSpPr>
              <a:spLocks noChangeArrowheads="1"/>
            </p:cNvSpPr>
            <p:nvPr/>
          </p:nvSpPr>
          <p:spPr bwMode="auto">
            <a:xfrm>
              <a:off x="336" y="2304"/>
              <a:ext cx="3648"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027113" lvl="1" indent="-455613">
                <a:buClr>
                  <a:schemeClr val="accent2"/>
                </a:buClr>
              </a:pPr>
              <a:r>
                <a:rPr lang="en-US" altLang="zh-CN">
                  <a:ea typeface="宋体" charset="-122"/>
                </a:rPr>
                <a:t>Boundary length</a:t>
              </a:r>
            </a:p>
          </p:txBody>
        </p:sp>
      </p:grpSp>
      <p:grpSp>
        <p:nvGrpSpPr>
          <p:cNvPr id="51246" name="Group 46"/>
          <p:cNvGrpSpPr>
            <a:grpSpLocks/>
          </p:cNvGrpSpPr>
          <p:nvPr/>
        </p:nvGrpSpPr>
        <p:grpSpPr bwMode="auto">
          <a:xfrm>
            <a:off x="533400" y="5378474"/>
            <a:ext cx="5791200" cy="858838"/>
            <a:chOff x="336" y="3072"/>
            <a:chExt cx="3648" cy="541"/>
          </a:xfrm>
        </p:grpSpPr>
        <p:pic>
          <p:nvPicPr>
            <p:cNvPr id="51230" name="Picture 30"/>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584" y="3456"/>
              <a:ext cx="2362"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3" name="Rectangle 43"/>
            <p:cNvSpPr>
              <a:spLocks noChangeArrowheads="1"/>
            </p:cNvSpPr>
            <p:nvPr/>
          </p:nvSpPr>
          <p:spPr bwMode="auto">
            <a:xfrm>
              <a:off x="336" y="3072"/>
              <a:ext cx="3648"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027113" lvl="1" indent="-455613">
                <a:buClr>
                  <a:schemeClr val="accent2"/>
                </a:buClr>
              </a:pPr>
              <a:r>
                <a:rPr lang="en-US" altLang="zh-CN">
                  <a:ea typeface="宋体" charset="-122"/>
                </a:rPr>
                <a:t>Number of labels</a:t>
              </a:r>
            </a:p>
          </p:txBody>
        </p:sp>
      </p:grpSp>
      <p:sp>
        <p:nvSpPr>
          <p:cNvPr id="16" name="Text Box 9"/>
          <p:cNvSpPr txBox="1">
            <a:spLocks noChangeArrowheads="1"/>
          </p:cNvSpPr>
          <p:nvPr/>
        </p:nvSpPr>
        <p:spPr bwMode="auto">
          <a:xfrm>
            <a:off x="7614" y="6453336"/>
            <a:ext cx="1749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Adrian </a:t>
            </a:r>
            <a:r>
              <a:rPr lang="en-US" altLang="zh-CN" sz="1000" dirty="0" err="1" smtClean="0">
                <a:latin typeface="+mj-lt"/>
                <a:ea typeface="宋体" charset="-122"/>
                <a:sym typeface="Andale Mono" charset="0"/>
              </a:rPr>
              <a:t>Barbu</a:t>
            </a:r>
            <a:endParaRPr lang="en-US" altLang="zh-CN" sz="1000" dirty="0" smtClean="0">
              <a:latin typeface="+mj-lt"/>
              <a:ea typeface="宋体" charset="-122"/>
              <a:sym typeface="Andale Mono" charset="0"/>
            </a:endParaRPr>
          </a:p>
          <a:p>
            <a:r>
              <a:rPr lang="en-US" altLang="zh-CN" sz="1000" dirty="0">
                <a:latin typeface="+mj-lt"/>
                <a:ea typeface="宋体" charset="-122"/>
                <a:sym typeface="Andale Mono" charset="0"/>
              </a:rPr>
              <a:t>- Siemens Corporate Research</a:t>
            </a:r>
          </a:p>
        </p:txBody>
      </p:sp>
      <p:sp>
        <p:nvSpPr>
          <p:cNvPr id="15"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charset="-122"/>
              </a:rPr>
              <a:t>Hierarchical Image-Motion </a:t>
            </a:r>
            <a:r>
              <a:rPr lang="en-US" altLang="zh-CN" sz="2800" b="1" dirty="0" smtClean="0">
                <a:ea typeface="宋体" charset="-122"/>
              </a:rPr>
              <a:t>Segmentation</a:t>
            </a:r>
            <a:endParaRPr lang="en-US" altLang="zh-CN" sz="2800" b="1" dirty="0">
              <a:ea typeface="宋体" pitchFamily="2" charset="-122"/>
            </a:endParaRPr>
          </a:p>
        </p:txBody>
      </p:sp>
    </p:spTree>
    <p:extLst>
      <p:ext uri="{BB962C8B-B14F-4D97-AF65-F5344CB8AC3E}">
        <p14:creationId xmlns:p14="http://schemas.microsoft.com/office/powerpoint/2010/main" val="707372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2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12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1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body" idx="1"/>
          </p:nvPr>
        </p:nvSpPr>
        <p:spPr>
          <a:xfrm>
            <a:off x="457200" y="1199728"/>
            <a:ext cx="8305800" cy="1427163"/>
          </a:xfrm>
        </p:spPr>
        <p:txBody>
          <a:bodyPr/>
          <a:lstStyle/>
          <a:p>
            <a:r>
              <a:rPr lang="en-US" altLang="zh-CN" sz="2400">
                <a:ea typeface="宋体" charset="-122"/>
              </a:rPr>
              <a:t>Level 0:</a:t>
            </a:r>
          </a:p>
          <a:p>
            <a:pPr lvl="1"/>
            <a:r>
              <a:rPr lang="en-US" altLang="zh-CN" sz="2000">
                <a:ea typeface="宋体" charset="-122"/>
              </a:rPr>
              <a:t>Pixel similarity</a:t>
            </a:r>
          </a:p>
          <a:p>
            <a:pPr lvl="1"/>
            <a:r>
              <a:rPr lang="en-US" altLang="zh-CN" sz="2000">
                <a:ea typeface="宋体" charset="-122"/>
              </a:rPr>
              <a:t>Common motion</a:t>
            </a:r>
          </a:p>
        </p:txBody>
      </p:sp>
      <p:pic>
        <p:nvPicPr>
          <p:cNvPr id="59444" name="Picture 52"/>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093788" y="2580853"/>
            <a:ext cx="75660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9447" name="Group 55"/>
          <p:cNvGrpSpPr>
            <a:grpSpLocks/>
          </p:cNvGrpSpPr>
          <p:nvPr/>
        </p:nvGrpSpPr>
        <p:grpSpPr bwMode="auto">
          <a:xfrm>
            <a:off x="457200" y="3104728"/>
            <a:ext cx="8099425" cy="1676400"/>
            <a:chOff x="288" y="1872"/>
            <a:chExt cx="5102" cy="1056"/>
          </a:xfrm>
        </p:grpSpPr>
        <p:sp>
          <p:nvSpPr>
            <p:cNvPr id="59408" name="Text Box 16"/>
            <p:cNvSpPr txBox="1">
              <a:spLocks noChangeArrowheads="1"/>
            </p:cNvSpPr>
            <p:nvPr/>
          </p:nvSpPr>
          <p:spPr bwMode="auto">
            <a:xfrm>
              <a:off x="2928" y="2736"/>
              <a:ext cx="64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400">
                  <a:ea typeface="宋体" charset="-122"/>
                </a:rPr>
                <a:t>Histogram </a:t>
              </a:r>
              <a:r>
                <a:rPr lang="en-US" altLang="zh-CN" sz="1400" b="1">
                  <a:ea typeface="宋体" charset="-122"/>
                </a:rPr>
                <a:t>H</a:t>
              </a:r>
              <a:r>
                <a:rPr lang="en-US" altLang="zh-CN" sz="1600" b="1" baseline="-25000">
                  <a:ea typeface="宋体" charset="-122"/>
                </a:rPr>
                <a:t>j</a:t>
              </a:r>
            </a:p>
          </p:txBody>
        </p:sp>
        <p:pic>
          <p:nvPicPr>
            <p:cNvPr id="5940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36" y="1968"/>
              <a:ext cx="1104" cy="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0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4" y="2448"/>
              <a:ext cx="432"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04" name="Line 12"/>
            <p:cNvSpPr>
              <a:spLocks noChangeShapeType="1"/>
            </p:cNvSpPr>
            <p:nvPr/>
          </p:nvSpPr>
          <p:spPr bwMode="auto">
            <a:xfrm flipV="1">
              <a:off x="2112" y="2070"/>
              <a:ext cx="864" cy="132"/>
            </a:xfrm>
            <a:prstGeom prst="line">
              <a:avLst/>
            </a:prstGeom>
            <a:noFill/>
            <a:ln w="19050">
              <a:solidFill>
                <a:srgbClr val="00FF00"/>
              </a:solidFill>
              <a:round/>
              <a:headEnd type="oval"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05" name="Line 13"/>
            <p:cNvSpPr>
              <a:spLocks noChangeShapeType="1"/>
            </p:cNvSpPr>
            <p:nvPr/>
          </p:nvSpPr>
          <p:spPr bwMode="auto">
            <a:xfrm>
              <a:off x="2094" y="2256"/>
              <a:ext cx="882" cy="336"/>
            </a:xfrm>
            <a:prstGeom prst="line">
              <a:avLst/>
            </a:prstGeom>
            <a:noFill/>
            <a:ln w="19050">
              <a:solidFill>
                <a:srgbClr val="00FF00"/>
              </a:solidFill>
              <a:round/>
              <a:headEnd type="oval"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59406"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4" y="1968"/>
              <a:ext cx="432"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07" name="Text Box 15"/>
            <p:cNvSpPr txBox="1">
              <a:spLocks noChangeArrowheads="1"/>
            </p:cNvSpPr>
            <p:nvPr/>
          </p:nvSpPr>
          <p:spPr bwMode="auto">
            <a:xfrm>
              <a:off x="2928" y="2256"/>
              <a:ext cx="64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400">
                  <a:ea typeface="宋体" charset="-122"/>
                </a:rPr>
                <a:t>Histogram </a:t>
              </a:r>
              <a:r>
                <a:rPr lang="en-US" altLang="zh-CN" sz="1400" b="1">
                  <a:ea typeface="宋体" charset="-122"/>
                </a:rPr>
                <a:t>H</a:t>
              </a:r>
              <a:r>
                <a:rPr lang="en-US" altLang="zh-CN" sz="1600" b="1" baseline="-25000">
                  <a:ea typeface="宋体" charset="-122"/>
                </a:rPr>
                <a:t>i</a:t>
              </a:r>
            </a:p>
          </p:txBody>
        </p:sp>
        <p:sp>
          <p:nvSpPr>
            <p:cNvPr id="59413" name="Line 21"/>
            <p:cNvSpPr>
              <a:spLocks noChangeShapeType="1"/>
            </p:cNvSpPr>
            <p:nvPr/>
          </p:nvSpPr>
          <p:spPr bwMode="auto">
            <a:xfrm>
              <a:off x="3504" y="2112"/>
              <a:ext cx="576" cy="288"/>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14" name="Line 22"/>
            <p:cNvSpPr>
              <a:spLocks noChangeShapeType="1"/>
            </p:cNvSpPr>
            <p:nvPr/>
          </p:nvSpPr>
          <p:spPr bwMode="auto">
            <a:xfrm flipV="1">
              <a:off x="3552" y="2400"/>
              <a:ext cx="528" cy="288"/>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59437" name="Picture 45"/>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128" y="2256"/>
              <a:ext cx="1262"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45" name="Rectangle 53"/>
            <p:cNvSpPr>
              <a:spLocks noChangeArrowheads="1"/>
            </p:cNvSpPr>
            <p:nvPr/>
          </p:nvSpPr>
          <p:spPr bwMode="auto">
            <a:xfrm>
              <a:off x="288" y="1872"/>
              <a:ext cx="1056"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r>
                <a:rPr lang="en-US" altLang="zh-CN">
                  <a:ea typeface="宋体" charset="-122"/>
                </a:rPr>
                <a:t>Level 1:</a:t>
              </a:r>
            </a:p>
          </p:txBody>
        </p:sp>
      </p:grpSp>
      <p:grpSp>
        <p:nvGrpSpPr>
          <p:cNvPr id="59448" name="Group 56"/>
          <p:cNvGrpSpPr>
            <a:grpSpLocks/>
          </p:cNvGrpSpPr>
          <p:nvPr/>
        </p:nvGrpSpPr>
        <p:grpSpPr bwMode="auto">
          <a:xfrm>
            <a:off x="457200" y="4781128"/>
            <a:ext cx="8156575" cy="1600200"/>
            <a:chOff x="288" y="2928"/>
            <a:chExt cx="5138" cy="1008"/>
          </a:xfrm>
        </p:grpSpPr>
        <p:graphicFrame>
          <p:nvGraphicFramePr>
            <p:cNvPr id="59432" name="Object 40"/>
            <p:cNvGraphicFramePr>
              <a:graphicFrameLocks noChangeAspect="1"/>
            </p:cNvGraphicFramePr>
            <p:nvPr/>
          </p:nvGraphicFramePr>
          <p:xfrm>
            <a:off x="1536" y="2976"/>
            <a:ext cx="1104" cy="918"/>
          </p:xfrm>
          <a:graphic>
            <a:graphicData uri="http://schemas.openxmlformats.org/presentationml/2006/ole">
              <mc:AlternateContent xmlns:mc="http://schemas.openxmlformats.org/markup-compatibility/2006">
                <mc:Choice xmlns:v="urn:schemas-microsoft-com:vml" Requires="v">
                  <p:oleObj spid="_x0000_s22857" name="Bitmap Image" r:id="rId12" imgW="2257740" imgH="1876190" progId="Paint.Picture">
                    <p:embed/>
                  </p:oleObj>
                </mc:Choice>
                <mc:Fallback>
                  <p:oleObj name="Bitmap Image" r:id="rId12" imgW="2257740" imgH="1876190" progId="Paint.Pictur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36" y="2976"/>
                          <a:ext cx="1104" cy="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423" name="Line 31"/>
            <p:cNvSpPr>
              <a:spLocks noChangeShapeType="1"/>
            </p:cNvSpPr>
            <p:nvPr/>
          </p:nvSpPr>
          <p:spPr bwMode="auto">
            <a:xfrm flipV="1">
              <a:off x="2256" y="3078"/>
              <a:ext cx="720" cy="42"/>
            </a:xfrm>
            <a:prstGeom prst="line">
              <a:avLst/>
            </a:prstGeom>
            <a:noFill/>
            <a:ln w="19050">
              <a:solidFill>
                <a:srgbClr val="00FF00"/>
              </a:solidFill>
              <a:round/>
              <a:headEnd type="oval"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24" name="Line 32"/>
            <p:cNvSpPr>
              <a:spLocks noChangeShapeType="1"/>
            </p:cNvSpPr>
            <p:nvPr/>
          </p:nvSpPr>
          <p:spPr bwMode="auto">
            <a:xfrm>
              <a:off x="2544" y="3168"/>
              <a:ext cx="414" cy="432"/>
            </a:xfrm>
            <a:prstGeom prst="line">
              <a:avLst/>
            </a:prstGeom>
            <a:noFill/>
            <a:ln w="19050">
              <a:solidFill>
                <a:srgbClr val="00FF00"/>
              </a:solidFill>
              <a:round/>
              <a:headEnd type="oval"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26" name="Text Box 34"/>
            <p:cNvSpPr txBox="1">
              <a:spLocks noChangeArrowheads="1"/>
            </p:cNvSpPr>
            <p:nvPr/>
          </p:nvSpPr>
          <p:spPr bwMode="auto">
            <a:xfrm>
              <a:off x="2832" y="3264"/>
              <a:ext cx="94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400">
                  <a:ea typeface="宋体" charset="-122"/>
                </a:rPr>
                <a:t>Motion histogram </a:t>
              </a:r>
              <a:r>
                <a:rPr lang="en-US" altLang="zh-CN" sz="1400" b="1">
                  <a:ea typeface="宋体" charset="-122"/>
                </a:rPr>
                <a:t>M</a:t>
              </a:r>
              <a:r>
                <a:rPr lang="en-US" altLang="zh-CN" sz="1600" b="1" baseline="-25000">
                  <a:ea typeface="宋体" charset="-122"/>
                </a:rPr>
                <a:t>i</a:t>
              </a:r>
            </a:p>
          </p:txBody>
        </p:sp>
        <p:sp>
          <p:nvSpPr>
            <p:cNvPr id="59427" name="Text Box 35"/>
            <p:cNvSpPr txBox="1">
              <a:spLocks noChangeArrowheads="1"/>
            </p:cNvSpPr>
            <p:nvPr/>
          </p:nvSpPr>
          <p:spPr bwMode="auto">
            <a:xfrm>
              <a:off x="2832" y="3744"/>
              <a:ext cx="94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400">
                  <a:ea typeface="宋体" charset="-122"/>
                </a:rPr>
                <a:t>Motion histogram </a:t>
              </a:r>
              <a:r>
                <a:rPr lang="en-US" altLang="zh-CN" sz="1400" b="1">
                  <a:ea typeface="宋体" charset="-122"/>
                </a:rPr>
                <a:t>M</a:t>
              </a:r>
              <a:r>
                <a:rPr lang="en-US" altLang="zh-CN" sz="1600" b="1" baseline="-25000">
                  <a:ea typeface="宋体" charset="-122"/>
                </a:rPr>
                <a:t>j</a:t>
              </a:r>
            </a:p>
          </p:txBody>
        </p:sp>
        <p:sp>
          <p:nvSpPr>
            <p:cNvPr id="59428" name="Line 36"/>
            <p:cNvSpPr>
              <a:spLocks noChangeShapeType="1"/>
            </p:cNvSpPr>
            <p:nvPr/>
          </p:nvSpPr>
          <p:spPr bwMode="auto">
            <a:xfrm>
              <a:off x="3504" y="3120"/>
              <a:ext cx="576" cy="288"/>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29" name="Line 37"/>
            <p:cNvSpPr>
              <a:spLocks noChangeShapeType="1"/>
            </p:cNvSpPr>
            <p:nvPr/>
          </p:nvSpPr>
          <p:spPr bwMode="auto">
            <a:xfrm flipV="1">
              <a:off x="3552" y="3408"/>
              <a:ext cx="528" cy="288"/>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59436" name="Picture 44"/>
            <p:cNvPicPr>
              <a:picLocks noChangeAspect="1" noChangeArrowheads="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4128" y="3264"/>
              <a:ext cx="1298"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39" name="Picture 4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24" y="3456"/>
              <a:ext cx="426"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40" name="Picture 4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24" y="2976"/>
              <a:ext cx="426"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46" name="Rectangle 54"/>
            <p:cNvSpPr>
              <a:spLocks noChangeArrowheads="1"/>
            </p:cNvSpPr>
            <p:nvPr/>
          </p:nvSpPr>
          <p:spPr bwMode="auto">
            <a:xfrm>
              <a:off x="288" y="2928"/>
              <a:ext cx="1056"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r>
                <a:rPr lang="en-US" altLang="zh-CN">
                  <a:ea typeface="宋体" charset="-122"/>
                </a:rPr>
                <a:t>Level 2:</a:t>
              </a:r>
            </a:p>
          </p:txBody>
        </p:sp>
      </p:grpSp>
      <p:sp>
        <p:nvSpPr>
          <p:cNvPr id="31" name="Text Box 9"/>
          <p:cNvSpPr txBox="1">
            <a:spLocks noChangeArrowheads="1"/>
          </p:cNvSpPr>
          <p:nvPr/>
        </p:nvSpPr>
        <p:spPr bwMode="auto">
          <a:xfrm>
            <a:off x="7614" y="6453336"/>
            <a:ext cx="1749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Adrian </a:t>
            </a:r>
            <a:r>
              <a:rPr lang="en-US" altLang="zh-CN" sz="1000" dirty="0" err="1" smtClean="0">
                <a:latin typeface="+mj-lt"/>
                <a:ea typeface="宋体" charset="-122"/>
                <a:sym typeface="Andale Mono" charset="0"/>
              </a:rPr>
              <a:t>Barbu</a:t>
            </a:r>
            <a:endParaRPr lang="en-US" altLang="zh-CN" sz="1000" dirty="0" smtClean="0">
              <a:latin typeface="+mj-lt"/>
              <a:ea typeface="宋体" charset="-122"/>
              <a:sym typeface="Andale Mono" charset="0"/>
            </a:endParaRPr>
          </a:p>
          <a:p>
            <a:r>
              <a:rPr lang="en-US" altLang="zh-CN" sz="1000" dirty="0">
                <a:latin typeface="+mj-lt"/>
                <a:ea typeface="宋体" charset="-122"/>
                <a:sym typeface="Andale Mono" charset="0"/>
              </a:rPr>
              <a:t>- Siemens Corporate Research</a:t>
            </a:r>
          </a:p>
        </p:txBody>
      </p:sp>
      <p:sp>
        <p:nvSpPr>
          <p:cNvPr id="30"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Designing the Edge </a:t>
            </a:r>
            <a:r>
              <a:rPr lang="en-US" altLang="zh-CN" sz="2800" b="1" dirty="0" smtClean="0">
                <a:ea typeface="宋体" pitchFamily="2" charset="-122"/>
              </a:rPr>
              <a:t>Weights</a:t>
            </a:r>
            <a:endParaRPr lang="en-US" altLang="zh-CN" sz="2800" b="1" dirty="0">
              <a:ea typeface="宋体" pitchFamily="2" charset="-122"/>
            </a:endParaRPr>
          </a:p>
        </p:txBody>
      </p:sp>
    </p:spTree>
    <p:extLst>
      <p:ext uri="{BB962C8B-B14F-4D97-AF65-F5344CB8AC3E}">
        <p14:creationId xmlns:p14="http://schemas.microsoft.com/office/powerpoint/2010/main" val="693526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94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9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752600"/>
            <a:ext cx="22860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752600"/>
            <a:ext cx="22860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191000"/>
            <a:ext cx="2286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4191000"/>
            <a:ext cx="2286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68" name="Text Box 20"/>
          <p:cNvSpPr txBox="1">
            <a:spLocks noChangeArrowheads="1"/>
          </p:cNvSpPr>
          <p:nvPr/>
        </p:nvSpPr>
        <p:spPr bwMode="auto">
          <a:xfrm>
            <a:off x="3773488" y="3352800"/>
            <a:ext cx="17129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600">
                <a:ea typeface="宋体" charset="-122"/>
              </a:rPr>
              <a:t>Image Segmentation</a:t>
            </a:r>
          </a:p>
        </p:txBody>
      </p:sp>
      <p:sp>
        <p:nvSpPr>
          <p:cNvPr id="53269" name="Text Box 21"/>
          <p:cNvSpPr txBox="1">
            <a:spLocks noChangeArrowheads="1"/>
          </p:cNvSpPr>
          <p:nvPr/>
        </p:nvSpPr>
        <p:spPr bwMode="auto">
          <a:xfrm>
            <a:off x="6632575" y="3352800"/>
            <a:ext cx="1749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600">
                <a:ea typeface="宋体" charset="-122"/>
              </a:rPr>
              <a:t>Motion Segmentation</a:t>
            </a:r>
          </a:p>
        </p:txBody>
      </p:sp>
      <p:sp>
        <p:nvSpPr>
          <p:cNvPr id="53270" name="Text Box 22"/>
          <p:cNvSpPr txBox="1">
            <a:spLocks noChangeArrowheads="1"/>
          </p:cNvSpPr>
          <p:nvPr/>
        </p:nvSpPr>
        <p:spPr bwMode="auto">
          <a:xfrm>
            <a:off x="1219200" y="3321050"/>
            <a:ext cx="13192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600">
                <a:ea typeface="宋体" charset="-122"/>
              </a:rPr>
              <a:t>Input sequence</a:t>
            </a:r>
          </a:p>
        </p:txBody>
      </p:sp>
      <p:sp>
        <p:nvSpPr>
          <p:cNvPr id="53271" name="Text Box 23"/>
          <p:cNvSpPr txBox="1">
            <a:spLocks noChangeArrowheads="1"/>
          </p:cNvSpPr>
          <p:nvPr/>
        </p:nvSpPr>
        <p:spPr bwMode="auto">
          <a:xfrm>
            <a:off x="3733800" y="5772150"/>
            <a:ext cx="1712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600">
                <a:ea typeface="宋体" charset="-122"/>
              </a:rPr>
              <a:t>Image Segmentation</a:t>
            </a:r>
          </a:p>
        </p:txBody>
      </p:sp>
      <p:sp>
        <p:nvSpPr>
          <p:cNvPr id="53272" name="Text Box 24"/>
          <p:cNvSpPr txBox="1">
            <a:spLocks noChangeArrowheads="1"/>
          </p:cNvSpPr>
          <p:nvPr/>
        </p:nvSpPr>
        <p:spPr bwMode="auto">
          <a:xfrm>
            <a:off x="6477000" y="5772150"/>
            <a:ext cx="1749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600">
                <a:ea typeface="宋体" charset="-122"/>
              </a:rPr>
              <a:t>Motion Segmentation</a:t>
            </a:r>
          </a:p>
        </p:txBody>
      </p:sp>
      <p:sp>
        <p:nvSpPr>
          <p:cNvPr id="53273" name="Text Box 25"/>
          <p:cNvSpPr txBox="1">
            <a:spLocks noChangeArrowheads="1"/>
          </p:cNvSpPr>
          <p:nvPr/>
        </p:nvSpPr>
        <p:spPr bwMode="auto">
          <a:xfrm>
            <a:off x="1219200" y="5715000"/>
            <a:ext cx="13192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600">
                <a:ea typeface="宋体" charset="-122"/>
              </a:rPr>
              <a:t>Input sequence</a:t>
            </a:r>
          </a:p>
        </p:txBody>
      </p:sp>
      <p:pic>
        <p:nvPicPr>
          <p:cNvPr id="53274" name="Picture 26" descr="man"/>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8200" y="1752600"/>
            <a:ext cx="22860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53275" name="Picture 27" descr="woma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8200" y="4191000"/>
            <a:ext cx="2286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9"/>
          <p:cNvSpPr txBox="1">
            <a:spLocks noChangeArrowheads="1"/>
          </p:cNvSpPr>
          <p:nvPr/>
        </p:nvSpPr>
        <p:spPr bwMode="auto">
          <a:xfrm>
            <a:off x="7614" y="6453336"/>
            <a:ext cx="1749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Adrian </a:t>
            </a:r>
            <a:r>
              <a:rPr lang="en-US" altLang="zh-CN" sz="1000" dirty="0" err="1" smtClean="0">
                <a:latin typeface="+mj-lt"/>
                <a:ea typeface="宋体" charset="-122"/>
                <a:sym typeface="Andale Mono" charset="0"/>
              </a:rPr>
              <a:t>Barbu</a:t>
            </a:r>
            <a:endParaRPr lang="en-US" altLang="zh-CN" sz="1000" dirty="0" smtClean="0">
              <a:latin typeface="+mj-lt"/>
              <a:ea typeface="宋体" charset="-122"/>
              <a:sym typeface="Andale Mono" charset="0"/>
            </a:endParaRPr>
          </a:p>
          <a:p>
            <a:r>
              <a:rPr lang="en-US" altLang="zh-CN" sz="1000" dirty="0">
                <a:latin typeface="+mj-lt"/>
                <a:ea typeface="宋体" charset="-122"/>
                <a:sym typeface="Andale Mono" charset="0"/>
              </a:rPr>
              <a:t>- Siemens Corporate Research</a:t>
            </a:r>
          </a:p>
        </p:txBody>
      </p:sp>
      <p:sp>
        <p:nvSpPr>
          <p:cNvPr id="16"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Experiments</a:t>
            </a:r>
          </a:p>
        </p:txBody>
      </p:sp>
    </p:spTree>
    <p:extLst>
      <p:ext uri="{BB962C8B-B14F-4D97-AF65-F5344CB8AC3E}">
        <p14:creationId xmlns:p14="http://schemas.microsoft.com/office/powerpoint/2010/main" val="353112286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905000"/>
            <a:ext cx="152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191000"/>
            <a:ext cx="22860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191000"/>
            <a:ext cx="22860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4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905000"/>
            <a:ext cx="152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45" name="Text Box 21"/>
          <p:cNvSpPr txBox="1">
            <a:spLocks noChangeArrowheads="1"/>
          </p:cNvSpPr>
          <p:nvPr/>
        </p:nvSpPr>
        <p:spPr bwMode="auto">
          <a:xfrm>
            <a:off x="3810000" y="3505200"/>
            <a:ext cx="1712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600">
                <a:ea typeface="宋体" charset="-122"/>
              </a:rPr>
              <a:t>Image Segmentation</a:t>
            </a:r>
          </a:p>
        </p:txBody>
      </p:sp>
      <p:sp>
        <p:nvSpPr>
          <p:cNvPr id="52246" name="Text Box 22"/>
          <p:cNvSpPr txBox="1">
            <a:spLocks noChangeArrowheads="1"/>
          </p:cNvSpPr>
          <p:nvPr/>
        </p:nvSpPr>
        <p:spPr bwMode="auto">
          <a:xfrm>
            <a:off x="6553200" y="3505200"/>
            <a:ext cx="1749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600">
                <a:ea typeface="宋体" charset="-122"/>
              </a:rPr>
              <a:t>Motion Segmentation</a:t>
            </a:r>
          </a:p>
        </p:txBody>
      </p:sp>
      <p:pic>
        <p:nvPicPr>
          <p:cNvPr id="52259" name="Picture 35" descr="2rectang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9050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2260" name="Picture 36" descr="ca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191000"/>
            <a:ext cx="2286000" cy="1552575"/>
          </a:xfrm>
          <a:prstGeom prst="rect">
            <a:avLst/>
          </a:prstGeom>
          <a:noFill/>
          <a:extLst>
            <a:ext uri="{909E8E84-426E-40DD-AFC4-6F175D3DCCD1}">
              <a14:hiddenFill xmlns:a14="http://schemas.microsoft.com/office/drawing/2010/main">
                <a:solidFill>
                  <a:srgbClr val="FFFFFF"/>
                </a:solidFill>
              </a14:hiddenFill>
            </a:ext>
          </a:extLst>
        </p:spPr>
      </p:pic>
      <p:sp>
        <p:nvSpPr>
          <p:cNvPr id="52261" name="Text Box 37"/>
          <p:cNvSpPr txBox="1">
            <a:spLocks noChangeArrowheads="1"/>
          </p:cNvSpPr>
          <p:nvPr/>
        </p:nvSpPr>
        <p:spPr bwMode="auto">
          <a:xfrm>
            <a:off x="1295400" y="3429000"/>
            <a:ext cx="13192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600">
                <a:ea typeface="宋体" charset="-122"/>
              </a:rPr>
              <a:t>Input sequence</a:t>
            </a:r>
          </a:p>
        </p:txBody>
      </p:sp>
      <p:sp>
        <p:nvSpPr>
          <p:cNvPr id="52262" name="Text Box 38"/>
          <p:cNvSpPr txBox="1">
            <a:spLocks noChangeArrowheads="1"/>
          </p:cNvSpPr>
          <p:nvPr/>
        </p:nvSpPr>
        <p:spPr bwMode="auto">
          <a:xfrm>
            <a:off x="3886200" y="5772150"/>
            <a:ext cx="1712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600">
                <a:ea typeface="宋体" charset="-122"/>
              </a:rPr>
              <a:t>Image Segmentation</a:t>
            </a:r>
          </a:p>
        </p:txBody>
      </p:sp>
      <p:sp>
        <p:nvSpPr>
          <p:cNvPr id="52263" name="Text Box 39"/>
          <p:cNvSpPr txBox="1">
            <a:spLocks noChangeArrowheads="1"/>
          </p:cNvSpPr>
          <p:nvPr/>
        </p:nvSpPr>
        <p:spPr bwMode="auto">
          <a:xfrm>
            <a:off x="6629400" y="5772150"/>
            <a:ext cx="1749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600">
                <a:ea typeface="宋体" charset="-122"/>
              </a:rPr>
              <a:t>Motion Segmentation</a:t>
            </a:r>
          </a:p>
        </p:txBody>
      </p:sp>
      <p:sp>
        <p:nvSpPr>
          <p:cNvPr id="52264" name="Text Box 40"/>
          <p:cNvSpPr txBox="1">
            <a:spLocks noChangeArrowheads="1"/>
          </p:cNvSpPr>
          <p:nvPr/>
        </p:nvSpPr>
        <p:spPr bwMode="auto">
          <a:xfrm>
            <a:off x="1295400" y="5759450"/>
            <a:ext cx="13192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en-US" altLang="zh-CN" sz="1600">
                <a:ea typeface="宋体" charset="-122"/>
              </a:rPr>
              <a:t>Input sequence</a:t>
            </a:r>
          </a:p>
        </p:txBody>
      </p:sp>
      <p:sp>
        <p:nvSpPr>
          <p:cNvPr id="17" name="Text Box 9"/>
          <p:cNvSpPr txBox="1">
            <a:spLocks noChangeArrowheads="1"/>
          </p:cNvSpPr>
          <p:nvPr/>
        </p:nvSpPr>
        <p:spPr bwMode="auto">
          <a:xfrm>
            <a:off x="7614" y="6453336"/>
            <a:ext cx="1749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mj-lt"/>
                <a:ea typeface="宋体" pitchFamily="2" charset="-122"/>
                <a:cs typeface="Times New Roman" pitchFamily="18" charset="0"/>
              </a:rPr>
              <a:t>From Slides by </a:t>
            </a:r>
            <a:r>
              <a:rPr lang="en-US" altLang="zh-CN" sz="1000" dirty="0">
                <a:latin typeface="+mj-lt"/>
                <a:ea typeface="宋体" charset="-122"/>
                <a:sym typeface="Andale Mono" charset="0"/>
              </a:rPr>
              <a:t>Adrian </a:t>
            </a:r>
            <a:r>
              <a:rPr lang="en-US" altLang="zh-CN" sz="1000" dirty="0" err="1" smtClean="0">
                <a:latin typeface="+mj-lt"/>
                <a:ea typeface="宋体" charset="-122"/>
                <a:sym typeface="Andale Mono" charset="0"/>
              </a:rPr>
              <a:t>Barbu</a:t>
            </a:r>
            <a:endParaRPr lang="en-US" altLang="zh-CN" sz="1000" dirty="0" smtClean="0">
              <a:latin typeface="+mj-lt"/>
              <a:ea typeface="宋体" charset="-122"/>
              <a:sym typeface="Andale Mono" charset="0"/>
            </a:endParaRPr>
          </a:p>
          <a:p>
            <a:r>
              <a:rPr lang="en-US" altLang="zh-CN" sz="1000" dirty="0">
                <a:latin typeface="+mj-lt"/>
                <a:ea typeface="宋体" charset="-122"/>
                <a:sym typeface="Andale Mono" charset="0"/>
              </a:rPr>
              <a:t>- Siemens Corporate Research</a:t>
            </a:r>
          </a:p>
        </p:txBody>
      </p:sp>
      <p:sp>
        <p:nvSpPr>
          <p:cNvPr id="18"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Experiments</a:t>
            </a:r>
          </a:p>
        </p:txBody>
      </p:sp>
    </p:spTree>
    <p:extLst>
      <p:ext uri="{BB962C8B-B14F-4D97-AF65-F5344CB8AC3E}">
        <p14:creationId xmlns:p14="http://schemas.microsoft.com/office/powerpoint/2010/main" val="85250998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TextBox 2"/>
          <p:cNvSpPr txBox="1"/>
          <p:nvPr/>
        </p:nvSpPr>
        <p:spPr>
          <a:xfrm>
            <a:off x="323528" y="1004093"/>
            <a:ext cx="8496944" cy="923330"/>
          </a:xfrm>
          <a:prstGeom prst="rect">
            <a:avLst/>
          </a:prstGeom>
          <a:noFill/>
        </p:spPr>
        <p:txBody>
          <a:bodyPr wrap="square" rtlCol="0">
            <a:spAutoFit/>
          </a:bodyPr>
          <a:lstStyle/>
          <a:p>
            <a:pPr algn="ctr"/>
            <a:r>
              <a:rPr lang="en-US" altLang="zh-CN" sz="5400" b="1" dirty="0" smtClean="0">
                <a:solidFill>
                  <a:schemeClr val="bg1"/>
                </a:solidFill>
                <a:latin typeface="Arial Black" pitchFamily="34" charset="0"/>
                <a:ea typeface="微软雅黑" pitchFamily="34" charset="-122"/>
              </a:rPr>
              <a:t>Section </a:t>
            </a:r>
            <a:r>
              <a:rPr lang="en-US" altLang="zh-CN" sz="5400" b="1" dirty="0">
                <a:solidFill>
                  <a:schemeClr val="bg1"/>
                </a:solidFill>
                <a:latin typeface="Arial Black" pitchFamily="34" charset="0"/>
                <a:ea typeface="微软雅黑" pitchFamily="34" charset="-122"/>
              </a:rPr>
              <a:t>3</a:t>
            </a:r>
            <a:endParaRPr lang="zh-CN" altLang="en-US" sz="5400" b="1" dirty="0">
              <a:solidFill>
                <a:schemeClr val="bg1"/>
              </a:solidFill>
              <a:latin typeface="Arial Black" pitchFamily="34" charset="0"/>
              <a:ea typeface="微软雅黑" pitchFamily="34" charset="-122"/>
            </a:endParaRPr>
          </a:p>
        </p:txBody>
      </p:sp>
      <p:sp>
        <p:nvSpPr>
          <p:cNvPr id="5" name="TextBox 4"/>
          <p:cNvSpPr txBox="1"/>
          <p:nvPr/>
        </p:nvSpPr>
        <p:spPr>
          <a:xfrm>
            <a:off x="323528" y="3429002"/>
            <a:ext cx="8496944" cy="584775"/>
          </a:xfrm>
          <a:prstGeom prst="rect">
            <a:avLst/>
          </a:prstGeom>
          <a:noFill/>
        </p:spPr>
        <p:txBody>
          <a:bodyPr wrap="square" rtlCol="0">
            <a:spAutoFit/>
          </a:bodyPr>
          <a:lstStyle/>
          <a:p>
            <a:pPr algn="ctr"/>
            <a:r>
              <a:rPr lang="en-US" altLang="zh-CN" sz="3200" b="1" dirty="0" smtClean="0">
                <a:solidFill>
                  <a:schemeClr val="bg1"/>
                </a:solidFill>
                <a:latin typeface="Times New Roman" pitchFamily="18" charset="0"/>
                <a:ea typeface="微软雅黑" pitchFamily="34" charset="-122"/>
                <a:cs typeface="Times New Roman" pitchFamily="18" charset="0"/>
              </a:rPr>
              <a:t>Composite Cluster Sampling</a:t>
            </a:r>
            <a:endParaRPr lang="zh-CN" altLang="en-US" sz="3200" b="1" dirty="0">
              <a:solidFill>
                <a:schemeClr val="bg1"/>
              </a:solidFill>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2704413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内容占位符 3" descr="屏幕快照 2012-04-12 上午10.05.10.png"/>
          <p:cNvPicPr>
            <a:picLocks noGrp="1" noChangeAspect="1"/>
          </p:cNvPicPr>
          <p:nvPr>
            <p:ph idx="1"/>
          </p:nvPr>
        </p:nvPicPr>
        <p:blipFill>
          <a:blip r:embed="rId2">
            <a:extLst>
              <a:ext uri="{28A0092B-C50C-407E-A947-70E740481C1C}">
                <a14:useLocalDpi xmlns:a14="http://schemas.microsoft.com/office/drawing/2010/main" val="0"/>
              </a:ext>
            </a:extLst>
          </a:blip>
          <a:srcRect t="-14964" b="-14964"/>
          <a:stretch>
            <a:fillRect/>
          </a:stretch>
        </p:blipFill>
        <p:spPr>
          <a:xfrm>
            <a:off x="611560" y="836712"/>
            <a:ext cx="8229600" cy="4525962"/>
          </a:xfrm>
        </p:spPr>
      </p:pic>
      <mc:AlternateContent xmlns:mc="http://schemas.openxmlformats.org/markup-compatibility/2006" xmlns:a14="http://schemas.microsoft.com/office/drawing/2010/main">
        <mc:Choice Requires="a14">
          <p:sp>
            <p:nvSpPr>
              <p:cNvPr id="4100" name="文本框 1"/>
              <p:cNvSpPr txBox="1">
                <a:spLocks noChangeArrowheads="1"/>
              </p:cNvSpPr>
              <p:nvPr/>
            </p:nvSpPr>
            <p:spPr bwMode="auto">
              <a:xfrm>
                <a:off x="869950" y="4869160"/>
                <a:ext cx="5790282" cy="12343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宋体" charset="-122"/>
                  </a:defRPr>
                </a:lvl1pPr>
                <a:lvl2pPr marL="742950" indent="-285750" eaLnBrk="0" hangingPunct="0">
                  <a:defRPr kumimoji="1">
                    <a:solidFill>
                      <a:schemeClr val="tx1"/>
                    </a:solidFill>
                    <a:latin typeface="Calibri" pitchFamily="34" charset="0"/>
                    <a:ea typeface="宋体" charset="-122"/>
                  </a:defRPr>
                </a:lvl2pPr>
                <a:lvl3pPr marL="1143000" indent="-228600" eaLnBrk="0" hangingPunct="0">
                  <a:defRPr kumimoji="1">
                    <a:solidFill>
                      <a:schemeClr val="tx1"/>
                    </a:solidFill>
                    <a:latin typeface="Calibri" pitchFamily="34" charset="0"/>
                    <a:ea typeface="宋体" charset="-122"/>
                  </a:defRPr>
                </a:lvl3pPr>
                <a:lvl4pPr marL="1600200" indent="-228600" eaLnBrk="0" hangingPunct="0">
                  <a:defRPr kumimoji="1">
                    <a:solidFill>
                      <a:schemeClr val="tx1"/>
                    </a:solidFill>
                    <a:latin typeface="Calibri" pitchFamily="34" charset="0"/>
                    <a:ea typeface="宋体" charset="-122"/>
                  </a:defRPr>
                </a:lvl4pPr>
                <a:lvl5pPr marL="2057400" indent="-228600" eaLnBrk="0" hangingPunct="0">
                  <a:defRPr kumimoji="1">
                    <a:solidFill>
                      <a:schemeClr val="tx1"/>
                    </a:solidFill>
                    <a:latin typeface="Calibri" pitchFamily="34" charset="0"/>
                    <a:ea typeface="宋体" charset="-122"/>
                  </a:defRPr>
                </a:lvl5pPr>
                <a:lvl6pPr marL="2514600" indent="-228600" defTabSz="457200" eaLnBrk="0" fontAlgn="base" hangingPunct="0">
                  <a:spcBef>
                    <a:spcPct val="0"/>
                  </a:spcBef>
                  <a:spcAft>
                    <a:spcPct val="0"/>
                  </a:spcAft>
                  <a:defRPr kumimoji="1">
                    <a:solidFill>
                      <a:schemeClr val="tx1"/>
                    </a:solidFill>
                    <a:latin typeface="Calibri" pitchFamily="34" charset="0"/>
                    <a:ea typeface="宋体" charset="-122"/>
                  </a:defRPr>
                </a:lvl6pPr>
                <a:lvl7pPr marL="2971800" indent="-228600" defTabSz="457200" eaLnBrk="0" fontAlgn="base" hangingPunct="0">
                  <a:spcBef>
                    <a:spcPct val="0"/>
                  </a:spcBef>
                  <a:spcAft>
                    <a:spcPct val="0"/>
                  </a:spcAft>
                  <a:defRPr kumimoji="1">
                    <a:solidFill>
                      <a:schemeClr val="tx1"/>
                    </a:solidFill>
                    <a:latin typeface="Calibri" pitchFamily="34" charset="0"/>
                    <a:ea typeface="宋体" charset="-122"/>
                  </a:defRPr>
                </a:lvl7pPr>
                <a:lvl8pPr marL="3429000" indent="-228600" defTabSz="457200" eaLnBrk="0" fontAlgn="base" hangingPunct="0">
                  <a:spcBef>
                    <a:spcPct val="0"/>
                  </a:spcBef>
                  <a:spcAft>
                    <a:spcPct val="0"/>
                  </a:spcAft>
                  <a:defRPr kumimoji="1">
                    <a:solidFill>
                      <a:schemeClr val="tx1"/>
                    </a:solidFill>
                    <a:latin typeface="Calibri" pitchFamily="34" charset="0"/>
                    <a:ea typeface="宋体" charset="-122"/>
                  </a:defRPr>
                </a:lvl8pPr>
                <a:lvl9pPr marL="3886200" indent="-228600" defTabSz="457200" eaLnBrk="0" fontAlgn="base" hangingPunct="0">
                  <a:spcBef>
                    <a:spcPct val="0"/>
                  </a:spcBef>
                  <a:spcAft>
                    <a:spcPct val="0"/>
                  </a:spcAft>
                  <a:defRPr kumimoji="1">
                    <a:solidFill>
                      <a:schemeClr val="tx1"/>
                    </a:solidFill>
                    <a:latin typeface="Calibri" pitchFamily="34" charset="0"/>
                    <a:ea typeface="宋体" charset="-122"/>
                  </a:defRPr>
                </a:lvl9pPr>
              </a:lstStyle>
              <a:p>
                <a:pPr eaLnBrk="1" hangingPunct="1"/>
                <a:r>
                  <a:rPr kumimoji="0" lang="en-US" altLang="zh-CN" sz="2400" dirty="0" smtClean="0">
                    <a:latin typeface="+mj-lt"/>
                    <a:cs typeface="Times New Roman" pitchFamily="18" charset="0"/>
                  </a:rPr>
                  <a:t>Input: two graphs</a:t>
                </a:r>
                <a14:m>
                  <m:oMath xmlns:m="http://schemas.openxmlformats.org/officeDocument/2006/math">
                    <m:r>
                      <a:rPr kumimoji="0" lang="en-US" altLang="zh-CN" sz="2400" b="0" i="0" dirty="0" smtClean="0">
                        <a:latin typeface="Cambria Math"/>
                      </a:rPr>
                      <m:t>(</m:t>
                    </m:r>
                    <m:sSup>
                      <m:sSupPr>
                        <m:ctrlPr>
                          <a:rPr kumimoji="0" lang="en-US" altLang="zh-CN" sz="2400" b="0" i="1" dirty="0" smtClean="0">
                            <a:latin typeface="Cambria Math"/>
                          </a:rPr>
                        </m:ctrlPr>
                      </m:sSupPr>
                      <m:e>
                        <m:r>
                          <m:rPr>
                            <m:sty m:val="p"/>
                          </m:rPr>
                          <a:rPr kumimoji="0" lang="en-US" altLang="zh-CN" sz="2400" dirty="0">
                            <a:latin typeface="Cambria Math"/>
                          </a:rPr>
                          <m:t>G</m:t>
                        </m:r>
                      </m:e>
                      <m:sup>
                        <m:r>
                          <m:rPr>
                            <m:sty m:val="p"/>
                          </m:rPr>
                          <a:rPr kumimoji="0" lang="en-US" altLang="zh-CN" sz="2400" b="0" i="0" dirty="0" smtClean="0">
                            <a:latin typeface="Cambria Math"/>
                          </a:rPr>
                          <m:t>S</m:t>
                        </m:r>
                      </m:sup>
                    </m:sSup>
                    <m:r>
                      <a:rPr kumimoji="0" lang="en-US" altLang="zh-CN" sz="2400" b="0" i="0" dirty="0" smtClean="0">
                        <a:latin typeface="Cambria Math"/>
                      </a:rPr>
                      <m:t>,</m:t>
                    </m:r>
                    <m:sSup>
                      <m:sSupPr>
                        <m:ctrlPr>
                          <a:rPr kumimoji="0" lang="en-US" altLang="zh-CN" sz="2400" b="0" i="1" dirty="0" smtClean="0">
                            <a:latin typeface="Cambria Math"/>
                          </a:rPr>
                        </m:ctrlPr>
                      </m:sSupPr>
                      <m:e>
                        <m:r>
                          <m:rPr>
                            <m:sty m:val="p"/>
                          </m:rPr>
                          <a:rPr kumimoji="0" lang="en-US" altLang="zh-CN" sz="2400" b="0" i="0" dirty="0" smtClean="0">
                            <a:latin typeface="Cambria Math"/>
                          </a:rPr>
                          <m:t>G</m:t>
                        </m:r>
                      </m:e>
                      <m:sup>
                        <m:r>
                          <m:rPr>
                            <m:sty m:val="p"/>
                          </m:rPr>
                          <a:rPr kumimoji="0" lang="en-US" altLang="zh-CN" sz="2400" b="0" i="0" dirty="0" smtClean="0">
                            <a:latin typeface="Cambria Math"/>
                          </a:rPr>
                          <m:t>T</m:t>
                        </m:r>
                      </m:sup>
                    </m:sSup>
                    <m:r>
                      <a:rPr kumimoji="0" lang="en-US" altLang="zh-CN" sz="2400" b="0" i="0" dirty="0" smtClean="0">
                        <a:latin typeface="Cambria Math"/>
                      </a:rPr>
                      <m:t>)</m:t>
                    </m:r>
                  </m:oMath>
                </a14:m>
                <a:endParaRPr kumimoji="0" lang="en-US" altLang="zh-CN" sz="2400" dirty="0">
                  <a:latin typeface="+mj-lt"/>
                  <a:cs typeface="Times New Roman" pitchFamily="18" charset="0"/>
                </a:endParaRPr>
              </a:p>
              <a:p>
                <a:pPr eaLnBrk="1" hangingPunct="1"/>
                <a:r>
                  <a:rPr kumimoji="0" lang="en-US" altLang="zh-CN" sz="2400" dirty="0">
                    <a:latin typeface="+mj-lt"/>
                    <a:cs typeface="Times New Roman" pitchFamily="18" charset="0"/>
                  </a:rPr>
                  <a:t>Output: layered matching configuration</a:t>
                </a:r>
              </a:p>
              <a:p>
                <a:pPr eaLnBrk="1" hangingPunct="1"/>
                <a:endParaRPr lang="zh-CN" altLang="en-US" sz="2400" dirty="0">
                  <a:latin typeface="+mj-lt"/>
                  <a:cs typeface="Times New Roman" pitchFamily="18" charset="0"/>
                </a:endParaRPr>
              </a:p>
            </p:txBody>
          </p:sp>
        </mc:Choice>
        <mc:Fallback xmlns="">
          <p:sp>
            <p:nvSpPr>
              <p:cNvPr id="4100" name="文本框 1"/>
              <p:cNvSpPr txBox="1">
                <a:spLocks noRot="1" noChangeAspect="1" noMove="1" noResize="1" noEditPoints="1" noAdjustHandles="1" noChangeArrowheads="1" noChangeShapeType="1" noTextEdit="1"/>
              </p:cNvSpPr>
              <p:nvPr/>
            </p:nvSpPr>
            <p:spPr bwMode="auto">
              <a:xfrm>
                <a:off x="869950" y="4869160"/>
                <a:ext cx="5790282" cy="1234377"/>
              </a:xfrm>
              <a:prstGeom prst="rect">
                <a:avLst/>
              </a:prstGeom>
              <a:blipFill rotWithShape="1">
                <a:blip r:embed="rId3"/>
                <a:stretch>
                  <a:fillRect l="-1684" t="-9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 name="矩形 1"/>
          <p:cNvSpPr/>
          <p:nvPr/>
        </p:nvSpPr>
        <p:spPr>
          <a:xfrm>
            <a:off x="3563888" y="6211669"/>
            <a:ext cx="5586865" cy="646331"/>
          </a:xfrm>
          <a:prstGeom prst="rect">
            <a:avLst/>
          </a:prstGeom>
        </p:spPr>
        <p:txBody>
          <a:bodyPr wrap="square">
            <a:spAutoFit/>
          </a:bodyPr>
          <a:lstStyle/>
          <a:p>
            <a:r>
              <a:rPr lang="en-US" altLang="zh-CN" dirty="0" smtClean="0"/>
              <a:t>Liang </a:t>
            </a:r>
            <a:r>
              <a:rPr lang="en-US" altLang="zh-CN" dirty="0"/>
              <a:t>Lin, </a:t>
            </a:r>
            <a:r>
              <a:rPr lang="en-US" altLang="zh-CN" dirty="0" err="1" smtClean="0"/>
              <a:t>Xiaobai</a:t>
            </a:r>
            <a:r>
              <a:rPr lang="en-US" altLang="zh-CN" dirty="0" smtClean="0"/>
              <a:t> </a:t>
            </a:r>
            <a:r>
              <a:rPr lang="en-US" altLang="zh-CN" dirty="0"/>
              <a:t>Liu, </a:t>
            </a:r>
            <a:r>
              <a:rPr lang="en-US" altLang="zh-CN" dirty="0" smtClean="0"/>
              <a:t>Song-Chun Zhu. “Layered </a:t>
            </a:r>
            <a:r>
              <a:rPr lang="en-US" altLang="zh-CN" dirty="0"/>
              <a:t>Graph Matching </a:t>
            </a:r>
            <a:r>
              <a:rPr lang="en-US" altLang="zh-CN" dirty="0" smtClean="0"/>
              <a:t>with Composite </a:t>
            </a:r>
            <a:r>
              <a:rPr lang="en-US" altLang="zh-CN" dirty="0"/>
              <a:t>Cluster </a:t>
            </a:r>
            <a:r>
              <a:rPr lang="en-US" altLang="zh-CN" dirty="0" smtClean="0"/>
              <a:t>Sampling”. TPAMI 2010.</a:t>
            </a:r>
            <a:endParaRPr lang="zh-CN" altLang="en-US" dirty="0"/>
          </a:p>
        </p:txBody>
      </p:sp>
      <p:sp>
        <p:nvSpPr>
          <p:cNvPr id="8"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ea typeface="宋体" pitchFamily="2" charset="-122"/>
              </a:rPr>
              <a:t>Problem Formulation</a:t>
            </a:r>
            <a:endParaRPr lang="en-US" altLang="zh-CN" sz="2800" b="1" dirty="0">
              <a:ea typeface="宋体" pitchFamily="2" charset="-122"/>
            </a:endParaRPr>
          </a:p>
        </p:txBody>
      </p:sp>
    </p:spTree>
    <p:extLst>
      <p:ext uri="{BB962C8B-B14F-4D97-AF65-F5344CB8AC3E}">
        <p14:creationId xmlns:p14="http://schemas.microsoft.com/office/powerpoint/2010/main" val="890432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文本框 4"/>
              <p:cNvSpPr txBox="1">
                <a:spLocks noChangeArrowheads="1"/>
              </p:cNvSpPr>
              <p:nvPr/>
            </p:nvSpPr>
            <p:spPr bwMode="auto">
              <a:xfrm>
                <a:off x="1166812" y="1772816"/>
                <a:ext cx="6810376" cy="308103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宋体" charset="-122"/>
                  </a:defRPr>
                </a:lvl1pPr>
                <a:lvl2pPr marL="742950" indent="-285750" eaLnBrk="0" hangingPunct="0">
                  <a:defRPr kumimoji="1">
                    <a:solidFill>
                      <a:schemeClr val="tx1"/>
                    </a:solidFill>
                    <a:latin typeface="Calibri" pitchFamily="34" charset="0"/>
                    <a:ea typeface="宋体" charset="-122"/>
                  </a:defRPr>
                </a:lvl2pPr>
                <a:lvl3pPr marL="1143000" indent="-228600" eaLnBrk="0" hangingPunct="0">
                  <a:defRPr kumimoji="1">
                    <a:solidFill>
                      <a:schemeClr val="tx1"/>
                    </a:solidFill>
                    <a:latin typeface="Calibri" pitchFamily="34" charset="0"/>
                    <a:ea typeface="宋体" charset="-122"/>
                  </a:defRPr>
                </a:lvl3pPr>
                <a:lvl4pPr marL="1600200" indent="-228600" eaLnBrk="0" hangingPunct="0">
                  <a:defRPr kumimoji="1">
                    <a:solidFill>
                      <a:schemeClr val="tx1"/>
                    </a:solidFill>
                    <a:latin typeface="Calibri" pitchFamily="34" charset="0"/>
                    <a:ea typeface="宋体" charset="-122"/>
                  </a:defRPr>
                </a:lvl4pPr>
                <a:lvl5pPr marL="2057400" indent="-228600" eaLnBrk="0" hangingPunct="0">
                  <a:defRPr kumimoji="1">
                    <a:solidFill>
                      <a:schemeClr val="tx1"/>
                    </a:solidFill>
                    <a:latin typeface="Calibri" pitchFamily="34" charset="0"/>
                    <a:ea typeface="宋体" charset="-122"/>
                  </a:defRPr>
                </a:lvl5pPr>
                <a:lvl6pPr marL="2514600" indent="-228600" defTabSz="457200" eaLnBrk="0" fontAlgn="base" hangingPunct="0">
                  <a:spcBef>
                    <a:spcPct val="0"/>
                  </a:spcBef>
                  <a:spcAft>
                    <a:spcPct val="0"/>
                  </a:spcAft>
                  <a:defRPr kumimoji="1">
                    <a:solidFill>
                      <a:schemeClr val="tx1"/>
                    </a:solidFill>
                    <a:latin typeface="Calibri" pitchFamily="34" charset="0"/>
                    <a:ea typeface="宋体" charset="-122"/>
                  </a:defRPr>
                </a:lvl6pPr>
                <a:lvl7pPr marL="2971800" indent="-228600" defTabSz="457200" eaLnBrk="0" fontAlgn="base" hangingPunct="0">
                  <a:spcBef>
                    <a:spcPct val="0"/>
                  </a:spcBef>
                  <a:spcAft>
                    <a:spcPct val="0"/>
                  </a:spcAft>
                  <a:defRPr kumimoji="1">
                    <a:solidFill>
                      <a:schemeClr val="tx1"/>
                    </a:solidFill>
                    <a:latin typeface="Calibri" pitchFamily="34" charset="0"/>
                    <a:ea typeface="宋体" charset="-122"/>
                  </a:defRPr>
                </a:lvl7pPr>
                <a:lvl8pPr marL="3429000" indent="-228600" defTabSz="457200" eaLnBrk="0" fontAlgn="base" hangingPunct="0">
                  <a:spcBef>
                    <a:spcPct val="0"/>
                  </a:spcBef>
                  <a:spcAft>
                    <a:spcPct val="0"/>
                  </a:spcAft>
                  <a:defRPr kumimoji="1">
                    <a:solidFill>
                      <a:schemeClr val="tx1"/>
                    </a:solidFill>
                    <a:latin typeface="Calibri" pitchFamily="34" charset="0"/>
                    <a:ea typeface="宋体" charset="-122"/>
                  </a:defRPr>
                </a:lvl8pPr>
                <a:lvl9pPr marL="3886200" indent="-228600" defTabSz="457200" eaLnBrk="0" fontAlgn="base" hangingPunct="0">
                  <a:spcBef>
                    <a:spcPct val="0"/>
                  </a:spcBef>
                  <a:spcAft>
                    <a:spcPct val="0"/>
                  </a:spcAft>
                  <a:defRPr kumimoji="1">
                    <a:solidFill>
                      <a:schemeClr val="tx1"/>
                    </a:solidFill>
                    <a:latin typeface="Calibri" pitchFamily="34" charset="0"/>
                    <a:ea typeface="宋体" charset="-122"/>
                  </a:defRPr>
                </a:lvl9pPr>
              </a:lstStyle>
              <a:p>
                <a:pPr eaLnBrk="1" hangingPunct="1"/>
                <a:r>
                  <a:rPr lang="en-US" altLang="zh-CN" sz="2400" dirty="0" smtClean="0">
                    <a:latin typeface="+mj-lt"/>
                    <a:cs typeface="Times New Roman" pitchFamily="18" charset="0"/>
                  </a:rPr>
                  <a:t>Input: source graph </a:t>
                </a:r>
                <a14:m>
                  <m:oMath xmlns:m="http://schemas.openxmlformats.org/officeDocument/2006/math">
                    <m:sSup>
                      <m:sSupPr>
                        <m:ctrlPr>
                          <a:rPr lang="en-US" altLang="zh-CN" sz="2400" b="0" i="1" smtClean="0">
                            <a:latin typeface="Cambria Math"/>
                            <a:cs typeface="Times New Roman" pitchFamily="18" charset="0"/>
                          </a:rPr>
                        </m:ctrlPr>
                      </m:sSupPr>
                      <m:e>
                        <m:r>
                          <a:rPr lang="en-US" altLang="zh-CN" sz="2400" b="0" i="1" smtClean="0">
                            <a:latin typeface="Cambria Math"/>
                            <a:cs typeface="Times New Roman" pitchFamily="18" charset="0"/>
                          </a:rPr>
                          <m:t>𝐺</m:t>
                        </m:r>
                      </m:e>
                      <m:sup>
                        <m:r>
                          <a:rPr lang="en-US" altLang="zh-CN" sz="2400" b="0" i="1" smtClean="0">
                            <a:latin typeface="Cambria Math"/>
                            <a:cs typeface="Times New Roman" pitchFamily="18" charset="0"/>
                          </a:rPr>
                          <m:t>𝑆</m:t>
                        </m:r>
                      </m:sup>
                    </m:sSup>
                  </m:oMath>
                </a14:m>
                <a:r>
                  <a:rPr lang="en-US" altLang="zh-CN" sz="2400" dirty="0" smtClean="0">
                    <a:latin typeface="+mj-lt"/>
                    <a:cs typeface="Times New Roman" pitchFamily="18" charset="0"/>
                  </a:rPr>
                  <a:t> and target graph </a:t>
                </a:r>
                <a14:m>
                  <m:oMath xmlns:m="http://schemas.openxmlformats.org/officeDocument/2006/math">
                    <m:sSup>
                      <m:sSupPr>
                        <m:ctrlPr>
                          <a:rPr lang="en-US" altLang="zh-CN" sz="2400" b="0" i="1" smtClean="0">
                            <a:latin typeface="Cambria Math"/>
                            <a:cs typeface="Times New Roman" pitchFamily="18" charset="0"/>
                          </a:rPr>
                        </m:ctrlPr>
                      </m:sSupPr>
                      <m:e>
                        <m:r>
                          <a:rPr lang="en-US" altLang="zh-CN" sz="2400" b="0" i="1" smtClean="0">
                            <a:latin typeface="Cambria Math"/>
                            <a:cs typeface="Times New Roman" pitchFamily="18" charset="0"/>
                          </a:rPr>
                          <m:t>𝐺</m:t>
                        </m:r>
                      </m:e>
                      <m:sup>
                        <m:r>
                          <a:rPr lang="en-US" altLang="zh-CN" sz="2400" b="0" i="1" smtClean="0">
                            <a:latin typeface="Cambria Math"/>
                            <a:cs typeface="Times New Roman" pitchFamily="18" charset="0"/>
                          </a:rPr>
                          <m:t>𝑇</m:t>
                        </m:r>
                      </m:sup>
                    </m:sSup>
                  </m:oMath>
                </a14:m>
                <a:endParaRPr lang="en-US" altLang="zh-CN" sz="2400" dirty="0" smtClean="0">
                  <a:latin typeface="+mj-lt"/>
                  <a:cs typeface="Times New Roman" pitchFamily="18" charset="0"/>
                </a:endParaRPr>
              </a:p>
              <a:p>
                <a:pPr eaLnBrk="1" hangingPunct="1"/>
                <a:r>
                  <a:rPr lang="en-US" altLang="zh-CN" sz="2400" dirty="0" smtClean="0">
                    <a:latin typeface="+mj-lt"/>
                    <a:cs typeface="Times New Roman" pitchFamily="18" charset="0"/>
                  </a:rPr>
                  <a:t>Output: layered matching configuration </a:t>
                </a:r>
                <a14:m>
                  <m:oMath xmlns:m="http://schemas.openxmlformats.org/officeDocument/2006/math">
                    <m:r>
                      <a:rPr lang="en-US" altLang="zh-CN" sz="2400" b="0" i="1" smtClean="0">
                        <a:latin typeface="Cambria Math"/>
                        <a:cs typeface="Times New Roman" pitchFamily="18" charset="0"/>
                      </a:rPr>
                      <m:t>𝑊</m:t>
                    </m:r>
                  </m:oMath>
                </a14:m>
                <a:endParaRPr lang="en-US" altLang="zh-CN" sz="2400" dirty="0" smtClean="0">
                  <a:latin typeface="+mj-lt"/>
                  <a:cs typeface="Times New Roman" pitchFamily="18" charset="0"/>
                </a:endParaRPr>
              </a:p>
              <a:p>
                <a:pPr eaLnBrk="1" hangingPunct="1"/>
                <a:endParaRPr lang="en-US" altLang="zh-CN" sz="2400" dirty="0" smtClean="0">
                  <a:latin typeface="+mj-lt"/>
                  <a:cs typeface="Times New Roman" pitchFamily="18" charset="0"/>
                </a:endParaRPr>
              </a:p>
              <a:p>
                <a:pPr eaLnBrk="1" hangingPunct="1"/>
                <a:r>
                  <a:rPr lang="en-US" altLang="zh-CN" sz="2400" dirty="0" smtClean="0">
                    <a:latin typeface="+mj-lt"/>
                    <a:cs typeface="Times New Roman" pitchFamily="18" charset="0"/>
                  </a:rPr>
                  <a:t>  1. Construct candidate graph.</a:t>
                </a:r>
                <a:endParaRPr lang="en-US" altLang="zh-CN" sz="2400" dirty="0">
                  <a:latin typeface="+mj-lt"/>
                  <a:cs typeface="Times New Roman" pitchFamily="18" charset="0"/>
                </a:endParaRPr>
              </a:p>
              <a:p>
                <a:pPr eaLnBrk="1" hangingPunct="1"/>
                <a:r>
                  <a:rPr lang="en-US" altLang="zh-CN" sz="2400" dirty="0" smtClean="0">
                    <a:latin typeface="+mj-lt"/>
                    <a:cs typeface="Times New Roman" pitchFamily="18" charset="0"/>
                  </a:rPr>
                  <a:t>  2. Sample composite clusters.</a:t>
                </a:r>
              </a:p>
              <a:p>
                <a:pPr eaLnBrk="1" hangingPunct="1"/>
                <a:r>
                  <a:rPr lang="en-US" altLang="zh-CN" sz="2400" dirty="0">
                    <a:latin typeface="+mj-lt"/>
                    <a:cs typeface="Times New Roman" pitchFamily="18" charset="0"/>
                  </a:rPr>
                  <a:t> </a:t>
                </a:r>
                <a:r>
                  <a:rPr lang="en-US" altLang="zh-CN" sz="2400" dirty="0" smtClean="0">
                    <a:latin typeface="+mj-lt"/>
                    <a:cs typeface="Times New Roman" pitchFamily="18" charset="0"/>
                  </a:rPr>
                  <a:t>      a. Generate composite cluster.</a:t>
                </a:r>
                <a:endParaRPr lang="en-US" altLang="zh-CN" sz="2400" dirty="0">
                  <a:latin typeface="+mj-lt"/>
                  <a:cs typeface="Times New Roman" pitchFamily="18" charset="0"/>
                </a:endParaRPr>
              </a:p>
              <a:p>
                <a:pPr eaLnBrk="1" hangingPunct="1"/>
                <a:r>
                  <a:rPr lang="en-US" altLang="zh-CN" sz="2400" dirty="0" smtClean="0">
                    <a:latin typeface="+mj-lt"/>
                    <a:cs typeface="Times New Roman" pitchFamily="18" charset="0"/>
                  </a:rPr>
                  <a:t>       b. Re-assign color to the composite cluster.</a:t>
                </a:r>
              </a:p>
              <a:p>
                <a:pPr eaLnBrk="1" hangingPunct="1"/>
                <a:r>
                  <a:rPr lang="en-US" altLang="zh-CN" sz="2400" dirty="0">
                    <a:latin typeface="+mj-lt"/>
                    <a:cs typeface="Times New Roman" pitchFamily="18" charset="0"/>
                  </a:rPr>
                  <a:t> </a:t>
                </a:r>
                <a:r>
                  <a:rPr lang="en-US" altLang="zh-CN" sz="2400" dirty="0" smtClean="0">
                    <a:latin typeface="+mj-lt"/>
                    <a:cs typeface="Times New Roman" pitchFamily="18" charset="0"/>
                  </a:rPr>
                  <a:t>      c. Convert to a new state.</a:t>
                </a:r>
                <a:endParaRPr lang="en-US" altLang="zh-CN" sz="2400" dirty="0">
                  <a:latin typeface="+mj-lt"/>
                  <a:cs typeface="Times New Roman" pitchFamily="18" charset="0"/>
                </a:endParaRPr>
              </a:p>
            </p:txBody>
          </p:sp>
        </mc:Choice>
        <mc:Fallback xmlns="">
          <p:sp>
            <p:nvSpPr>
              <p:cNvPr id="6" name="文本框 4"/>
              <p:cNvSpPr txBox="1">
                <a:spLocks noRot="1" noChangeAspect="1" noMove="1" noResize="1" noEditPoints="1" noAdjustHandles="1" noChangeArrowheads="1" noChangeShapeType="1" noTextEdit="1"/>
              </p:cNvSpPr>
              <p:nvPr/>
            </p:nvSpPr>
            <p:spPr bwMode="auto">
              <a:xfrm>
                <a:off x="1166812" y="1772816"/>
                <a:ext cx="6810376" cy="3081036"/>
              </a:xfrm>
              <a:prstGeom prst="rect">
                <a:avLst/>
              </a:prstGeom>
              <a:blipFill rotWithShape="1">
                <a:blip r:embed="rId2"/>
                <a:stretch>
                  <a:fillRect l="-1342" t="-396" b="-356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7"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ea typeface="宋体" pitchFamily="2" charset="-122"/>
              </a:rPr>
              <a:t>Problem Formulation</a:t>
            </a:r>
            <a:endParaRPr lang="en-US" altLang="zh-CN" sz="2800" b="1" dirty="0">
              <a:ea typeface="宋体" pitchFamily="2" charset="-122"/>
            </a:endParaRPr>
          </a:p>
        </p:txBody>
      </p:sp>
    </p:spTree>
    <p:extLst>
      <p:ext uri="{BB962C8B-B14F-4D97-AF65-F5344CB8AC3E}">
        <p14:creationId xmlns:p14="http://schemas.microsoft.com/office/powerpoint/2010/main" val="2117069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457200" y="274638"/>
            <a:ext cx="8229600" cy="563562"/>
          </a:xfrm>
        </p:spPr>
        <p:txBody>
          <a:bodyPr/>
          <a:lstStyle/>
          <a:p>
            <a:r>
              <a:rPr lang="en-US" altLang="zh-CN" sz="2800" b="1" dirty="0">
                <a:ea typeface="宋体" pitchFamily="2" charset="-122"/>
              </a:rPr>
              <a:t>Modeling image pixel labels as MRF</a:t>
            </a:r>
          </a:p>
        </p:txBody>
      </p:sp>
      <p:sp>
        <p:nvSpPr>
          <p:cNvPr id="23555" name="Rectangle 3"/>
          <p:cNvSpPr>
            <a:spLocks noGrp="1" noChangeArrowheads="1"/>
          </p:cNvSpPr>
          <p:nvPr>
            <p:ph type="body" idx="4294967295"/>
          </p:nvPr>
        </p:nvSpPr>
        <p:spPr/>
        <p:txBody>
          <a:bodyPr/>
          <a:lstStyle/>
          <a:p>
            <a:pPr>
              <a:buFontTx/>
              <a:buNone/>
            </a:pPr>
            <a:r>
              <a:rPr lang="en-US" altLang="zh-CN" sz="2000">
                <a:ea typeface="宋体" pitchFamily="2" charset="-122"/>
              </a:rPr>
              <a:t>MRF-based segmentation</a:t>
            </a:r>
          </a:p>
        </p:txBody>
      </p:sp>
      <p:grpSp>
        <p:nvGrpSpPr>
          <p:cNvPr id="23556" name="Group 4"/>
          <p:cNvGrpSpPr>
            <a:grpSpLocks/>
          </p:cNvGrpSpPr>
          <p:nvPr/>
        </p:nvGrpSpPr>
        <p:grpSpPr bwMode="auto">
          <a:xfrm>
            <a:off x="914400" y="2819400"/>
            <a:ext cx="7467600" cy="3001963"/>
            <a:chOff x="576" y="1776"/>
            <a:chExt cx="4704" cy="1891"/>
          </a:xfrm>
        </p:grpSpPr>
        <p:pic>
          <p:nvPicPr>
            <p:cNvPr id="23557" name="Picture 5" descr="M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2016"/>
              <a:ext cx="2349"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8" name="Object 6"/>
            <p:cNvGraphicFramePr>
              <a:graphicFrameLocks noChangeAspect="1"/>
            </p:cNvGraphicFramePr>
            <p:nvPr/>
          </p:nvGraphicFramePr>
          <p:xfrm>
            <a:off x="576" y="2640"/>
            <a:ext cx="564" cy="242"/>
          </p:xfrm>
          <a:graphic>
            <a:graphicData uri="http://schemas.openxmlformats.org/presentationml/2006/ole">
              <mc:AlternateContent xmlns:mc="http://schemas.openxmlformats.org/markup-compatibility/2006">
                <mc:Choice xmlns:v="urn:schemas-microsoft-com:vml" Requires="v">
                  <p:oleObj spid="_x0000_s27276" name="Equation" r:id="rId4" imgW="444240" imgH="190440" progId="Equation.DSMT4">
                    <p:embed/>
                  </p:oleObj>
                </mc:Choice>
                <mc:Fallback>
                  <p:oleObj name="Equation" r:id="rId4" imgW="444240" imgH="1904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2640"/>
                          <a:ext cx="564"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9" name="Object 7"/>
            <p:cNvGraphicFramePr>
              <a:graphicFrameLocks noChangeAspect="1"/>
            </p:cNvGraphicFramePr>
            <p:nvPr/>
          </p:nvGraphicFramePr>
          <p:xfrm>
            <a:off x="1152" y="3408"/>
            <a:ext cx="616" cy="259"/>
          </p:xfrm>
          <a:graphic>
            <a:graphicData uri="http://schemas.openxmlformats.org/presentationml/2006/ole">
              <mc:AlternateContent xmlns:mc="http://schemas.openxmlformats.org/markup-compatibility/2006">
                <mc:Choice xmlns:v="urn:schemas-microsoft-com:vml" Requires="v">
                  <p:oleObj spid="_x0000_s27277" name="Equation" r:id="rId6" imgW="482400" imgH="203040" progId="Equation.DSMT4">
                    <p:embed/>
                  </p:oleObj>
                </mc:Choice>
                <mc:Fallback>
                  <p:oleObj name="Equation" r:id="rId6" imgW="482400" imgH="203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2" y="3408"/>
                          <a:ext cx="616"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0" name="Line 8"/>
            <p:cNvSpPr>
              <a:spLocks noChangeShapeType="1"/>
            </p:cNvSpPr>
            <p:nvPr/>
          </p:nvSpPr>
          <p:spPr bwMode="auto">
            <a:xfrm flipV="1">
              <a:off x="1488" y="3168"/>
              <a:ext cx="28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3561" name="Line 9"/>
            <p:cNvSpPr>
              <a:spLocks noChangeShapeType="1"/>
            </p:cNvSpPr>
            <p:nvPr/>
          </p:nvSpPr>
          <p:spPr bwMode="auto">
            <a:xfrm>
              <a:off x="1152" y="2784"/>
              <a:ext cx="2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23562" name="Picture 10" descr="5g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4" y="2736"/>
              <a:ext cx="921"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1" descr="54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4" y="1776"/>
              <a:ext cx="921"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Rectangle 12"/>
            <p:cNvSpPr>
              <a:spLocks noChangeArrowheads="1"/>
            </p:cNvSpPr>
            <p:nvPr/>
          </p:nvSpPr>
          <p:spPr bwMode="auto">
            <a:xfrm>
              <a:off x="2592" y="1776"/>
              <a:ext cx="240" cy="240"/>
            </a:xfrm>
            <a:prstGeom prst="rect">
              <a:avLst/>
            </a:prstGeom>
            <a:solidFill>
              <a:srgbClr val="C0C0C0"/>
            </a:solidFill>
            <a:ln w="12700">
              <a:solidFill>
                <a:schemeClr val="tx1"/>
              </a:solidFill>
              <a:miter lim="800000"/>
              <a:headEnd/>
              <a:tailEnd/>
            </a:ln>
          </p:spPr>
          <p:txBody>
            <a:bodyPr wrap="none" anchor="ctr"/>
            <a:lstStyle/>
            <a:p>
              <a:pPr algn="ctr" eaLnBrk="0" hangingPunct="0"/>
              <a:endParaRPr lang="zh-CN" altLang="zh-CN" sz="2400">
                <a:latin typeface="Times New Roman" pitchFamily="18" charset="0"/>
              </a:endParaRPr>
            </a:p>
          </p:txBody>
        </p:sp>
        <p:sp>
          <p:nvSpPr>
            <p:cNvPr id="23565" name="Text Box 13"/>
            <p:cNvSpPr txBox="1">
              <a:spLocks noChangeArrowheads="1"/>
            </p:cNvSpPr>
            <p:nvPr/>
          </p:nvSpPr>
          <p:spPr bwMode="auto">
            <a:xfrm>
              <a:off x="2688" y="2448"/>
              <a:ext cx="240" cy="24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zh-CN" sz="2400">
                  <a:ea typeface="宋体" pitchFamily="2" charset="-122"/>
                </a:rPr>
                <a:t>1</a:t>
              </a:r>
            </a:p>
          </p:txBody>
        </p:sp>
        <p:sp>
          <p:nvSpPr>
            <p:cNvPr id="23566" name="Text Box 14"/>
            <p:cNvSpPr txBox="1">
              <a:spLocks noChangeArrowheads="1"/>
            </p:cNvSpPr>
            <p:nvPr/>
          </p:nvSpPr>
          <p:spPr bwMode="auto">
            <a:xfrm>
              <a:off x="4464" y="2112"/>
              <a:ext cx="7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zh-CN" sz="1600">
                  <a:ea typeface="宋体" pitchFamily="2" charset="-122"/>
                </a:rPr>
                <a:t>real image</a:t>
              </a:r>
            </a:p>
          </p:txBody>
        </p:sp>
        <p:sp>
          <p:nvSpPr>
            <p:cNvPr id="23567" name="Text Box 15"/>
            <p:cNvSpPr txBox="1">
              <a:spLocks noChangeArrowheads="1"/>
            </p:cNvSpPr>
            <p:nvPr/>
          </p:nvSpPr>
          <p:spPr bwMode="auto">
            <a:xfrm>
              <a:off x="4464" y="3072"/>
              <a:ext cx="8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zh-CN" sz="1600">
                  <a:ea typeface="宋体" pitchFamily="2" charset="-122"/>
                </a:rPr>
                <a:t>label image</a:t>
              </a:r>
            </a:p>
          </p:txBody>
        </p:sp>
        <p:sp>
          <p:nvSpPr>
            <p:cNvPr id="23568" name="Line 16"/>
            <p:cNvSpPr>
              <a:spLocks noChangeShapeType="1"/>
            </p:cNvSpPr>
            <p:nvPr/>
          </p:nvSpPr>
          <p:spPr bwMode="auto">
            <a:xfrm flipH="1" flipV="1">
              <a:off x="2928" y="2592"/>
              <a:ext cx="912" cy="576"/>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3569" name="Line 17"/>
            <p:cNvSpPr>
              <a:spLocks noChangeShapeType="1"/>
            </p:cNvSpPr>
            <p:nvPr/>
          </p:nvSpPr>
          <p:spPr bwMode="auto">
            <a:xfrm flipH="1" flipV="1">
              <a:off x="2832" y="1920"/>
              <a:ext cx="1008" cy="28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23570" name="Text Box 9"/>
          <p:cNvSpPr txBox="1">
            <a:spLocks noChangeArrowheads="1"/>
          </p:cNvSpPr>
          <p:nvPr/>
        </p:nvSpPr>
        <p:spPr bwMode="auto">
          <a:xfrm>
            <a:off x="90488" y="6553200"/>
            <a:ext cx="25923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Times New Roman" pitchFamily="18" charset="0"/>
                <a:ea typeface="宋体" pitchFamily="2" charset="-122"/>
                <a:cs typeface="Times New Roman" pitchFamily="18" charset="0"/>
              </a:rPr>
              <a:t>From Slides </a:t>
            </a:r>
            <a:r>
              <a:rPr lang="en-US" altLang="zh-CN" sz="1000" dirty="0">
                <a:latin typeface="Times New Roman" pitchFamily="18" charset="0"/>
                <a:ea typeface="宋体" pitchFamily="2" charset="-122"/>
                <a:cs typeface="Times New Roman" pitchFamily="18" charset="0"/>
              </a:rPr>
              <a:t>by R. Huang – Rutgers University</a:t>
            </a:r>
          </a:p>
        </p:txBody>
      </p:sp>
    </p:spTree>
    <p:extLst>
      <p:ext uri="{BB962C8B-B14F-4D97-AF65-F5344CB8AC3E}">
        <p14:creationId xmlns:p14="http://schemas.microsoft.com/office/powerpoint/2010/main" val="344871851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306823"/>
            <a:ext cx="6391275" cy="553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矩形 6"/>
              <p:cNvSpPr/>
              <p:nvPr/>
            </p:nvSpPr>
            <p:spPr>
              <a:xfrm>
                <a:off x="-13852" y="2276872"/>
                <a:ext cx="2860535" cy="4524315"/>
              </a:xfrm>
              <a:prstGeom prst="rect">
                <a:avLst/>
              </a:prstGeom>
            </p:spPr>
            <p:txBody>
              <a:bodyPr wrap="square">
                <a:spAutoFit/>
              </a:bodyPr>
              <a:lstStyle/>
              <a:p>
                <a:r>
                  <a:rPr lang="en-US" altLang="zh-CN" sz="2400" dirty="0" smtClean="0">
                    <a:latin typeface="+mj-lt"/>
                    <a:cs typeface="Times New Roman" pitchFamily="18" charset="0"/>
                  </a:rPr>
                  <a:t>1. Start </a:t>
                </a:r>
                <a14:m>
                  <m:oMath xmlns:m="http://schemas.openxmlformats.org/officeDocument/2006/math">
                    <m:r>
                      <a:rPr lang="en-US" altLang="zh-CN" sz="2400" b="0" i="1" smtClean="0">
                        <a:latin typeface="Cambria Math"/>
                        <a:cs typeface="Times New Roman" pitchFamily="18" charset="0"/>
                      </a:rPr>
                      <m:t>𝑢</m:t>
                    </m:r>
                  </m:oMath>
                </a14:m>
                <a:r>
                  <a:rPr lang="en-US" altLang="zh-CN" sz="2400" dirty="0" smtClean="0">
                    <a:latin typeface="+mj-lt"/>
                    <a:cs typeface="Times New Roman" pitchFamily="18" charset="0"/>
                  </a:rPr>
                  <a:t> with a </a:t>
                </a:r>
                <a:r>
                  <a:rPr lang="en-US" altLang="zh-CN" sz="2400" dirty="0" err="1" smtClean="0">
                    <a:latin typeface="+mj-lt"/>
                    <a:cs typeface="Times New Roman" pitchFamily="18" charset="0"/>
                  </a:rPr>
                  <a:t>linelet</a:t>
                </a:r>
                <a:r>
                  <a:rPr lang="en-US" altLang="zh-CN" sz="2400" dirty="0" smtClean="0">
                    <a:latin typeface="+mj-lt"/>
                    <a:cs typeface="Times New Roman" pitchFamily="18" charset="0"/>
                  </a:rPr>
                  <a:t>, find the set </a:t>
                </a:r>
                <a14:m>
                  <m:oMath xmlns:m="http://schemas.openxmlformats.org/officeDocument/2006/math">
                    <m:r>
                      <a:rPr lang="en-US" altLang="zh-CN" sz="2400" b="0" i="1" smtClean="0">
                        <a:latin typeface="Cambria Math"/>
                        <a:cs typeface="Times New Roman" pitchFamily="18" charset="0"/>
                      </a:rPr>
                      <m:t>𝑉</m:t>
                    </m:r>
                    <m:r>
                      <a:rPr lang="en-US" altLang="zh-CN" sz="2400" b="0" i="1" smtClean="0">
                        <a:latin typeface="Cambria Math"/>
                        <a:cs typeface="Times New Roman" pitchFamily="18" charset="0"/>
                      </a:rPr>
                      <m:t>(</m:t>
                    </m:r>
                    <m:r>
                      <a:rPr lang="en-US" altLang="zh-CN" sz="2400" b="0" i="1" smtClean="0">
                        <a:latin typeface="Cambria Math"/>
                        <a:cs typeface="Times New Roman" pitchFamily="18" charset="0"/>
                      </a:rPr>
                      <m:t>𝑢</m:t>
                    </m:r>
                    <m:r>
                      <a:rPr lang="en-US" altLang="zh-CN" sz="2400" b="0" i="1" smtClean="0">
                        <a:latin typeface="Cambria Math"/>
                        <a:cs typeface="Times New Roman" pitchFamily="18" charset="0"/>
                      </a:rPr>
                      <m:t>)</m:t>
                    </m:r>
                  </m:oMath>
                </a14:m>
                <a:r>
                  <a:rPr lang="en-US" altLang="zh-CN" sz="2400" dirty="0" smtClean="0">
                    <a:latin typeface="+mj-lt"/>
                    <a:cs typeface="Times New Roman" pitchFamily="18" charset="0"/>
                  </a:rPr>
                  <a:t> of matching candidates.</a:t>
                </a:r>
              </a:p>
              <a:p>
                <a:r>
                  <a:rPr lang="en-US" altLang="zh-CN" sz="2400" dirty="0" smtClean="0">
                    <a:latin typeface="+mj-lt"/>
                    <a:cs typeface="Times New Roman" pitchFamily="18" charset="0"/>
                  </a:rPr>
                  <a:t> </a:t>
                </a:r>
                <a:endParaRPr lang="en-US" altLang="zh-CN" sz="2400" dirty="0">
                  <a:latin typeface="+mj-lt"/>
                  <a:cs typeface="Times New Roman" pitchFamily="18" charset="0"/>
                </a:endParaRPr>
              </a:p>
              <a:p>
                <a:r>
                  <a:rPr lang="en-US" altLang="zh-CN" sz="2400" dirty="0" smtClean="0">
                    <a:latin typeface="+mj-lt"/>
                    <a:cs typeface="Times New Roman" pitchFamily="18" charset="0"/>
                  </a:rPr>
                  <a:t>2. Grow </a:t>
                </a:r>
                <a14:m>
                  <m:oMath xmlns:m="http://schemas.openxmlformats.org/officeDocument/2006/math">
                    <m:r>
                      <a:rPr lang="en-US" altLang="zh-CN" sz="2400" b="0" i="1" smtClean="0">
                        <a:latin typeface="Cambria Math"/>
                        <a:cs typeface="Times New Roman" pitchFamily="18" charset="0"/>
                      </a:rPr>
                      <m:t>𝑢</m:t>
                    </m:r>
                  </m:oMath>
                </a14:m>
                <a:r>
                  <a:rPr lang="en-US" altLang="zh-CN" sz="2400" dirty="0" smtClean="0">
                    <a:latin typeface="+mj-lt"/>
                    <a:cs typeface="Times New Roman" pitchFamily="18" charset="0"/>
                  </a:rPr>
                  <a:t>, reduce the matching candidates.</a:t>
                </a:r>
              </a:p>
              <a:p>
                <a:endParaRPr lang="en-US" altLang="zh-CN" sz="2400" dirty="0">
                  <a:latin typeface="+mj-lt"/>
                  <a:cs typeface="Times New Roman" pitchFamily="18" charset="0"/>
                </a:endParaRPr>
              </a:p>
              <a:p>
                <a:r>
                  <a:rPr lang="en-US" altLang="zh-CN" sz="2400" dirty="0" smtClean="0">
                    <a:latin typeface="+mj-lt"/>
                    <a:cs typeface="Times New Roman" pitchFamily="18" charset="0"/>
                  </a:rPr>
                  <a:t>3. Repeat 1 and 2 until only less than k matching candidates.</a:t>
                </a:r>
                <a:endParaRPr lang="zh-CN" altLang="en-US" sz="2400" dirty="0">
                  <a:latin typeface="+mj-lt"/>
                  <a:cs typeface="Times New Roman"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13852" y="2276872"/>
                <a:ext cx="2860535" cy="4524315"/>
              </a:xfrm>
              <a:prstGeom prst="rect">
                <a:avLst/>
              </a:prstGeom>
              <a:blipFill rotWithShape="1">
                <a:blip r:embed="rId3"/>
                <a:stretch>
                  <a:fillRect l="-3412" t="-1078" r="-1493" b="-2156"/>
                </a:stretch>
              </a:blipFill>
            </p:spPr>
            <p:txBody>
              <a:bodyPr/>
              <a:lstStyle/>
              <a:p>
                <a:r>
                  <a:rPr lang="zh-CN" altLang="en-US">
                    <a:noFill/>
                  </a:rPr>
                  <a:t> </a:t>
                </a:r>
              </a:p>
            </p:txBody>
          </p:sp>
        </mc:Fallback>
      </mc:AlternateContent>
      <p:sp>
        <p:nvSpPr>
          <p:cNvPr id="9"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Construct candidate graph - vertices</a:t>
            </a:r>
          </a:p>
        </p:txBody>
      </p:sp>
    </p:spTree>
    <p:extLst>
      <p:ext uri="{BB962C8B-B14F-4D97-AF65-F5344CB8AC3E}">
        <p14:creationId xmlns:p14="http://schemas.microsoft.com/office/powerpoint/2010/main" val="1387552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844824"/>
            <a:ext cx="6923682" cy="220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3823834"/>
            <a:ext cx="6696745" cy="2974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692" y="6499234"/>
            <a:ext cx="360040" cy="29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矩形 7"/>
              <p:cNvSpPr/>
              <p:nvPr/>
            </p:nvSpPr>
            <p:spPr>
              <a:xfrm>
                <a:off x="6906295" y="4078265"/>
                <a:ext cx="2207280" cy="1938992"/>
              </a:xfrm>
              <a:prstGeom prst="rect">
                <a:avLst/>
              </a:prstGeom>
            </p:spPr>
            <p:txBody>
              <a:bodyPr wrap="square">
                <a:spAutoFit/>
              </a:bodyPr>
              <a:lstStyle/>
              <a:p>
                <a:r>
                  <a:rPr lang="en-US" altLang="zh-CN" sz="2400" dirty="0" smtClean="0">
                    <a:latin typeface="+mj-lt"/>
                    <a:cs typeface="Times New Roman" pitchFamily="18" charset="0"/>
                  </a:rPr>
                  <a:t>Let a matching pair </a:t>
                </a:r>
                <a14:m>
                  <m:oMath xmlns:m="http://schemas.openxmlformats.org/officeDocument/2006/math">
                    <m:r>
                      <a:rPr lang="en-US" altLang="zh-CN" sz="2400" b="0" i="1" smtClean="0">
                        <a:latin typeface="Cambria Math"/>
                        <a:cs typeface="Times New Roman" pitchFamily="18" charset="0"/>
                      </a:rPr>
                      <m:t>(</m:t>
                    </m:r>
                    <m:sSub>
                      <m:sSubPr>
                        <m:ctrlPr>
                          <a:rPr lang="en-US" altLang="zh-CN" sz="2400" b="0" i="1" smtClean="0">
                            <a:latin typeface="Cambria Math"/>
                            <a:cs typeface="Times New Roman" pitchFamily="18" charset="0"/>
                          </a:rPr>
                        </m:ctrlPr>
                      </m:sSubPr>
                      <m:e>
                        <m:r>
                          <a:rPr lang="en-US" altLang="zh-CN" sz="2400" b="0" i="1" smtClean="0">
                            <a:latin typeface="Cambria Math"/>
                            <a:cs typeface="Times New Roman" pitchFamily="18" charset="0"/>
                          </a:rPr>
                          <m:t>𝑢</m:t>
                        </m:r>
                      </m:e>
                      <m:sub>
                        <m:r>
                          <a:rPr lang="en-US" altLang="zh-CN" sz="2400" b="0" i="1" smtClean="0">
                            <a:latin typeface="Cambria Math"/>
                            <a:cs typeface="Times New Roman" pitchFamily="18" charset="0"/>
                          </a:rPr>
                          <m:t>𝑖</m:t>
                        </m:r>
                      </m:sub>
                    </m:sSub>
                    <m:r>
                      <a:rPr lang="en-US" altLang="zh-CN" sz="2400" b="0" i="1" smtClean="0">
                        <a:latin typeface="Cambria Math"/>
                        <a:cs typeface="Times New Roman" pitchFamily="18" charset="0"/>
                      </a:rPr>
                      <m:t>, </m:t>
                    </m:r>
                    <m:sSub>
                      <m:sSubPr>
                        <m:ctrlPr>
                          <a:rPr lang="en-US" altLang="zh-CN" sz="2400" b="0" i="1" smtClean="0">
                            <a:latin typeface="Cambria Math"/>
                            <a:cs typeface="Times New Roman" pitchFamily="18" charset="0"/>
                          </a:rPr>
                        </m:ctrlPr>
                      </m:sSubPr>
                      <m:e>
                        <m:r>
                          <a:rPr lang="en-US" altLang="zh-CN" sz="2400" b="0" i="1" smtClean="0">
                            <a:latin typeface="Cambria Math"/>
                            <a:cs typeface="Times New Roman" pitchFamily="18" charset="0"/>
                          </a:rPr>
                          <m:t>𝑣</m:t>
                        </m:r>
                      </m:e>
                      <m:sub>
                        <m:r>
                          <a:rPr lang="en-US" altLang="zh-CN" sz="2400" b="0" i="1" smtClean="0">
                            <a:latin typeface="Cambria Math"/>
                            <a:cs typeface="Times New Roman" pitchFamily="18" charset="0"/>
                          </a:rPr>
                          <m:t>𝑖</m:t>
                        </m:r>
                      </m:sub>
                    </m:sSub>
                    <m:r>
                      <a:rPr lang="en-US" altLang="zh-CN" sz="2400" b="0" i="1" smtClean="0">
                        <a:latin typeface="Cambria Math"/>
                        <a:cs typeface="Times New Roman" pitchFamily="18" charset="0"/>
                      </a:rPr>
                      <m:t>)</m:t>
                    </m:r>
                  </m:oMath>
                </a14:m>
                <a:r>
                  <a:rPr lang="zh-CN" altLang="en-US" sz="2400" dirty="0" smtClean="0">
                    <a:latin typeface="+mj-lt"/>
                    <a:cs typeface="Times New Roman" pitchFamily="18" charset="0"/>
                  </a:rPr>
                  <a:t> </a:t>
                </a:r>
                <a:r>
                  <a:rPr lang="en-US" altLang="zh-CN" sz="2400" dirty="0" smtClean="0">
                    <a:latin typeface="+mj-lt"/>
                    <a:cs typeface="Times New Roman" pitchFamily="18" charset="0"/>
                  </a:rPr>
                  <a:t>be a vertices </a:t>
                </a:r>
                <a14:m>
                  <m:oMath xmlns:m="http://schemas.openxmlformats.org/officeDocument/2006/math">
                    <m:sSub>
                      <m:sSubPr>
                        <m:ctrlPr>
                          <a:rPr lang="en-US" altLang="zh-CN" sz="2400" b="0" i="1" smtClean="0">
                            <a:latin typeface="Cambria Math"/>
                            <a:cs typeface="Times New Roman" pitchFamily="18" charset="0"/>
                          </a:rPr>
                        </m:ctrlPr>
                      </m:sSubPr>
                      <m:e>
                        <m:r>
                          <a:rPr lang="en-US" altLang="zh-CN" sz="2400" b="0" i="1" smtClean="0">
                            <a:latin typeface="Cambria Math"/>
                            <a:cs typeface="Times New Roman" pitchFamily="18" charset="0"/>
                          </a:rPr>
                          <m:t>𝑐</m:t>
                        </m:r>
                      </m:e>
                      <m:sub>
                        <m:r>
                          <a:rPr lang="en-US" altLang="zh-CN" sz="2400" b="0" i="1" smtClean="0">
                            <a:latin typeface="Cambria Math"/>
                            <a:cs typeface="Times New Roman" pitchFamily="18" charset="0"/>
                          </a:rPr>
                          <m:t>𝑖</m:t>
                        </m:r>
                      </m:sub>
                    </m:sSub>
                  </m:oMath>
                </a14:m>
                <a:r>
                  <a:rPr lang="zh-CN" altLang="en-US" sz="2400" dirty="0" smtClean="0">
                    <a:latin typeface="+mj-lt"/>
                    <a:cs typeface="Times New Roman" pitchFamily="18" charset="0"/>
                  </a:rPr>
                  <a:t> </a:t>
                </a:r>
                <a:r>
                  <a:rPr lang="en-US" altLang="zh-CN" sz="2400" dirty="0" smtClean="0">
                    <a:latin typeface="+mj-lt"/>
                    <a:cs typeface="Times New Roman" pitchFamily="18" charset="0"/>
                  </a:rPr>
                  <a:t>in the candidate graph.</a:t>
                </a:r>
                <a:endParaRPr lang="zh-CN" altLang="en-US" sz="2400" dirty="0">
                  <a:latin typeface="+mj-lt"/>
                  <a:cs typeface="Times New Roman"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6906295" y="4078265"/>
                <a:ext cx="2207280" cy="1938992"/>
              </a:xfrm>
              <a:prstGeom prst="rect">
                <a:avLst/>
              </a:prstGeom>
              <a:blipFill rotWithShape="1">
                <a:blip r:embed="rId5"/>
                <a:stretch>
                  <a:fillRect l="-4420" t="-2516" r="-6906" b="-6289"/>
                </a:stretch>
              </a:blipFill>
            </p:spPr>
            <p:txBody>
              <a:bodyPr/>
              <a:lstStyle/>
              <a:p>
                <a:r>
                  <a:rPr lang="zh-CN" altLang="en-US">
                    <a:noFill/>
                  </a:rPr>
                  <a:t> </a:t>
                </a:r>
              </a:p>
            </p:txBody>
          </p:sp>
        </mc:Fallback>
      </mc:AlternateContent>
      <p:sp>
        <p:nvSpPr>
          <p:cNvPr id="10"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Construct </a:t>
            </a:r>
            <a:r>
              <a:rPr lang="en-US" altLang="zh-CN" sz="2800" b="1" dirty="0" smtClean="0">
                <a:ea typeface="宋体" pitchFamily="2" charset="-122"/>
              </a:rPr>
              <a:t>Candidate Graph </a:t>
            </a:r>
            <a:r>
              <a:rPr lang="en-US" altLang="zh-CN" sz="2800" b="1" dirty="0">
                <a:ea typeface="宋体" pitchFamily="2" charset="-122"/>
              </a:rPr>
              <a:t>- </a:t>
            </a:r>
            <a:r>
              <a:rPr lang="en-US" altLang="zh-CN" sz="2800" b="1" dirty="0" smtClean="0">
                <a:ea typeface="宋体" pitchFamily="2" charset="-122"/>
              </a:rPr>
              <a:t>Vertices</a:t>
            </a:r>
            <a:endParaRPr lang="en-US" altLang="zh-CN" sz="2800" b="1" dirty="0">
              <a:ea typeface="宋体" pitchFamily="2" charset="-122"/>
            </a:endParaRPr>
          </a:p>
        </p:txBody>
      </p:sp>
    </p:spTree>
    <p:extLst>
      <p:ext uri="{BB962C8B-B14F-4D97-AF65-F5344CB8AC3E}">
        <p14:creationId xmlns:p14="http://schemas.microsoft.com/office/powerpoint/2010/main" val="3677514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29" y="1903477"/>
            <a:ext cx="7130559" cy="339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546894" y="5301208"/>
            <a:ext cx="4572000" cy="1200329"/>
          </a:xfrm>
          <a:prstGeom prst="rect">
            <a:avLst/>
          </a:prstGeom>
        </p:spPr>
        <p:txBody>
          <a:bodyPr>
            <a:spAutoFit/>
          </a:bodyPr>
          <a:lstStyle/>
          <a:p>
            <a:r>
              <a:rPr lang="en-US" altLang="zh-CN" sz="2400" dirty="0" smtClean="0">
                <a:latin typeface="+mj-lt"/>
                <a:cs typeface="Times New Roman" pitchFamily="18" charset="0"/>
              </a:rPr>
              <a:t>Establish </a:t>
            </a:r>
            <a:r>
              <a:rPr lang="en-US" altLang="zh-CN" sz="2400" dirty="0">
                <a:latin typeface="+mj-lt"/>
                <a:cs typeface="Times New Roman" pitchFamily="18" charset="0"/>
              </a:rPr>
              <a:t>the negative and positive </a:t>
            </a:r>
            <a:r>
              <a:rPr lang="en-US" altLang="zh-CN" sz="2400" dirty="0" smtClean="0">
                <a:latin typeface="+mj-lt"/>
                <a:cs typeface="Times New Roman" pitchFamily="18" charset="0"/>
              </a:rPr>
              <a:t>edges and </a:t>
            </a:r>
            <a:r>
              <a:rPr lang="en-US" altLang="zh-CN" sz="2400" dirty="0">
                <a:latin typeface="+mj-lt"/>
                <a:cs typeface="Times New Roman" pitchFamily="18" charset="0"/>
              </a:rPr>
              <a:t>calculate their edge </a:t>
            </a:r>
            <a:r>
              <a:rPr lang="en-US" altLang="zh-CN" sz="2400" dirty="0" smtClean="0">
                <a:latin typeface="+mj-lt"/>
                <a:cs typeface="Times New Roman" pitchFamily="18" charset="0"/>
              </a:rPr>
              <a:t>probabilities between vertices.</a:t>
            </a:r>
            <a:endParaRPr lang="zh-CN" altLang="en-US" sz="2400" dirty="0">
              <a:latin typeface="+mj-lt"/>
              <a:cs typeface="Times New Roman" pitchFamily="18" charset="0"/>
            </a:endParaRPr>
          </a:p>
        </p:txBody>
      </p:sp>
      <p:sp>
        <p:nvSpPr>
          <p:cNvPr id="9"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Construct </a:t>
            </a:r>
            <a:r>
              <a:rPr lang="en-US" altLang="zh-CN" sz="2800" b="1" dirty="0" smtClean="0">
                <a:ea typeface="宋体" pitchFamily="2" charset="-122"/>
              </a:rPr>
              <a:t>Candidate Graph </a:t>
            </a:r>
            <a:r>
              <a:rPr lang="en-US" altLang="zh-CN" sz="2800" b="1" dirty="0">
                <a:ea typeface="宋体" pitchFamily="2" charset="-122"/>
              </a:rPr>
              <a:t>- </a:t>
            </a:r>
            <a:r>
              <a:rPr lang="en-US" altLang="zh-CN" sz="2800" b="1" dirty="0" smtClean="0">
                <a:ea typeface="宋体" pitchFamily="2" charset="-122"/>
              </a:rPr>
              <a:t>Vertices</a:t>
            </a:r>
            <a:endParaRPr lang="en-US" altLang="zh-CN" sz="2800" b="1" dirty="0">
              <a:ea typeface="宋体" pitchFamily="2" charset="-122"/>
            </a:endParaRPr>
          </a:p>
        </p:txBody>
      </p:sp>
    </p:spTree>
    <p:extLst>
      <p:ext uri="{BB962C8B-B14F-4D97-AF65-F5344CB8AC3E}">
        <p14:creationId xmlns:p14="http://schemas.microsoft.com/office/powerpoint/2010/main" val="3541841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矩形 9"/>
              <p:cNvSpPr/>
              <p:nvPr/>
            </p:nvSpPr>
            <p:spPr>
              <a:xfrm>
                <a:off x="1259632" y="1844824"/>
                <a:ext cx="6624736" cy="2028248"/>
              </a:xfrm>
              <a:prstGeom prst="rect">
                <a:avLst/>
              </a:prstGeom>
            </p:spPr>
            <p:txBody>
              <a:bodyPr wrap="square">
                <a:spAutoFit/>
              </a:bodyPr>
              <a:lstStyle/>
              <a:p>
                <a14:m>
                  <m:oMath xmlns:m="http://schemas.openxmlformats.org/officeDocument/2006/math">
                    <m:r>
                      <a:rPr lang="en-US" altLang="zh-CN" sz="2400" i="1" smtClean="0">
                        <a:latin typeface="Cambria Math"/>
                        <a:cs typeface="Times New Roman" pitchFamily="18" charset="0"/>
                      </a:rPr>
                      <m:t>𝑒</m:t>
                    </m:r>
                    <m:r>
                      <a:rPr lang="en-US" altLang="zh-CN" sz="2400" i="1" smtClean="0">
                        <a:latin typeface="Cambria Math"/>
                        <a:cs typeface="Times New Roman" pitchFamily="18" charset="0"/>
                      </a:rPr>
                      <m:t>= &lt;</m:t>
                    </m:r>
                    <m:sSub>
                      <m:sSubPr>
                        <m:ctrlPr>
                          <a:rPr lang="en-US" altLang="zh-CN" sz="2400" i="1">
                            <a:latin typeface="Cambria Math"/>
                            <a:cs typeface="Times New Roman" pitchFamily="18" charset="0"/>
                          </a:rPr>
                        </m:ctrlPr>
                      </m:sSubPr>
                      <m:e>
                        <m:r>
                          <a:rPr lang="en-US" altLang="zh-CN" sz="2400" i="1">
                            <a:latin typeface="Cambria Math"/>
                            <a:cs typeface="Times New Roman" pitchFamily="18" charset="0"/>
                          </a:rPr>
                          <m:t>𝑐</m:t>
                        </m:r>
                      </m:e>
                      <m:sub>
                        <m:r>
                          <a:rPr lang="en-US" altLang="zh-CN" sz="2400" i="1">
                            <a:latin typeface="Cambria Math"/>
                            <a:cs typeface="Times New Roman" pitchFamily="18" charset="0"/>
                          </a:rPr>
                          <m:t>𝑖</m:t>
                        </m:r>
                      </m:sub>
                    </m:sSub>
                    <m:r>
                      <a:rPr lang="en-US" altLang="zh-CN" sz="2400" i="1">
                        <a:latin typeface="Cambria Math"/>
                        <a:cs typeface="Times New Roman" pitchFamily="18" charset="0"/>
                      </a:rPr>
                      <m:t>,</m:t>
                    </m:r>
                    <m:sSub>
                      <m:sSubPr>
                        <m:ctrlPr>
                          <a:rPr lang="en-US" altLang="zh-CN" sz="2400" i="1">
                            <a:latin typeface="Cambria Math"/>
                            <a:cs typeface="Times New Roman" pitchFamily="18" charset="0"/>
                          </a:rPr>
                        </m:ctrlPr>
                      </m:sSubPr>
                      <m:e>
                        <m:r>
                          <a:rPr lang="en-US" altLang="zh-CN" sz="2400" i="1">
                            <a:latin typeface="Cambria Math"/>
                            <a:cs typeface="Times New Roman" pitchFamily="18" charset="0"/>
                          </a:rPr>
                          <m:t>𝑐</m:t>
                        </m:r>
                      </m:e>
                      <m:sub>
                        <m:r>
                          <a:rPr lang="en-US" altLang="zh-CN" sz="2400" i="1">
                            <a:latin typeface="Cambria Math"/>
                            <a:cs typeface="Times New Roman" pitchFamily="18" charset="0"/>
                          </a:rPr>
                          <m:t>𝑗</m:t>
                        </m:r>
                      </m:sub>
                    </m:sSub>
                    <m:r>
                      <a:rPr lang="en-US" altLang="zh-CN" sz="2400" i="1">
                        <a:latin typeface="Cambria Math"/>
                        <a:cs typeface="Times New Roman" pitchFamily="18" charset="0"/>
                      </a:rPr>
                      <m:t>&gt;</m:t>
                    </m:r>
                  </m:oMath>
                </a14:m>
                <a:r>
                  <a:rPr lang="en-US" altLang="zh-CN" sz="2400" dirty="0">
                    <a:latin typeface="+mj-lt"/>
                    <a:cs typeface="Times New Roman" pitchFamily="18" charset="0"/>
                  </a:rPr>
                  <a:t> </a:t>
                </a:r>
                <a:r>
                  <a:rPr lang="en-US" altLang="zh-CN" sz="2400" dirty="0" smtClean="0">
                    <a:latin typeface="+mj-lt"/>
                    <a:cs typeface="Times New Roman" pitchFamily="18" charset="0"/>
                  </a:rPr>
                  <a:t>as a negative edge in two cases:</a:t>
                </a:r>
              </a:p>
              <a:p>
                <a:endParaRPr lang="en-US" altLang="zh-CN" sz="2400" dirty="0">
                  <a:latin typeface="+mj-lt"/>
                  <a:cs typeface="Times New Roman" pitchFamily="18" charset="0"/>
                </a:endParaRPr>
              </a:p>
              <a:p>
                <a:r>
                  <a:rPr lang="en-US" altLang="zh-CN" sz="2400" dirty="0" smtClean="0">
                    <a:latin typeface="+mj-lt"/>
                    <a:cs typeface="Times New Roman" pitchFamily="18" charset="0"/>
                  </a:rPr>
                  <a:t>1</a:t>
                </a:r>
                <a:r>
                  <a:rPr lang="en-US" altLang="zh-CN" sz="2400" dirty="0">
                    <a:latin typeface="+mj-lt"/>
                    <a:cs typeface="Times New Roman" pitchFamily="18" charset="0"/>
                  </a:rPr>
                  <a:t>. two candidates are mutually </a:t>
                </a:r>
                <a:r>
                  <a:rPr lang="en-US" altLang="zh-CN" sz="2400" dirty="0" smtClean="0">
                    <a:latin typeface="+mj-lt"/>
                    <a:cs typeface="Times New Roman" pitchFamily="18" charset="0"/>
                  </a:rPr>
                  <a:t>exclusive: </a:t>
                </a:r>
                <a14:m>
                  <m:oMath xmlns:m="http://schemas.openxmlformats.org/officeDocument/2006/math">
                    <m:sSub>
                      <m:sSubPr>
                        <m:ctrlPr>
                          <a:rPr lang="en-US" altLang="zh-CN" sz="2400" b="0" i="1" smtClean="0">
                            <a:latin typeface="Cambria Math"/>
                            <a:cs typeface="Times New Roman" pitchFamily="18" charset="0"/>
                          </a:rPr>
                        </m:ctrlPr>
                      </m:sSubPr>
                      <m:e>
                        <m:r>
                          <a:rPr lang="en-US" altLang="zh-CN" sz="2400" b="0" i="1" smtClean="0">
                            <a:latin typeface="Cambria Math"/>
                            <a:cs typeface="Times New Roman" pitchFamily="18" charset="0"/>
                          </a:rPr>
                          <m:t>𝑢</m:t>
                        </m:r>
                      </m:e>
                      <m:sub>
                        <m:r>
                          <a:rPr lang="en-US" altLang="zh-CN" sz="2400" b="0" i="1" smtClean="0">
                            <a:latin typeface="Cambria Math"/>
                            <a:cs typeface="Times New Roman" pitchFamily="18" charset="0"/>
                          </a:rPr>
                          <m:t>𝑖</m:t>
                        </m:r>
                      </m:sub>
                    </m:sSub>
                    <m:r>
                      <a:rPr lang="en-US" altLang="zh-CN" sz="2400" b="0" i="1" smtClean="0">
                        <a:latin typeface="Cambria Math"/>
                        <a:cs typeface="Times New Roman" pitchFamily="18" charset="0"/>
                      </a:rPr>
                      <m:t>=</m:t>
                    </m:r>
                    <m:sSub>
                      <m:sSubPr>
                        <m:ctrlPr>
                          <a:rPr lang="en-US" altLang="zh-CN" sz="2400" b="0" i="1" smtClean="0">
                            <a:latin typeface="Cambria Math"/>
                            <a:cs typeface="Times New Roman" pitchFamily="18" charset="0"/>
                          </a:rPr>
                        </m:ctrlPr>
                      </m:sSubPr>
                      <m:e>
                        <m:r>
                          <a:rPr lang="en-US" altLang="zh-CN" sz="2400" b="0" i="1" smtClean="0">
                            <a:latin typeface="Cambria Math"/>
                            <a:cs typeface="Times New Roman" pitchFamily="18" charset="0"/>
                          </a:rPr>
                          <m:t>𝑢</m:t>
                        </m:r>
                      </m:e>
                      <m:sub>
                        <m:r>
                          <a:rPr lang="en-US" altLang="zh-CN" sz="2400" b="0" i="1" smtClean="0">
                            <a:latin typeface="Cambria Math"/>
                            <a:cs typeface="Times New Roman" pitchFamily="18" charset="0"/>
                          </a:rPr>
                          <m:t>𝑗</m:t>
                        </m:r>
                      </m:sub>
                    </m:sSub>
                  </m:oMath>
                </a14:m>
                <a:r>
                  <a:rPr lang="en-US" altLang="zh-CN" sz="2400" dirty="0" smtClean="0">
                    <a:latin typeface="+mj-lt"/>
                    <a:cs typeface="Times New Roman" pitchFamily="18" charset="0"/>
                  </a:rPr>
                  <a:t>.</a:t>
                </a:r>
                <a:endParaRPr lang="en-US" altLang="zh-CN" sz="2400" dirty="0">
                  <a:latin typeface="+mj-lt"/>
                  <a:cs typeface="Times New Roman" pitchFamily="18" charset="0"/>
                </a:endParaRPr>
              </a:p>
              <a:p>
                <a:r>
                  <a:rPr lang="en-US" altLang="zh-CN" sz="2400" dirty="0" smtClean="0">
                    <a:latin typeface="+mj-lt"/>
                    <a:cs typeface="Times New Roman" pitchFamily="18" charset="0"/>
                  </a:rPr>
                  <a:t>2</a:t>
                </a:r>
                <a:r>
                  <a:rPr lang="en-US" altLang="zh-CN" sz="2400" dirty="0">
                    <a:latin typeface="+mj-lt"/>
                    <a:cs typeface="Times New Roman" pitchFamily="18" charset="0"/>
                  </a:rPr>
                  <a:t>. </a:t>
                </a:r>
                <a:r>
                  <a:rPr lang="en-US" altLang="zh-CN" sz="2400" dirty="0" smtClean="0">
                    <a:latin typeface="+mj-lt"/>
                    <a:cs typeface="Times New Roman" pitchFamily="18" charset="0"/>
                  </a:rPr>
                  <a:t>the </a:t>
                </a:r>
                <a:r>
                  <a:rPr lang="en-US" altLang="zh-CN" sz="2400" dirty="0">
                    <a:latin typeface="+mj-lt"/>
                    <a:cs typeface="Times New Roman" pitchFamily="18" charset="0"/>
                  </a:rPr>
                  <a:t>two candidates </a:t>
                </a:r>
                <a:r>
                  <a:rPr lang="en-US" altLang="zh-CN" sz="2400" dirty="0" smtClean="0">
                    <a:latin typeface="+mj-lt"/>
                    <a:cs typeface="Times New Roman" pitchFamily="18" charset="0"/>
                  </a:rPr>
                  <a:t>overlap: </a:t>
                </a:r>
                <a14:m>
                  <m:oMath xmlns:m="http://schemas.openxmlformats.org/officeDocument/2006/math">
                    <m:sSub>
                      <m:sSubPr>
                        <m:ctrlPr>
                          <a:rPr lang="en-US" altLang="zh-CN" sz="2400" b="0" i="1" smtClean="0">
                            <a:latin typeface="Cambria Math"/>
                            <a:cs typeface="Times New Roman" pitchFamily="18" charset="0"/>
                          </a:rPr>
                        </m:ctrlPr>
                      </m:sSubPr>
                      <m:e>
                        <m:r>
                          <a:rPr lang="en-US" altLang="zh-CN" sz="2400" b="0" i="1" smtClean="0">
                            <a:latin typeface="Cambria Math"/>
                            <a:cs typeface="Times New Roman" pitchFamily="18" charset="0"/>
                          </a:rPr>
                          <m:t>𝑣</m:t>
                        </m:r>
                      </m:e>
                      <m:sub>
                        <m:r>
                          <a:rPr lang="en-US" altLang="zh-CN" sz="2400" b="0" i="1" smtClean="0">
                            <a:latin typeface="Cambria Math"/>
                            <a:cs typeface="Times New Roman" pitchFamily="18" charset="0"/>
                          </a:rPr>
                          <m:t>𝑖</m:t>
                        </m:r>
                      </m:sub>
                    </m:sSub>
                    <m:r>
                      <a:rPr lang="en-US" altLang="zh-CN" sz="2400" b="0" i="1" smtClean="0">
                        <a:latin typeface="Cambria Math"/>
                        <a:cs typeface="Times New Roman" pitchFamily="18" charset="0"/>
                      </a:rPr>
                      <m:t> </m:t>
                    </m:r>
                    <m:r>
                      <a:rPr lang="en-US" altLang="zh-CN" sz="2400" b="0" i="1" smtClean="0">
                        <a:latin typeface="Cambria Math"/>
                        <a:ea typeface="Cambria Math"/>
                        <a:cs typeface="Times New Roman" pitchFamily="18" charset="0"/>
                      </a:rPr>
                      <m:t>∩</m:t>
                    </m:r>
                    <m:sSub>
                      <m:sSubPr>
                        <m:ctrlPr>
                          <a:rPr lang="en-US" altLang="zh-CN" sz="2400" b="0" i="1" smtClean="0">
                            <a:latin typeface="Cambria Math"/>
                            <a:ea typeface="Cambria Math"/>
                            <a:cs typeface="Times New Roman" pitchFamily="18" charset="0"/>
                          </a:rPr>
                        </m:ctrlPr>
                      </m:sSubPr>
                      <m:e>
                        <m:r>
                          <a:rPr lang="en-US" altLang="zh-CN" sz="2400" b="0" i="1" smtClean="0">
                            <a:latin typeface="Cambria Math"/>
                            <a:ea typeface="Cambria Math"/>
                            <a:cs typeface="Times New Roman" pitchFamily="18" charset="0"/>
                          </a:rPr>
                          <m:t>𝑣</m:t>
                        </m:r>
                      </m:e>
                      <m:sub>
                        <m:r>
                          <a:rPr lang="en-US" altLang="zh-CN" sz="2400" b="0" i="1" smtClean="0">
                            <a:latin typeface="Cambria Math"/>
                            <a:ea typeface="Cambria Math"/>
                            <a:cs typeface="Times New Roman" pitchFamily="18" charset="0"/>
                          </a:rPr>
                          <m:t>𝑗</m:t>
                        </m:r>
                      </m:sub>
                    </m:sSub>
                    <m:r>
                      <a:rPr lang="en-US" altLang="zh-CN" sz="2400" b="0" i="1" smtClean="0">
                        <a:latin typeface="Cambria Math"/>
                        <a:ea typeface="Cambria Math"/>
                        <a:cs typeface="Times New Roman" pitchFamily="18" charset="0"/>
                      </a:rPr>
                      <m:t>≠ ∅</m:t>
                    </m:r>
                  </m:oMath>
                </a14:m>
                <a:r>
                  <a:rPr lang="en-US" altLang="zh-CN" sz="2400" dirty="0" smtClean="0">
                    <a:latin typeface="+mj-lt"/>
                    <a:cs typeface="Times New Roman" pitchFamily="18" charset="0"/>
                  </a:rPr>
                  <a:t>.</a:t>
                </a:r>
              </a:p>
              <a:p>
                <a:endParaRPr lang="en-US" altLang="zh-CN" sz="2400" dirty="0">
                  <a:latin typeface="+mj-lt"/>
                  <a:cs typeface="Times New Roman"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1259632" y="1844824"/>
                <a:ext cx="6624736" cy="2028248"/>
              </a:xfrm>
              <a:prstGeom prst="rect">
                <a:avLst/>
              </a:prstGeom>
              <a:blipFill rotWithShape="1">
                <a:blip r:embed="rId2"/>
                <a:stretch>
                  <a:fillRect l="-1473" t="-2108"/>
                </a:stretch>
              </a:blipFill>
            </p:spPr>
            <p:txBody>
              <a:bodyPr/>
              <a:lstStyle/>
              <a:p>
                <a:r>
                  <a:rPr lang="zh-CN" altLang="en-US">
                    <a:noFill/>
                  </a:rPr>
                  <a:t> </a:t>
                </a:r>
              </a:p>
            </p:txBody>
          </p:sp>
        </mc:Fallback>
      </mc:AlternateContent>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7" y="3873072"/>
            <a:ext cx="671512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Construct </a:t>
            </a:r>
            <a:r>
              <a:rPr lang="en-US" altLang="zh-CN" sz="2800" b="1" dirty="0" smtClean="0">
                <a:ea typeface="宋体" pitchFamily="2" charset="-122"/>
              </a:rPr>
              <a:t>Candidate </a:t>
            </a:r>
            <a:r>
              <a:rPr lang="en-US" altLang="zh-CN" sz="2800" b="1" dirty="0">
                <a:ea typeface="宋体" pitchFamily="2" charset="-122"/>
              </a:rPr>
              <a:t>graph - </a:t>
            </a:r>
            <a:r>
              <a:rPr lang="en-US" altLang="zh-CN" sz="2800" b="1" dirty="0" smtClean="0">
                <a:ea typeface="宋体" pitchFamily="2" charset="-122"/>
              </a:rPr>
              <a:t>Edges</a:t>
            </a:r>
            <a:endParaRPr lang="en-US" altLang="zh-CN" sz="2800" b="1" dirty="0">
              <a:ea typeface="宋体" pitchFamily="2" charset="-122"/>
            </a:endParaRPr>
          </a:p>
        </p:txBody>
      </p:sp>
    </p:spTree>
    <p:extLst>
      <p:ext uri="{BB962C8B-B14F-4D97-AF65-F5344CB8AC3E}">
        <p14:creationId xmlns:p14="http://schemas.microsoft.com/office/powerpoint/2010/main" val="918433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矩形 9"/>
              <p:cNvSpPr/>
              <p:nvPr/>
            </p:nvSpPr>
            <p:spPr>
              <a:xfrm>
                <a:off x="1259632" y="1844824"/>
                <a:ext cx="6624736" cy="1259832"/>
              </a:xfrm>
              <a:prstGeom prst="rect">
                <a:avLst/>
              </a:prstGeom>
            </p:spPr>
            <p:txBody>
              <a:bodyPr wrap="square">
                <a:spAutoFit/>
              </a:bodyPr>
              <a:lstStyle/>
              <a:p>
                <a14:m>
                  <m:oMath xmlns:m="http://schemas.openxmlformats.org/officeDocument/2006/math">
                    <m:r>
                      <a:rPr lang="en-US" altLang="zh-CN" sz="2400" i="1" smtClean="0">
                        <a:latin typeface="Cambria Math"/>
                        <a:cs typeface="Times New Roman" pitchFamily="18" charset="0"/>
                      </a:rPr>
                      <m:t>𝑒</m:t>
                    </m:r>
                    <m:r>
                      <a:rPr lang="en-US" altLang="zh-CN" sz="2400" i="1" smtClean="0">
                        <a:latin typeface="Cambria Math"/>
                        <a:cs typeface="Times New Roman" pitchFamily="18" charset="0"/>
                      </a:rPr>
                      <m:t>= &lt;</m:t>
                    </m:r>
                    <m:sSub>
                      <m:sSubPr>
                        <m:ctrlPr>
                          <a:rPr lang="en-US" altLang="zh-CN" sz="2400" i="1">
                            <a:latin typeface="Cambria Math"/>
                            <a:cs typeface="Times New Roman" pitchFamily="18" charset="0"/>
                          </a:rPr>
                        </m:ctrlPr>
                      </m:sSubPr>
                      <m:e>
                        <m:r>
                          <a:rPr lang="en-US" altLang="zh-CN" sz="2400" i="1">
                            <a:latin typeface="Cambria Math"/>
                            <a:cs typeface="Times New Roman" pitchFamily="18" charset="0"/>
                          </a:rPr>
                          <m:t>𝑐</m:t>
                        </m:r>
                      </m:e>
                      <m:sub>
                        <m:r>
                          <a:rPr lang="en-US" altLang="zh-CN" sz="2400" i="1">
                            <a:latin typeface="Cambria Math"/>
                            <a:cs typeface="Times New Roman" pitchFamily="18" charset="0"/>
                          </a:rPr>
                          <m:t>𝑖</m:t>
                        </m:r>
                      </m:sub>
                    </m:sSub>
                    <m:r>
                      <a:rPr lang="en-US" altLang="zh-CN" sz="2400" i="1">
                        <a:latin typeface="Cambria Math"/>
                        <a:cs typeface="Times New Roman" pitchFamily="18" charset="0"/>
                      </a:rPr>
                      <m:t>,</m:t>
                    </m:r>
                    <m:sSub>
                      <m:sSubPr>
                        <m:ctrlPr>
                          <a:rPr lang="en-US" altLang="zh-CN" sz="2400" i="1">
                            <a:latin typeface="Cambria Math"/>
                            <a:cs typeface="Times New Roman" pitchFamily="18" charset="0"/>
                          </a:rPr>
                        </m:ctrlPr>
                      </m:sSubPr>
                      <m:e>
                        <m:r>
                          <a:rPr lang="en-US" altLang="zh-CN" sz="2400" i="1">
                            <a:latin typeface="Cambria Math"/>
                            <a:cs typeface="Times New Roman" pitchFamily="18" charset="0"/>
                          </a:rPr>
                          <m:t>𝑐</m:t>
                        </m:r>
                      </m:e>
                      <m:sub>
                        <m:r>
                          <a:rPr lang="en-US" altLang="zh-CN" sz="2400" i="1">
                            <a:latin typeface="Cambria Math"/>
                            <a:cs typeface="Times New Roman" pitchFamily="18" charset="0"/>
                          </a:rPr>
                          <m:t>𝑗</m:t>
                        </m:r>
                      </m:sub>
                    </m:sSub>
                    <m:r>
                      <a:rPr lang="en-US" altLang="zh-CN" sz="2400" i="1">
                        <a:latin typeface="Cambria Math"/>
                        <a:cs typeface="Times New Roman" pitchFamily="18" charset="0"/>
                      </a:rPr>
                      <m:t>&gt;</m:t>
                    </m:r>
                  </m:oMath>
                </a14:m>
                <a:r>
                  <a:rPr lang="en-US" altLang="zh-CN" sz="2400" dirty="0">
                    <a:latin typeface="+mj-lt"/>
                    <a:cs typeface="Times New Roman" pitchFamily="18" charset="0"/>
                  </a:rPr>
                  <a:t> </a:t>
                </a:r>
                <a:r>
                  <a:rPr lang="en-US" altLang="zh-CN" sz="2400" dirty="0" smtClean="0">
                    <a:latin typeface="+mj-lt"/>
                    <a:cs typeface="Times New Roman" pitchFamily="18" charset="0"/>
                  </a:rPr>
                  <a:t>as a positive edge: the similarity transformation to align </a:t>
                </a:r>
                <a14:m>
                  <m:oMath xmlns:m="http://schemas.openxmlformats.org/officeDocument/2006/math">
                    <m:sSub>
                      <m:sSubPr>
                        <m:ctrlPr>
                          <a:rPr lang="en-US" altLang="zh-CN" sz="2400" b="0" i="1" smtClean="0">
                            <a:latin typeface="Cambria Math"/>
                            <a:cs typeface="Times New Roman" pitchFamily="18" charset="0"/>
                          </a:rPr>
                        </m:ctrlPr>
                      </m:sSubPr>
                      <m:e>
                        <m:r>
                          <a:rPr lang="en-US" altLang="zh-CN" sz="2400" b="0" i="1" smtClean="0">
                            <a:latin typeface="Cambria Math"/>
                            <a:cs typeface="Times New Roman" pitchFamily="18" charset="0"/>
                          </a:rPr>
                          <m:t>𝑐</m:t>
                        </m:r>
                      </m:e>
                      <m:sub>
                        <m:r>
                          <a:rPr lang="en-US" altLang="zh-CN" sz="2400" b="0" i="1" smtClean="0">
                            <a:latin typeface="Cambria Math"/>
                            <a:cs typeface="Times New Roman" pitchFamily="18" charset="0"/>
                          </a:rPr>
                          <m:t>𝑖</m:t>
                        </m:r>
                      </m:sub>
                    </m:sSub>
                  </m:oMath>
                </a14:m>
                <a:r>
                  <a:rPr lang="en-US" altLang="zh-CN" sz="2400" dirty="0" smtClean="0">
                    <a:latin typeface="+mj-lt"/>
                    <a:cs typeface="Times New Roman" pitchFamily="18" charset="0"/>
                  </a:rPr>
                  <a:t> and </a:t>
                </a:r>
                <a14:m>
                  <m:oMath xmlns:m="http://schemas.openxmlformats.org/officeDocument/2006/math">
                    <m:sSub>
                      <m:sSubPr>
                        <m:ctrlPr>
                          <a:rPr lang="en-US" altLang="zh-CN" sz="2400" b="0" i="1" smtClean="0">
                            <a:latin typeface="Cambria Math"/>
                            <a:cs typeface="Times New Roman" pitchFamily="18" charset="0"/>
                          </a:rPr>
                        </m:ctrlPr>
                      </m:sSubPr>
                      <m:e>
                        <m:r>
                          <a:rPr lang="en-US" altLang="zh-CN" sz="2400" b="0" i="1" smtClean="0">
                            <a:latin typeface="Cambria Math"/>
                            <a:cs typeface="Times New Roman" pitchFamily="18" charset="0"/>
                          </a:rPr>
                          <m:t>𝑐</m:t>
                        </m:r>
                      </m:e>
                      <m:sub>
                        <m:r>
                          <a:rPr lang="en-US" altLang="zh-CN" sz="2400" b="0" i="1" smtClean="0">
                            <a:latin typeface="Cambria Math"/>
                            <a:cs typeface="Times New Roman" pitchFamily="18" charset="0"/>
                          </a:rPr>
                          <m:t>𝑗</m:t>
                        </m:r>
                      </m:sub>
                    </m:sSub>
                  </m:oMath>
                </a14:m>
                <a:r>
                  <a:rPr lang="en-US" altLang="zh-CN" sz="2400" dirty="0" smtClean="0">
                    <a:latin typeface="+mj-lt"/>
                    <a:cs typeface="Times New Roman" pitchFamily="18" charset="0"/>
                  </a:rPr>
                  <a:t>.</a:t>
                </a:r>
              </a:p>
              <a:p>
                <a:endParaRPr lang="en-US" altLang="zh-CN" sz="2400" dirty="0">
                  <a:latin typeface="+mj-lt"/>
                  <a:cs typeface="Times New Roman"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1259632" y="1844824"/>
                <a:ext cx="6624736" cy="1259832"/>
              </a:xfrm>
              <a:prstGeom prst="rect">
                <a:avLst/>
              </a:prstGeom>
              <a:blipFill rotWithShape="1">
                <a:blip r:embed="rId2"/>
                <a:stretch>
                  <a:fillRect l="-1473" t="-3398"/>
                </a:stretch>
              </a:blipFill>
            </p:spPr>
            <p:txBody>
              <a:bodyPr/>
              <a:lstStyle/>
              <a:p>
                <a:r>
                  <a:rPr lang="zh-CN" altLang="en-US">
                    <a:noFill/>
                  </a:rPr>
                  <a:t> </a:t>
                </a:r>
              </a:p>
            </p:txBody>
          </p:sp>
        </mc:Fallback>
      </mc:AlternateContent>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196" y="2996952"/>
            <a:ext cx="2933700"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8814" y="3827617"/>
            <a:ext cx="48196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3701" y="4604742"/>
            <a:ext cx="280987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Construct </a:t>
            </a:r>
            <a:r>
              <a:rPr lang="en-US" altLang="zh-CN" sz="2800" b="1" dirty="0" smtClean="0">
                <a:ea typeface="宋体" pitchFamily="2" charset="-122"/>
              </a:rPr>
              <a:t>Candidate Graph </a:t>
            </a:r>
            <a:r>
              <a:rPr lang="en-US" altLang="zh-CN" sz="2800" b="1" dirty="0">
                <a:ea typeface="宋体" pitchFamily="2" charset="-122"/>
              </a:rPr>
              <a:t>- </a:t>
            </a:r>
            <a:r>
              <a:rPr lang="en-US" altLang="zh-CN" sz="2800" b="1" dirty="0" smtClean="0">
                <a:ea typeface="宋体" pitchFamily="2" charset="-122"/>
              </a:rPr>
              <a:t>Edges</a:t>
            </a:r>
            <a:endParaRPr lang="en-US" altLang="zh-CN" sz="2800" b="1" dirty="0">
              <a:ea typeface="宋体" pitchFamily="2" charset="-122"/>
            </a:endParaRPr>
          </a:p>
        </p:txBody>
      </p:sp>
    </p:spTree>
    <p:extLst>
      <p:ext uri="{BB962C8B-B14F-4D97-AF65-F5344CB8AC3E}">
        <p14:creationId xmlns:p14="http://schemas.microsoft.com/office/powerpoint/2010/main" val="3110908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856059"/>
            <a:ext cx="769620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Construct </a:t>
            </a:r>
            <a:r>
              <a:rPr lang="en-US" altLang="zh-CN" sz="2800" b="1" dirty="0" smtClean="0">
                <a:ea typeface="宋体" pitchFamily="2" charset="-122"/>
              </a:rPr>
              <a:t>Candidate Graph</a:t>
            </a:r>
            <a:endParaRPr lang="en-US" altLang="zh-CN" sz="2800" b="1" dirty="0">
              <a:ea typeface="宋体" pitchFamily="2" charset="-122"/>
            </a:endParaRPr>
          </a:p>
        </p:txBody>
      </p:sp>
    </p:spTree>
    <p:extLst>
      <p:ext uri="{BB962C8B-B14F-4D97-AF65-F5344CB8AC3E}">
        <p14:creationId xmlns:p14="http://schemas.microsoft.com/office/powerpoint/2010/main" val="2641051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1" y="1628800"/>
            <a:ext cx="5737249" cy="261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 y="4245615"/>
            <a:ext cx="5737249" cy="261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任意多边形 1"/>
          <p:cNvSpPr/>
          <p:nvPr/>
        </p:nvSpPr>
        <p:spPr>
          <a:xfrm>
            <a:off x="809390" y="4941168"/>
            <a:ext cx="4150980" cy="812425"/>
          </a:xfrm>
          <a:custGeom>
            <a:avLst/>
            <a:gdLst>
              <a:gd name="connsiteX0" fmla="*/ 360754 w 4150980"/>
              <a:gd name="connsiteY0" fmla="*/ 408514 h 812425"/>
              <a:gd name="connsiteX1" fmla="*/ 40121 w 4150980"/>
              <a:gd name="connsiteY1" fmla="*/ 432265 h 812425"/>
              <a:gd name="connsiteX2" fmla="*/ 63871 w 4150980"/>
              <a:gd name="connsiteY2" fmla="*/ 729148 h 812425"/>
              <a:gd name="connsiteX3" fmla="*/ 574510 w 4150980"/>
              <a:gd name="connsiteY3" fmla="*/ 693522 h 812425"/>
              <a:gd name="connsiteX4" fmla="*/ 1002022 w 4150980"/>
              <a:gd name="connsiteY4" fmla="*/ 693522 h 812425"/>
              <a:gd name="connsiteX5" fmla="*/ 1227653 w 4150980"/>
              <a:gd name="connsiteY5" fmla="*/ 776649 h 812425"/>
              <a:gd name="connsiteX6" fmla="*/ 1607663 w 4150980"/>
              <a:gd name="connsiteY6" fmla="*/ 812275 h 812425"/>
              <a:gd name="connsiteX7" fmla="*/ 2047050 w 4150980"/>
              <a:gd name="connsiteY7" fmla="*/ 764774 h 812425"/>
              <a:gd name="connsiteX8" fmla="*/ 2498313 w 4150980"/>
              <a:gd name="connsiteY8" fmla="*/ 539143 h 812425"/>
              <a:gd name="connsiteX9" fmla="*/ 2628941 w 4150980"/>
              <a:gd name="connsiteY9" fmla="*/ 372888 h 812425"/>
              <a:gd name="connsiteX10" fmla="*/ 2961450 w 4150980"/>
              <a:gd name="connsiteY10" fmla="*/ 396639 h 812425"/>
              <a:gd name="connsiteX11" fmla="*/ 3293959 w 4150980"/>
              <a:gd name="connsiteY11" fmla="*/ 574769 h 812425"/>
              <a:gd name="connsiteX12" fmla="*/ 3507715 w 4150980"/>
              <a:gd name="connsiteY12" fmla="*/ 669771 h 812425"/>
              <a:gd name="connsiteX13" fmla="*/ 3697721 w 4150980"/>
              <a:gd name="connsiteY13" fmla="*/ 681647 h 812425"/>
              <a:gd name="connsiteX14" fmla="*/ 4077731 w 4150980"/>
              <a:gd name="connsiteY14" fmla="*/ 717273 h 812425"/>
              <a:gd name="connsiteX15" fmla="*/ 4101482 w 4150980"/>
              <a:gd name="connsiteY15" fmla="*/ 384763 h 812425"/>
              <a:gd name="connsiteX16" fmla="*/ 3543341 w 4150980"/>
              <a:gd name="connsiteY16" fmla="*/ 230384 h 812425"/>
              <a:gd name="connsiteX17" fmla="*/ 3115830 w 4150980"/>
              <a:gd name="connsiteY17" fmla="*/ 52254 h 812425"/>
              <a:gd name="connsiteX18" fmla="*/ 2427061 w 4150980"/>
              <a:gd name="connsiteY18" fmla="*/ 4753 h 812425"/>
              <a:gd name="connsiteX19" fmla="*/ 2106427 w 4150980"/>
              <a:gd name="connsiteY19" fmla="*/ 147257 h 812425"/>
              <a:gd name="connsiteX20" fmla="*/ 1809544 w 4150980"/>
              <a:gd name="connsiteY20" fmla="*/ 408514 h 812425"/>
              <a:gd name="connsiteX21" fmla="*/ 1465159 w 4150980"/>
              <a:gd name="connsiteY21" fmla="*/ 456015 h 812425"/>
              <a:gd name="connsiteX22" fmla="*/ 966396 w 4150980"/>
              <a:gd name="connsiteY22" fmla="*/ 420389 h 812425"/>
              <a:gd name="connsiteX23" fmla="*/ 598261 w 4150980"/>
              <a:gd name="connsiteY23" fmla="*/ 384763 h 812425"/>
              <a:gd name="connsiteX24" fmla="*/ 360754 w 4150980"/>
              <a:gd name="connsiteY24" fmla="*/ 408514 h 81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50980" h="812425">
                <a:moveTo>
                  <a:pt x="360754" y="408514"/>
                </a:moveTo>
                <a:cubicBezTo>
                  <a:pt x="267731" y="416431"/>
                  <a:pt x="89601" y="378826"/>
                  <a:pt x="40121" y="432265"/>
                </a:cubicBezTo>
                <a:cubicBezTo>
                  <a:pt x="-9359" y="485704"/>
                  <a:pt x="-25194" y="685605"/>
                  <a:pt x="63871" y="729148"/>
                </a:cubicBezTo>
                <a:cubicBezTo>
                  <a:pt x="152936" y="772691"/>
                  <a:pt x="418152" y="699460"/>
                  <a:pt x="574510" y="693522"/>
                </a:cubicBezTo>
                <a:cubicBezTo>
                  <a:pt x="730868" y="687584"/>
                  <a:pt x="893165" y="679668"/>
                  <a:pt x="1002022" y="693522"/>
                </a:cubicBezTo>
                <a:cubicBezTo>
                  <a:pt x="1110879" y="707376"/>
                  <a:pt x="1126713" y="756857"/>
                  <a:pt x="1227653" y="776649"/>
                </a:cubicBezTo>
                <a:cubicBezTo>
                  <a:pt x="1328593" y="796441"/>
                  <a:pt x="1471097" y="814254"/>
                  <a:pt x="1607663" y="812275"/>
                </a:cubicBezTo>
                <a:cubicBezTo>
                  <a:pt x="1744229" y="810296"/>
                  <a:pt x="1898608" y="810296"/>
                  <a:pt x="2047050" y="764774"/>
                </a:cubicBezTo>
                <a:cubicBezTo>
                  <a:pt x="2195492" y="719252"/>
                  <a:pt x="2401331" y="604457"/>
                  <a:pt x="2498313" y="539143"/>
                </a:cubicBezTo>
                <a:cubicBezTo>
                  <a:pt x="2595295" y="473829"/>
                  <a:pt x="2551751" y="396639"/>
                  <a:pt x="2628941" y="372888"/>
                </a:cubicBezTo>
                <a:cubicBezTo>
                  <a:pt x="2706131" y="349137"/>
                  <a:pt x="2850614" y="362992"/>
                  <a:pt x="2961450" y="396639"/>
                </a:cubicBezTo>
                <a:cubicBezTo>
                  <a:pt x="3072286" y="430286"/>
                  <a:pt x="3202915" y="529247"/>
                  <a:pt x="3293959" y="574769"/>
                </a:cubicBezTo>
                <a:cubicBezTo>
                  <a:pt x="3385003" y="620291"/>
                  <a:pt x="3440421" y="651958"/>
                  <a:pt x="3507715" y="669771"/>
                </a:cubicBezTo>
                <a:cubicBezTo>
                  <a:pt x="3575009" y="687584"/>
                  <a:pt x="3602718" y="673730"/>
                  <a:pt x="3697721" y="681647"/>
                </a:cubicBezTo>
                <a:cubicBezTo>
                  <a:pt x="3792724" y="689564"/>
                  <a:pt x="4010437" y="766754"/>
                  <a:pt x="4077731" y="717273"/>
                </a:cubicBezTo>
                <a:cubicBezTo>
                  <a:pt x="4145025" y="667792"/>
                  <a:pt x="4190547" y="465911"/>
                  <a:pt x="4101482" y="384763"/>
                </a:cubicBezTo>
                <a:cubicBezTo>
                  <a:pt x="4012417" y="303615"/>
                  <a:pt x="3707616" y="285802"/>
                  <a:pt x="3543341" y="230384"/>
                </a:cubicBezTo>
                <a:cubicBezTo>
                  <a:pt x="3379066" y="174966"/>
                  <a:pt x="3301876" y="89859"/>
                  <a:pt x="3115830" y="52254"/>
                </a:cubicBezTo>
                <a:cubicBezTo>
                  <a:pt x="2929784" y="14649"/>
                  <a:pt x="2595295" y="-11081"/>
                  <a:pt x="2427061" y="4753"/>
                </a:cubicBezTo>
                <a:cubicBezTo>
                  <a:pt x="2258827" y="20587"/>
                  <a:pt x="2209346" y="79964"/>
                  <a:pt x="2106427" y="147257"/>
                </a:cubicBezTo>
                <a:cubicBezTo>
                  <a:pt x="2003508" y="214550"/>
                  <a:pt x="1916422" y="357054"/>
                  <a:pt x="1809544" y="408514"/>
                </a:cubicBezTo>
                <a:cubicBezTo>
                  <a:pt x="1702666" y="459974"/>
                  <a:pt x="1605684" y="454036"/>
                  <a:pt x="1465159" y="456015"/>
                </a:cubicBezTo>
                <a:cubicBezTo>
                  <a:pt x="1324634" y="457994"/>
                  <a:pt x="1110879" y="432264"/>
                  <a:pt x="966396" y="420389"/>
                </a:cubicBezTo>
                <a:cubicBezTo>
                  <a:pt x="821913" y="408514"/>
                  <a:pt x="707118" y="386742"/>
                  <a:pt x="598261" y="384763"/>
                </a:cubicBezTo>
                <a:cubicBezTo>
                  <a:pt x="489404" y="382784"/>
                  <a:pt x="453777" y="400597"/>
                  <a:pt x="360754" y="408514"/>
                </a:cubicBezTo>
                <a:close/>
              </a:path>
            </a:pathLst>
          </a:custGeom>
          <a:noFill/>
          <a:ln w="57150">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latin typeface="+mj-lt"/>
            </a:endParaRPr>
          </a:p>
        </p:txBody>
      </p:sp>
      <p:sp>
        <p:nvSpPr>
          <p:cNvPr id="3" name="任意多边形 2"/>
          <p:cNvSpPr/>
          <p:nvPr/>
        </p:nvSpPr>
        <p:spPr>
          <a:xfrm>
            <a:off x="2339752" y="4186149"/>
            <a:ext cx="1229087" cy="1115059"/>
          </a:xfrm>
          <a:custGeom>
            <a:avLst/>
            <a:gdLst>
              <a:gd name="connsiteX0" fmla="*/ 999907 w 1229087"/>
              <a:gd name="connsiteY0" fmla="*/ 2298 h 1115059"/>
              <a:gd name="connsiteX1" fmla="*/ 560520 w 1229087"/>
              <a:gd name="connsiteY1" fmla="*/ 204178 h 1115059"/>
              <a:gd name="connsiteX2" fmla="*/ 346764 w 1229087"/>
              <a:gd name="connsiteY2" fmla="*/ 441685 h 1115059"/>
              <a:gd name="connsiteX3" fmla="*/ 61757 w 1229087"/>
              <a:gd name="connsiteY3" fmla="*/ 714817 h 1115059"/>
              <a:gd name="connsiteX4" fmla="*/ 2380 w 1229087"/>
              <a:gd name="connsiteY4" fmla="*/ 976075 h 1115059"/>
              <a:gd name="connsiteX5" fmla="*/ 109258 w 1229087"/>
              <a:gd name="connsiteY5" fmla="*/ 1106703 h 1115059"/>
              <a:gd name="connsiteX6" fmla="*/ 275513 w 1229087"/>
              <a:gd name="connsiteY6" fmla="*/ 1071077 h 1115059"/>
              <a:gd name="connsiteX7" fmla="*/ 548645 w 1229087"/>
              <a:gd name="connsiteY7" fmla="*/ 821695 h 1115059"/>
              <a:gd name="connsiteX8" fmla="*/ 857403 w 1229087"/>
              <a:gd name="connsiteY8" fmla="*/ 560438 h 1115059"/>
              <a:gd name="connsiteX9" fmla="*/ 940531 w 1229087"/>
              <a:gd name="connsiteY9" fmla="*/ 394184 h 1115059"/>
              <a:gd name="connsiteX10" fmla="*/ 1130536 w 1229087"/>
              <a:gd name="connsiteY10" fmla="*/ 311056 h 1115059"/>
              <a:gd name="connsiteX11" fmla="*/ 1225538 w 1229087"/>
              <a:gd name="connsiteY11" fmla="*/ 109176 h 1115059"/>
              <a:gd name="connsiteX12" fmla="*/ 999907 w 1229087"/>
              <a:gd name="connsiteY12" fmla="*/ 2298 h 111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9087" h="1115059">
                <a:moveTo>
                  <a:pt x="999907" y="2298"/>
                </a:moveTo>
                <a:cubicBezTo>
                  <a:pt x="889071" y="18132"/>
                  <a:pt x="669377" y="130947"/>
                  <a:pt x="560520" y="204178"/>
                </a:cubicBezTo>
                <a:cubicBezTo>
                  <a:pt x="451663" y="277409"/>
                  <a:pt x="429891" y="356579"/>
                  <a:pt x="346764" y="441685"/>
                </a:cubicBezTo>
                <a:cubicBezTo>
                  <a:pt x="263637" y="526791"/>
                  <a:pt x="119154" y="625752"/>
                  <a:pt x="61757" y="714817"/>
                </a:cubicBezTo>
                <a:cubicBezTo>
                  <a:pt x="4360" y="803882"/>
                  <a:pt x="-5537" y="910761"/>
                  <a:pt x="2380" y="976075"/>
                </a:cubicBezTo>
                <a:cubicBezTo>
                  <a:pt x="10297" y="1041389"/>
                  <a:pt x="63736" y="1090869"/>
                  <a:pt x="109258" y="1106703"/>
                </a:cubicBezTo>
                <a:cubicBezTo>
                  <a:pt x="154780" y="1122537"/>
                  <a:pt x="202282" y="1118578"/>
                  <a:pt x="275513" y="1071077"/>
                </a:cubicBezTo>
                <a:cubicBezTo>
                  <a:pt x="348744" y="1023576"/>
                  <a:pt x="451663" y="906802"/>
                  <a:pt x="548645" y="821695"/>
                </a:cubicBezTo>
                <a:cubicBezTo>
                  <a:pt x="645627" y="736588"/>
                  <a:pt x="792089" y="631690"/>
                  <a:pt x="857403" y="560438"/>
                </a:cubicBezTo>
                <a:cubicBezTo>
                  <a:pt x="922717" y="489186"/>
                  <a:pt x="895009" y="435748"/>
                  <a:pt x="940531" y="394184"/>
                </a:cubicBezTo>
                <a:cubicBezTo>
                  <a:pt x="986053" y="352620"/>
                  <a:pt x="1083035" y="358557"/>
                  <a:pt x="1130536" y="311056"/>
                </a:cubicBezTo>
                <a:cubicBezTo>
                  <a:pt x="1178037" y="263555"/>
                  <a:pt x="1245330" y="162615"/>
                  <a:pt x="1225538" y="109176"/>
                </a:cubicBezTo>
                <a:cubicBezTo>
                  <a:pt x="1205746" y="55737"/>
                  <a:pt x="1110743" y="-13536"/>
                  <a:pt x="999907" y="2298"/>
                </a:cubicBezTo>
                <a:close/>
              </a:path>
            </a:pathLst>
          </a:custGeom>
          <a:noFill/>
          <a:ln w="57150">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latin typeface="+mj-lt"/>
            </a:endParaRPr>
          </a:p>
        </p:txBody>
      </p:sp>
      <p:sp>
        <p:nvSpPr>
          <p:cNvPr id="8" name="任意多边形 7"/>
          <p:cNvSpPr/>
          <p:nvPr/>
        </p:nvSpPr>
        <p:spPr>
          <a:xfrm>
            <a:off x="3285542" y="4156364"/>
            <a:ext cx="926418" cy="715115"/>
          </a:xfrm>
          <a:custGeom>
            <a:avLst/>
            <a:gdLst>
              <a:gd name="connsiteX0" fmla="*/ 662929 w 926418"/>
              <a:gd name="connsiteY0" fmla="*/ 0 h 715115"/>
              <a:gd name="connsiteX1" fmla="*/ 508550 w 926418"/>
              <a:gd name="connsiteY1" fmla="*/ 59376 h 715115"/>
              <a:gd name="connsiteX2" fmla="*/ 449173 w 926418"/>
              <a:gd name="connsiteY2" fmla="*/ 178130 h 715115"/>
              <a:gd name="connsiteX3" fmla="*/ 437298 w 926418"/>
              <a:gd name="connsiteY3" fmla="*/ 285007 h 715115"/>
              <a:gd name="connsiteX4" fmla="*/ 271044 w 926418"/>
              <a:gd name="connsiteY4" fmla="*/ 380010 h 715115"/>
              <a:gd name="connsiteX5" fmla="*/ 116664 w 926418"/>
              <a:gd name="connsiteY5" fmla="*/ 475013 h 715115"/>
              <a:gd name="connsiteX6" fmla="*/ 21662 w 926418"/>
              <a:gd name="connsiteY6" fmla="*/ 558140 h 715115"/>
              <a:gd name="connsiteX7" fmla="*/ 21662 w 926418"/>
              <a:gd name="connsiteY7" fmla="*/ 676893 h 715115"/>
              <a:gd name="connsiteX8" fmla="*/ 259168 w 926418"/>
              <a:gd name="connsiteY8" fmla="*/ 712519 h 715115"/>
              <a:gd name="connsiteX9" fmla="*/ 472924 w 926418"/>
              <a:gd name="connsiteY9" fmla="*/ 617517 h 715115"/>
              <a:gd name="connsiteX10" fmla="*/ 496675 w 926418"/>
              <a:gd name="connsiteY10" fmla="*/ 463137 h 715115"/>
              <a:gd name="connsiteX11" fmla="*/ 698555 w 926418"/>
              <a:gd name="connsiteY11" fmla="*/ 380010 h 715115"/>
              <a:gd name="connsiteX12" fmla="*/ 900436 w 926418"/>
              <a:gd name="connsiteY12" fmla="*/ 237506 h 715115"/>
              <a:gd name="connsiteX13" fmla="*/ 900436 w 926418"/>
              <a:gd name="connsiteY13" fmla="*/ 59376 h 715115"/>
              <a:gd name="connsiteX14" fmla="*/ 662929 w 926418"/>
              <a:gd name="connsiteY14" fmla="*/ 0 h 71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6418" h="715115">
                <a:moveTo>
                  <a:pt x="662929" y="0"/>
                </a:moveTo>
                <a:cubicBezTo>
                  <a:pt x="597615" y="0"/>
                  <a:pt x="544176" y="29688"/>
                  <a:pt x="508550" y="59376"/>
                </a:cubicBezTo>
                <a:cubicBezTo>
                  <a:pt x="472924" y="89064"/>
                  <a:pt x="461048" y="140525"/>
                  <a:pt x="449173" y="178130"/>
                </a:cubicBezTo>
                <a:cubicBezTo>
                  <a:pt x="437298" y="215735"/>
                  <a:pt x="466986" y="251360"/>
                  <a:pt x="437298" y="285007"/>
                </a:cubicBezTo>
                <a:cubicBezTo>
                  <a:pt x="407610" y="318654"/>
                  <a:pt x="324483" y="348342"/>
                  <a:pt x="271044" y="380010"/>
                </a:cubicBezTo>
                <a:cubicBezTo>
                  <a:pt x="217605" y="411678"/>
                  <a:pt x="158228" y="445325"/>
                  <a:pt x="116664" y="475013"/>
                </a:cubicBezTo>
                <a:cubicBezTo>
                  <a:pt x="75100" y="504701"/>
                  <a:pt x="37496" y="524493"/>
                  <a:pt x="21662" y="558140"/>
                </a:cubicBezTo>
                <a:cubicBezTo>
                  <a:pt x="5828" y="591787"/>
                  <a:pt x="-17922" y="651163"/>
                  <a:pt x="21662" y="676893"/>
                </a:cubicBezTo>
                <a:cubicBezTo>
                  <a:pt x="61246" y="702623"/>
                  <a:pt x="183958" y="722415"/>
                  <a:pt x="259168" y="712519"/>
                </a:cubicBezTo>
                <a:cubicBezTo>
                  <a:pt x="334378" y="702623"/>
                  <a:pt x="433339" y="659081"/>
                  <a:pt x="472924" y="617517"/>
                </a:cubicBezTo>
                <a:cubicBezTo>
                  <a:pt x="512508" y="575953"/>
                  <a:pt x="459070" y="502722"/>
                  <a:pt x="496675" y="463137"/>
                </a:cubicBezTo>
                <a:cubicBezTo>
                  <a:pt x="534280" y="423552"/>
                  <a:pt x="631262" y="417615"/>
                  <a:pt x="698555" y="380010"/>
                </a:cubicBezTo>
                <a:cubicBezTo>
                  <a:pt x="765848" y="342405"/>
                  <a:pt x="866789" y="290945"/>
                  <a:pt x="900436" y="237506"/>
                </a:cubicBezTo>
                <a:cubicBezTo>
                  <a:pt x="934083" y="184067"/>
                  <a:pt x="936062" y="100940"/>
                  <a:pt x="900436" y="59376"/>
                </a:cubicBezTo>
                <a:cubicBezTo>
                  <a:pt x="864810" y="17812"/>
                  <a:pt x="728243" y="0"/>
                  <a:pt x="662929" y="0"/>
                </a:cubicBezTo>
                <a:close/>
              </a:path>
            </a:pathLst>
          </a:custGeom>
          <a:noFill/>
          <a:ln w="57150">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latin typeface="+mj-lt"/>
            </a:endParaRPr>
          </a:p>
        </p:txBody>
      </p:sp>
      <p:sp>
        <p:nvSpPr>
          <p:cNvPr id="9" name="矩形 8"/>
          <p:cNvSpPr/>
          <p:nvPr/>
        </p:nvSpPr>
        <p:spPr>
          <a:xfrm>
            <a:off x="5724128" y="2132856"/>
            <a:ext cx="3419872" cy="3785652"/>
          </a:xfrm>
          <a:prstGeom prst="rect">
            <a:avLst/>
          </a:prstGeom>
        </p:spPr>
        <p:txBody>
          <a:bodyPr wrap="square">
            <a:spAutoFit/>
          </a:bodyPr>
          <a:lstStyle/>
          <a:p>
            <a:r>
              <a:rPr lang="en-US" altLang="zh-CN" sz="2400" dirty="0">
                <a:latin typeface="+mj-lt"/>
                <a:cs typeface="Times New Roman" pitchFamily="18" charset="0"/>
              </a:rPr>
              <a:t>CCP: Candidates connected by the positive “on” edges form a CCP.  (blue lines</a:t>
            </a:r>
            <a:r>
              <a:rPr lang="en-US" altLang="zh-CN" sz="2400" dirty="0" smtClean="0">
                <a:latin typeface="+mj-lt"/>
                <a:cs typeface="Times New Roman" pitchFamily="18" charset="0"/>
              </a:rPr>
              <a:t>)</a:t>
            </a:r>
          </a:p>
          <a:p>
            <a:r>
              <a:rPr lang="en-US" altLang="zh-CN" sz="2400" dirty="0" smtClean="0">
                <a:latin typeface="+mj-lt"/>
                <a:cs typeface="Times New Roman" pitchFamily="18" charset="0"/>
              </a:rPr>
              <a:t> </a:t>
            </a:r>
            <a:endParaRPr lang="en-US" altLang="zh-CN" sz="2400" dirty="0">
              <a:latin typeface="+mj-lt"/>
              <a:cs typeface="Times New Roman" pitchFamily="18" charset="0"/>
            </a:endParaRPr>
          </a:p>
          <a:p>
            <a:r>
              <a:rPr lang="en-US" altLang="zh-CN" sz="2400" dirty="0">
                <a:latin typeface="+mj-lt"/>
                <a:cs typeface="Times New Roman" pitchFamily="18" charset="0"/>
              </a:rPr>
              <a:t>Composite Cluster:  A few CCPs connected by negative “on” edges form a composite cluster.(red lines)</a:t>
            </a:r>
            <a:endParaRPr lang="zh-CN" altLang="en-US" sz="2400" dirty="0">
              <a:latin typeface="+mj-lt"/>
              <a:cs typeface="Times New Roman" pitchFamily="18" charset="0"/>
            </a:endParaRPr>
          </a:p>
        </p:txBody>
      </p:sp>
      <p:sp>
        <p:nvSpPr>
          <p:cNvPr id="13"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ea typeface="宋体" pitchFamily="2" charset="-122"/>
              </a:rPr>
              <a:t>Generate Composite Cluster</a:t>
            </a:r>
            <a:endParaRPr lang="en-US" altLang="zh-CN" sz="2800" b="1" dirty="0">
              <a:ea typeface="宋体" pitchFamily="2" charset="-122"/>
            </a:endParaRPr>
          </a:p>
        </p:txBody>
      </p:sp>
    </p:spTree>
    <p:extLst>
      <p:ext uri="{BB962C8B-B14F-4D97-AF65-F5344CB8AC3E}">
        <p14:creationId xmlns:p14="http://schemas.microsoft.com/office/powerpoint/2010/main" val="1186917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768" y="1412776"/>
            <a:ext cx="67056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ea typeface="宋体" pitchFamily="2" charset="-122"/>
              </a:rPr>
              <a:t>Generate Composite Cluster</a:t>
            </a:r>
            <a:endParaRPr lang="en-US" altLang="zh-CN" sz="2800" b="1" dirty="0">
              <a:ea typeface="宋体" pitchFamily="2" charset="-122"/>
            </a:endParaRPr>
          </a:p>
        </p:txBody>
      </p:sp>
    </p:spTree>
    <p:extLst>
      <p:ext uri="{BB962C8B-B14F-4D97-AF65-F5344CB8AC3E}">
        <p14:creationId xmlns:p14="http://schemas.microsoft.com/office/powerpoint/2010/main" val="582449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6872"/>
            <a:ext cx="9113375" cy="456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ea typeface="宋体" pitchFamily="2" charset="-122"/>
              </a:rPr>
              <a:t>Re-assign Color</a:t>
            </a:r>
            <a:endParaRPr lang="en-US" altLang="zh-CN" sz="2800" b="1" dirty="0">
              <a:ea typeface="宋体" pitchFamily="2" charset="-122"/>
            </a:endParaRPr>
          </a:p>
        </p:txBody>
      </p:sp>
      <p:sp>
        <p:nvSpPr>
          <p:cNvPr id="9" name="内容占位符 2"/>
          <p:cNvSpPr>
            <a:spLocks noGrp="1"/>
          </p:cNvSpPr>
          <p:nvPr>
            <p:ph idx="1"/>
          </p:nvPr>
        </p:nvSpPr>
        <p:spPr>
          <a:xfrm>
            <a:off x="457200" y="980728"/>
            <a:ext cx="8229600" cy="4525963"/>
          </a:xfrm>
        </p:spPr>
        <p:txBody>
          <a:bodyPr>
            <a:normAutofit/>
          </a:bodyPr>
          <a:lstStyle/>
          <a:p>
            <a:r>
              <a:rPr lang="en-US" altLang="zh-CN" sz="2400" dirty="0" smtClean="0">
                <a:latin typeface="+mj-lt"/>
                <a:cs typeface="Times New Roman" pitchFamily="18" charset="0"/>
              </a:rPr>
              <a:t>Primitives connected by positive edges receive the same color. The ones connected by negative edges receive different color.</a:t>
            </a:r>
            <a:endParaRPr lang="en-US" altLang="zh-CN" sz="2400" dirty="0">
              <a:latin typeface="+mj-lt"/>
              <a:cs typeface="Times New Roman" pitchFamily="18" charset="0"/>
            </a:endParaRPr>
          </a:p>
          <a:p>
            <a:pPr eaLnBrk="1" hangingPunct="1"/>
            <a:r>
              <a:rPr lang="en-US" altLang="zh-CN" sz="2400" dirty="0" smtClean="0">
                <a:latin typeface="+mj-lt"/>
                <a:cs typeface="Times New Roman" pitchFamily="18" charset="0"/>
              </a:rPr>
              <a:t>Randomly assign color.</a:t>
            </a:r>
          </a:p>
        </p:txBody>
      </p:sp>
    </p:spTree>
    <p:extLst>
      <p:ext uri="{BB962C8B-B14F-4D97-AF65-F5344CB8AC3E}">
        <p14:creationId xmlns:p14="http://schemas.microsoft.com/office/powerpoint/2010/main" val="397861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555" name="内容占位符 2"/>
              <p:cNvSpPr>
                <a:spLocks noGrp="1"/>
              </p:cNvSpPr>
              <p:nvPr>
                <p:ph idx="1"/>
              </p:nvPr>
            </p:nvSpPr>
            <p:spPr>
              <a:xfrm>
                <a:off x="457200" y="1772816"/>
                <a:ext cx="8291264" cy="2936875"/>
              </a:xfrm>
            </p:spPr>
            <p:txBody>
              <a:bodyPr>
                <a:normAutofit/>
              </a:bodyPr>
              <a:lstStyle/>
              <a:p>
                <a:pPr eaLnBrk="1" hangingPunct="1"/>
                <a:r>
                  <a:rPr lang="en-US" altLang="zh-CN" sz="2400" dirty="0" smtClean="0">
                    <a:latin typeface="+mj-lt"/>
                    <a:cs typeface="Times New Roman" pitchFamily="18" charset="0"/>
                  </a:rPr>
                  <a:t>Employ MCMC, the reversible jump between A and B.</a:t>
                </a:r>
              </a:p>
              <a:p>
                <a:pPr eaLnBrk="1" hangingPunct="1"/>
                <a:endParaRPr lang="en-US" altLang="zh-CN" sz="2400" dirty="0" smtClean="0">
                  <a:latin typeface="+mj-lt"/>
                  <a:cs typeface="Times New Roman" pitchFamily="18" charset="0"/>
                </a:endParaRPr>
              </a:p>
              <a:p>
                <a:pPr eaLnBrk="1" hangingPunct="1"/>
                <a:r>
                  <a:rPr lang="en-US" altLang="zh-CN" sz="2400" dirty="0" smtClean="0">
                    <a:latin typeface="+mj-lt"/>
                    <a:cs typeface="Times New Roman" pitchFamily="18" charset="0"/>
                  </a:rPr>
                  <a:t>Let </a:t>
                </a:r>
                <a14:m>
                  <m:oMath xmlns:m="http://schemas.openxmlformats.org/officeDocument/2006/math">
                    <m:r>
                      <a:rPr lang="en-US" altLang="zh-CN" sz="2400" b="0" i="1" smtClean="0">
                        <a:latin typeface="Cambria Math"/>
                        <a:cs typeface="Times New Roman" pitchFamily="18" charset="0"/>
                      </a:rPr>
                      <m:t>𝑞</m:t>
                    </m:r>
                    <m:r>
                      <a:rPr lang="en-US" altLang="zh-CN" sz="2400" b="0" i="1" smtClean="0">
                        <a:latin typeface="Cambria Math"/>
                        <a:cs typeface="Times New Roman" pitchFamily="18" charset="0"/>
                      </a:rPr>
                      <m:t>(</m:t>
                    </m:r>
                    <m:r>
                      <a:rPr lang="en-US" altLang="zh-CN" sz="2400" b="0" i="1" smtClean="0">
                        <a:latin typeface="Cambria Math"/>
                        <a:cs typeface="Times New Roman" pitchFamily="18" charset="0"/>
                      </a:rPr>
                      <m:t>𝐴</m:t>
                    </m:r>
                    <m:r>
                      <a:rPr lang="en-US" altLang="zh-CN" sz="2400" b="0" i="1" smtClean="0">
                        <a:latin typeface="Cambria Math"/>
                        <a:cs typeface="Times New Roman" pitchFamily="18" charset="0"/>
                      </a:rPr>
                      <m:t>→</m:t>
                    </m:r>
                    <m:r>
                      <a:rPr lang="en-US" altLang="zh-CN" sz="2400" b="0" i="1" smtClean="0">
                        <a:latin typeface="Cambria Math"/>
                        <a:cs typeface="Times New Roman" pitchFamily="18" charset="0"/>
                      </a:rPr>
                      <m:t>𝐵</m:t>
                    </m:r>
                    <m:r>
                      <a:rPr lang="en-US" altLang="zh-CN" sz="2400" b="0" i="1" smtClean="0">
                        <a:latin typeface="Cambria Math"/>
                        <a:cs typeface="Times New Roman" pitchFamily="18" charset="0"/>
                      </a:rPr>
                      <m:t>)</m:t>
                    </m:r>
                  </m:oMath>
                </a14:m>
                <a:r>
                  <a:rPr lang="en-US" altLang="zh-CN" sz="2400" dirty="0" smtClean="0">
                    <a:latin typeface="+mj-lt"/>
                    <a:cs typeface="Times New Roman" pitchFamily="18" charset="0"/>
                  </a:rPr>
                  <a:t> be the proposal probability for moving from state A to state B.</a:t>
                </a:r>
              </a:p>
              <a:p>
                <a:pPr eaLnBrk="1" hangingPunct="1"/>
                <a:endParaRPr lang="en-US" altLang="zh-CN" sz="2400" dirty="0" smtClean="0">
                  <a:latin typeface="+mj-lt"/>
                  <a:cs typeface="Times New Roman" pitchFamily="18" charset="0"/>
                </a:endParaRPr>
              </a:p>
              <a:p>
                <a:pPr eaLnBrk="1" hangingPunct="1"/>
                <a:r>
                  <a:rPr lang="en-US" altLang="zh-CN" sz="2400" dirty="0" smtClean="0">
                    <a:latin typeface="+mj-lt"/>
                    <a:cs typeface="Times New Roman" pitchFamily="18" charset="0"/>
                  </a:rPr>
                  <a:t>The acceptance rate of the move from A to B is</a:t>
                </a:r>
                <a:endParaRPr lang="zh-CN" altLang="en-US" sz="2400" dirty="0" smtClean="0">
                  <a:latin typeface="+mj-lt"/>
                  <a:cs typeface="Times New Roman" pitchFamily="18" charset="0"/>
                </a:endParaRPr>
              </a:p>
            </p:txBody>
          </p:sp>
        </mc:Choice>
        <mc:Fallback xmlns="">
          <p:sp>
            <p:nvSpPr>
              <p:cNvPr id="23555" name="内容占位符 2"/>
              <p:cNvSpPr>
                <a:spLocks noGrp="1" noRot="1" noChangeAspect="1" noMove="1" noResize="1" noEditPoints="1" noAdjustHandles="1" noChangeArrowheads="1" noChangeShapeType="1" noTextEdit="1"/>
              </p:cNvSpPr>
              <p:nvPr>
                <p:ph idx="1"/>
              </p:nvPr>
            </p:nvSpPr>
            <p:spPr>
              <a:xfrm>
                <a:off x="457200" y="1772816"/>
                <a:ext cx="8291264" cy="2936875"/>
              </a:xfrm>
              <a:blipFill rotWithShape="1">
                <a:blip r:embed="rId2"/>
                <a:stretch>
                  <a:fillRect l="-956" t="-1660"/>
                </a:stretch>
              </a:blipFill>
            </p:spPr>
            <p:txBody>
              <a:bodyPr/>
              <a:lstStyle/>
              <a:p>
                <a:r>
                  <a:rPr lang="zh-CN" altLang="en-US">
                    <a:noFill/>
                  </a:rPr>
                  <a:t> </a:t>
                </a:r>
              </a:p>
            </p:txBody>
          </p:sp>
        </mc:Fallback>
      </mc:AlternateContent>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403" y="4535016"/>
            <a:ext cx="6248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圆角矩形 14"/>
          <p:cNvSpPr/>
          <p:nvPr/>
        </p:nvSpPr>
        <p:spPr>
          <a:xfrm>
            <a:off x="3950940" y="4581128"/>
            <a:ext cx="1197124" cy="7920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cxnSp>
        <p:nvCxnSpPr>
          <p:cNvPr id="16" name="直接箭头连接符 15"/>
          <p:cNvCxnSpPr>
            <a:stCxn id="15" idx="2"/>
            <a:endCxn id="24" idx="0"/>
          </p:cNvCxnSpPr>
          <p:nvPr/>
        </p:nvCxnSpPr>
        <p:spPr>
          <a:xfrm flipH="1">
            <a:off x="2807625" y="5373216"/>
            <a:ext cx="1741877" cy="4320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9" name="圆角矩形 18"/>
          <p:cNvSpPr/>
          <p:nvPr/>
        </p:nvSpPr>
        <p:spPr>
          <a:xfrm>
            <a:off x="5300464" y="4581128"/>
            <a:ext cx="2223864" cy="7920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cxnSp>
        <p:nvCxnSpPr>
          <p:cNvPr id="20" name="直接箭头连接符 19"/>
          <p:cNvCxnSpPr>
            <a:stCxn id="19" idx="2"/>
            <a:endCxn id="27" idx="0"/>
          </p:cNvCxnSpPr>
          <p:nvPr/>
        </p:nvCxnSpPr>
        <p:spPr>
          <a:xfrm>
            <a:off x="6412396" y="5373216"/>
            <a:ext cx="243356" cy="43204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1529005" y="5805303"/>
            <a:ext cx="2557239" cy="369332"/>
          </a:xfrm>
          <a:prstGeom prst="rect">
            <a:avLst/>
          </a:prstGeom>
        </p:spPr>
        <p:txBody>
          <a:bodyPr wrap="none">
            <a:spAutoFit/>
          </a:bodyPr>
          <a:lstStyle/>
          <a:p>
            <a:r>
              <a:rPr lang="en-US" altLang="zh-CN" dirty="0" smtClean="0">
                <a:latin typeface="+mj-lt"/>
                <a:cs typeface="Times New Roman" pitchFamily="18" charset="0"/>
              </a:rPr>
              <a:t>proposal </a:t>
            </a:r>
            <a:r>
              <a:rPr lang="en-US" altLang="zh-CN" dirty="0">
                <a:latin typeface="+mj-lt"/>
                <a:cs typeface="Times New Roman" pitchFamily="18" charset="0"/>
              </a:rPr>
              <a:t>probability </a:t>
            </a:r>
            <a:r>
              <a:rPr lang="en-US" altLang="zh-CN" dirty="0" smtClean="0">
                <a:latin typeface="+mj-lt"/>
                <a:cs typeface="Times New Roman" pitchFamily="18" charset="0"/>
              </a:rPr>
              <a:t>ratio</a:t>
            </a:r>
            <a:endParaRPr lang="zh-CN" altLang="en-US" dirty="0">
              <a:latin typeface="+mj-lt"/>
              <a:cs typeface="Times New Roman" pitchFamily="18" charset="0"/>
            </a:endParaRPr>
          </a:p>
        </p:txBody>
      </p:sp>
      <p:sp>
        <p:nvSpPr>
          <p:cNvPr id="27" name="矩形 26"/>
          <p:cNvSpPr/>
          <p:nvPr/>
        </p:nvSpPr>
        <p:spPr>
          <a:xfrm>
            <a:off x="5357768" y="5805264"/>
            <a:ext cx="2595967" cy="369332"/>
          </a:xfrm>
          <a:prstGeom prst="rect">
            <a:avLst/>
          </a:prstGeom>
        </p:spPr>
        <p:txBody>
          <a:bodyPr wrap="none">
            <a:spAutoFit/>
          </a:bodyPr>
          <a:lstStyle/>
          <a:p>
            <a:r>
              <a:rPr lang="en-US" altLang="zh-CN" dirty="0" smtClean="0">
                <a:latin typeface="+mj-lt"/>
                <a:cs typeface="Times New Roman" pitchFamily="18" charset="0"/>
              </a:rPr>
              <a:t>posterior </a:t>
            </a:r>
            <a:r>
              <a:rPr lang="en-US" altLang="zh-CN" dirty="0">
                <a:latin typeface="+mj-lt"/>
                <a:cs typeface="Times New Roman" pitchFamily="18" charset="0"/>
              </a:rPr>
              <a:t>probability </a:t>
            </a:r>
            <a:r>
              <a:rPr lang="en-US" altLang="zh-CN" dirty="0" smtClean="0">
                <a:latin typeface="+mj-lt"/>
                <a:cs typeface="Times New Roman" pitchFamily="18" charset="0"/>
              </a:rPr>
              <a:t>ratio</a:t>
            </a:r>
            <a:endParaRPr lang="zh-CN" altLang="en-US" dirty="0">
              <a:latin typeface="+mj-lt"/>
              <a:cs typeface="Times New Roman" pitchFamily="18" charset="0"/>
            </a:endParaRPr>
          </a:p>
        </p:txBody>
      </p:sp>
      <p:sp>
        <p:nvSpPr>
          <p:cNvPr id="14"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ea typeface="宋体" pitchFamily="2" charset="-122"/>
              </a:rPr>
              <a:t>Accept New State</a:t>
            </a:r>
            <a:endParaRPr lang="en-US" altLang="zh-CN" sz="2800" b="1" dirty="0">
              <a:ea typeface="宋体" pitchFamily="2" charset="-122"/>
            </a:endParaRPr>
          </a:p>
        </p:txBody>
      </p:sp>
    </p:spTree>
    <p:extLst>
      <p:ext uri="{BB962C8B-B14F-4D97-AF65-F5344CB8AC3E}">
        <p14:creationId xmlns:p14="http://schemas.microsoft.com/office/powerpoint/2010/main" val="4236353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TextBox 2"/>
          <p:cNvSpPr txBox="1"/>
          <p:nvPr/>
        </p:nvSpPr>
        <p:spPr>
          <a:xfrm>
            <a:off x="323528" y="1004093"/>
            <a:ext cx="8496944" cy="923330"/>
          </a:xfrm>
          <a:prstGeom prst="rect">
            <a:avLst/>
          </a:prstGeom>
          <a:noFill/>
        </p:spPr>
        <p:txBody>
          <a:bodyPr wrap="square" rtlCol="0">
            <a:spAutoFit/>
          </a:bodyPr>
          <a:lstStyle/>
          <a:p>
            <a:pPr algn="ctr"/>
            <a:r>
              <a:rPr lang="en-US" altLang="zh-CN" sz="5400" b="1" dirty="0" smtClean="0">
                <a:solidFill>
                  <a:schemeClr val="bg1"/>
                </a:solidFill>
                <a:latin typeface="Arial Black" pitchFamily="34" charset="0"/>
                <a:ea typeface="微软雅黑" pitchFamily="34" charset="-122"/>
              </a:rPr>
              <a:t>Chapter </a:t>
            </a:r>
            <a:r>
              <a:rPr lang="en-US" altLang="zh-CN" sz="5400" b="1" dirty="0">
                <a:solidFill>
                  <a:schemeClr val="bg1"/>
                </a:solidFill>
                <a:latin typeface="Arial Black" pitchFamily="34" charset="0"/>
                <a:ea typeface="微软雅黑" pitchFamily="34" charset="-122"/>
              </a:rPr>
              <a:t>1</a:t>
            </a:r>
            <a:endParaRPr lang="zh-CN" altLang="en-US" sz="5400" b="1" dirty="0">
              <a:solidFill>
                <a:schemeClr val="bg1"/>
              </a:solidFill>
              <a:latin typeface="Arial Black" pitchFamily="34" charset="0"/>
              <a:ea typeface="微软雅黑" pitchFamily="34" charset="-122"/>
            </a:endParaRPr>
          </a:p>
        </p:txBody>
      </p:sp>
      <p:sp>
        <p:nvSpPr>
          <p:cNvPr id="5" name="TextBox 4"/>
          <p:cNvSpPr txBox="1"/>
          <p:nvPr/>
        </p:nvSpPr>
        <p:spPr>
          <a:xfrm>
            <a:off x="323528" y="3429002"/>
            <a:ext cx="8496944" cy="584775"/>
          </a:xfrm>
          <a:prstGeom prst="rect">
            <a:avLst/>
          </a:prstGeom>
          <a:noFill/>
        </p:spPr>
        <p:txBody>
          <a:bodyPr wrap="square" rtlCol="0">
            <a:spAutoFit/>
          </a:bodyPr>
          <a:lstStyle/>
          <a:p>
            <a:pPr algn="ctr"/>
            <a:r>
              <a:rPr lang="en-US" altLang="zh-CN" sz="3200" b="1" dirty="0" smtClean="0">
                <a:solidFill>
                  <a:schemeClr val="bg1"/>
                </a:solidFill>
                <a:latin typeface="Times New Roman" pitchFamily="18" charset="0"/>
                <a:ea typeface="微软雅黑" pitchFamily="34" charset="-122"/>
                <a:cs typeface="Times New Roman" pitchFamily="18" charset="0"/>
              </a:rPr>
              <a:t>Graphical Models</a:t>
            </a:r>
            <a:endParaRPr lang="zh-CN" altLang="en-US" sz="3200" b="1" dirty="0">
              <a:solidFill>
                <a:schemeClr val="bg1"/>
              </a:solidFill>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1841809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4294967295"/>
          </p:nvPr>
        </p:nvSpPr>
        <p:spPr>
          <a:xfrm>
            <a:off x="381000" y="1524000"/>
            <a:ext cx="8229600" cy="3705200"/>
          </a:xfrm>
        </p:spPr>
        <p:txBody>
          <a:bodyPr>
            <a:normAutofit/>
          </a:bodyPr>
          <a:lstStyle/>
          <a:p>
            <a:r>
              <a:rPr lang="en-US" altLang="zh-CN" sz="2000" dirty="0">
                <a:ea typeface="宋体" pitchFamily="2" charset="-122"/>
              </a:rPr>
              <a:t>Classifying image pixels into different regions under the constraint of both local observations and spatial relationships</a:t>
            </a:r>
          </a:p>
          <a:p>
            <a:endParaRPr lang="en-US" altLang="zh-CN" sz="2000" dirty="0" smtClean="0">
              <a:ea typeface="宋体" pitchFamily="2" charset="-122"/>
            </a:endParaRPr>
          </a:p>
          <a:p>
            <a:endParaRPr lang="en-US" altLang="zh-CN" sz="2000" dirty="0">
              <a:ea typeface="宋体" pitchFamily="2" charset="-122"/>
            </a:endParaRPr>
          </a:p>
          <a:p>
            <a:endParaRPr lang="en-US" altLang="zh-CN" sz="2000" dirty="0" smtClean="0">
              <a:ea typeface="宋体" pitchFamily="2" charset="-122"/>
            </a:endParaRPr>
          </a:p>
          <a:p>
            <a:endParaRPr lang="en-US" altLang="zh-CN" sz="2000" dirty="0" smtClean="0">
              <a:ea typeface="宋体" pitchFamily="2" charset="-122"/>
            </a:endParaRPr>
          </a:p>
          <a:p>
            <a:r>
              <a:rPr lang="en-US" altLang="zh-CN" sz="2000" dirty="0" smtClean="0">
                <a:ea typeface="宋体" pitchFamily="2" charset="-122"/>
              </a:rPr>
              <a:t>Probabilistic </a:t>
            </a:r>
            <a:r>
              <a:rPr lang="en-US" altLang="zh-CN" sz="2000" dirty="0">
                <a:ea typeface="宋体" pitchFamily="2" charset="-122"/>
              </a:rPr>
              <a:t>interpretation:</a:t>
            </a:r>
          </a:p>
        </p:txBody>
      </p:sp>
      <p:grpSp>
        <p:nvGrpSpPr>
          <p:cNvPr id="26628" name="Group 4"/>
          <p:cNvGrpSpPr>
            <a:grpSpLocks/>
          </p:cNvGrpSpPr>
          <p:nvPr/>
        </p:nvGrpSpPr>
        <p:grpSpPr bwMode="auto">
          <a:xfrm>
            <a:off x="1187624" y="4170015"/>
            <a:ext cx="3657600" cy="1419225"/>
            <a:chOff x="672" y="2688"/>
            <a:chExt cx="2304" cy="894"/>
          </a:xfrm>
        </p:grpSpPr>
        <p:graphicFrame>
          <p:nvGraphicFramePr>
            <p:cNvPr id="26629" name="Object 5"/>
            <p:cNvGraphicFramePr>
              <a:graphicFrameLocks noChangeAspect="1"/>
            </p:cNvGraphicFramePr>
            <p:nvPr/>
          </p:nvGraphicFramePr>
          <p:xfrm>
            <a:off x="1008" y="2688"/>
            <a:ext cx="1845" cy="337"/>
          </p:xfrm>
          <a:graphic>
            <a:graphicData uri="http://schemas.openxmlformats.org/presentationml/2006/ole">
              <mc:AlternateContent xmlns:mc="http://schemas.openxmlformats.org/markup-compatibility/2006">
                <mc:Choice xmlns:v="urn:schemas-microsoft-com:vml" Requires="v">
                  <p:oleObj spid="_x0000_s30024" name="Equation" r:id="rId3" imgW="1434960" imgH="266400" progId="Equation.DSMT4">
                    <p:embed/>
                  </p:oleObj>
                </mc:Choice>
                <mc:Fallback>
                  <p:oleObj name="Equation" r:id="rId3" imgW="1434960" imgH="266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 y="2688"/>
                          <a:ext cx="1845" cy="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30" name="Text Box 6"/>
            <p:cNvSpPr txBox="1">
              <a:spLocks noChangeArrowheads="1"/>
            </p:cNvSpPr>
            <p:nvPr/>
          </p:nvSpPr>
          <p:spPr bwMode="auto">
            <a:xfrm>
              <a:off x="672" y="3216"/>
              <a:ext cx="48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zh-CN" sz="1600">
                  <a:ea typeface="宋体" pitchFamily="2" charset="-122"/>
                </a:rPr>
                <a:t>region labels</a:t>
              </a:r>
            </a:p>
          </p:txBody>
        </p:sp>
        <p:sp>
          <p:nvSpPr>
            <p:cNvPr id="26631" name="Text Box 7"/>
            <p:cNvSpPr txBox="1">
              <a:spLocks noChangeArrowheads="1"/>
            </p:cNvSpPr>
            <p:nvPr/>
          </p:nvSpPr>
          <p:spPr bwMode="auto">
            <a:xfrm>
              <a:off x="2496" y="3216"/>
              <a:ext cx="48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zh-CN" sz="1600">
                  <a:ea typeface="宋体" pitchFamily="2" charset="-122"/>
                </a:rPr>
                <a:t>image pixels</a:t>
              </a:r>
            </a:p>
          </p:txBody>
        </p:sp>
        <p:sp>
          <p:nvSpPr>
            <p:cNvPr id="26632" name="Text Box 8"/>
            <p:cNvSpPr txBox="1">
              <a:spLocks noChangeArrowheads="1"/>
            </p:cNvSpPr>
            <p:nvPr/>
          </p:nvSpPr>
          <p:spPr bwMode="auto">
            <a:xfrm>
              <a:off x="1296" y="3216"/>
              <a:ext cx="48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zh-CN" sz="1600" dirty="0">
                  <a:ea typeface="宋体" pitchFamily="2" charset="-122"/>
                </a:rPr>
                <a:t>model </a:t>
              </a:r>
              <a:r>
                <a:rPr lang="en-US" altLang="zh-CN" sz="1600" dirty="0" err="1">
                  <a:ea typeface="宋体" pitchFamily="2" charset="-122"/>
                </a:rPr>
                <a:t>param</a:t>
              </a:r>
              <a:r>
                <a:rPr lang="en-US" altLang="zh-CN" sz="1600" dirty="0">
                  <a:ea typeface="宋体" pitchFamily="2" charset="-122"/>
                </a:rPr>
                <a:t>.</a:t>
              </a:r>
            </a:p>
          </p:txBody>
        </p:sp>
        <p:sp>
          <p:nvSpPr>
            <p:cNvPr id="26633" name="Line 9"/>
            <p:cNvSpPr>
              <a:spLocks noChangeShapeType="1"/>
            </p:cNvSpPr>
            <p:nvPr/>
          </p:nvSpPr>
          <p:spPr bwMode="auto">
            <a:xfrm flipV="1">
              <a:off x="912" y="2928"/>
              <a:ext cx="192"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6634" name="Line 10"/>
            <p:cNvSpPr>
              <a:spLocks noChangeShapeType="1"/>
            </p:cNvSpPr>
            <p:nvPr/>
          </p:nvSpPr>
          <p:spPr bwMode="auto">
            <a:xfrm flipH="1" flipV="1">
              <a:off x="1344" y="2928"/>
              <a:ext cx="192"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6635" name="Line 11"/>
            <p:cNvSpPr>
              <a:spLocks noChangeShapeType="1"/>
            </p:cNvSpPr>
            <p:nvPr/>
          </p:nvSpPr>
          <p:spPr bwMode="auto">
            <a:xfrm flipV="1">
              <a:off x="2736" y="2928"/>
              <a:ext cx="0"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pic>
        <p:nvPicPr>
          <p:cNvPr id="26636" name="Picture 14" descr="MR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2220838"/>
            <a:ext cx="37290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Text Box 9"/>
          <p:cNvSpPr txBox="1">
            <a:spLocks noChangeArrowheads="1"/>
          </p:cNvSpPr>
          <p:nvPr/>
        </p:nvSpPr>
        <p:spPr bwMode="auto">
          <a:xfrm>
            <a:off x="90488" y="6553200"/>
            <a:ext cx="25923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Times New Roman" pitchFamily="18" charset="0"/>
                <a:ea typeface="宋体" pitchFamily="2" charset="-122"/>
                <a:cs typeface="Times New Roman" pitchFamily="18" charset="0"/>
              </a:rPr>
              <a:t>From Slides </a:t>
            </a:r>
            <a:r>
              <a:rPr lang="en-US" altLang="zh-CN" sz="1000" dirty="0">
                <a:latin typeface="Times New Roman" pitchFamily="18" charset="0"/>
                <a:ea typeface="宋体" pitchFamily="2" charset="-122"/>
                <a:cs typeface="Times New Roman" pitchFamily="18" charset="0"/>
              </a:rPr>
              <a:t>by R. Huang – Rutgers University</a:t>
            </a:r>
          </a:p>
        </p:txBody>
      </p:sp>
      <p:sp>
        <p:nvSpPr>
          <p:cNvPr id="14"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ea typeface="宋体" pitchFamily="2" charset="-122"/>
              </a:rPr>
              <a:t>MRF-based segmentation</a:t>
            </a:r>
            <a:endParaRPr lang="en-US" altLang="zh-CN" sz="2800" b="1" dirty="0">
              <a:ea typeface="宋体" pitchFamily="2" charset="-122"/>
            </a:endParaRPr>
          </a:p>
        </p:txBody>
      </p:sp>
    </p:spTree>
    <p:extLst>
      <p:ext uri="{BB962C8B-B14F-4D97-AF65-F5344CB8AC3E}">
        <p14:creationId xmlns:p14="http://schemas.microsoft.com/office/powerpoint/2010/main" val="412692472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604" name="文本框 5"/>
              <p:cNvSpPr txBox="1">
                <a:spLocks noChangeArrowheads="1"/>
              </p:cNvSpPr>
              <p:nvPr/>
            </p:nvSpPr>
            <p:spPr bwMode="auto">
              <a:xfrm>
                <a:off x="258018" y="4149080"/>
                <a:ext cx="8661400" cy="13234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marL="457200" indent="-457200" eaLnBrk="0" hangingPunct="0">
                  <a:defRPr kumimoji="1">
                    <a:solidFill>
                      <a:schemeClr val="tx1"/>
                    </a:solidFill>
                    <a:latin typeface="Calibri" pitchFamily="34" charset="0"/>
                    <a:ea typeface="宋体" charset="-122"/>
                  </a:defRPr>
                </a:lvl1pPr>
                <a:lvl2pPr marL="742950" indent="-285750" eaLnBrk="0" hangingPunct="0">
                  <a:defRPr kumimoji="1">
                    <a:solidFill>
                      <a:schemeClr val="tx1"/>
                    </a:solidFill>
                    <a:latin typeface="Calibri" pitchFamily="34" charset="0"/>
                    <a:ea typeface="宋体" charset="-122"/>
                  </a:defRPr>
                </a:lvl2pPr>
                <a:lvl3pPr marL="1143000" indent="-228600" eaLnBrk="0" hangingPunct="0">
                  <a:defRPr kumimoji="1">
                    <a:solidFill>
                      <a:schemeClr val="tx1"/>
                    </a:solidFill>
                    <a:latin typeface="Calibri" pitchFamily="34" charset="0"/>
                    <a:ea typeface="宋体" charset="-122"/>
                  </a:defRPr>
                </a:lvl3pPr>
                <a:lvl4pPr marL="1600200" indent="-228600" eaLnBrk="0" hangingPunct="0">
                  <a:defRPr kumimoji="1">
                    <a:solidFill>
                      <a:schemeClr val="tx1"/>
                    </a:solidFill>
                    <a:latin typeface="Calibri" pitchFamily="34" charset="0"/>
                    <a:ea typeface="宋体" charset="-122"/>
                  </a:defRPr>
                </a:lvl4pPr>
                <a:lvl5pPr marL="2057400" indent="-228600" eaLnBrk="0" hangingPunct="0">
                  <a:defRPr kumimoji="1">
                    <a:solidFill>
                      <a:schemeClr val="tx1"/>
                    </a:solidFill>
                    <a:latin typeface="Calibri" pitchFamily="34" charset="0"/>
                    <a:ea typeface="宋体" charset="-122"/>
                  </a:defRPr>
                </a:lvl5pPr>
                <a:lvl6pPr marL="2514600" indent="-228600" defTabSz="457200" eaLnBrk="0" fontAlgn="base" hangingPunct="0">
                  <a:spcBef>
                    <a:spcPct val="0"/>
                  </a:spcBef>
                  <a:spcAft>
                    <a:spcPct val="0"/>
                  </a:spcAft>
                  <a:defRPr kumimoji="1">
                    <a:solidFill>
                      <a:schemeClr val="tx1"/>
                    </a:solidFill>
                    <a:latin typeface="Calibri" pitchFamily="34" charset="0"/>
                    <a:ea typeface="宋体" charset="-122"/>
                  </a:defRPr>
                </a:lvl6pPr>
                <a:lvl7pPr marL="2971800" indent="-228600" defTabSz="457200" eaLnBrk="0" fontAlgn="base" hangingPunct="0">
                  <a:spcBef>
                    <a:spcPct val="0"/>
                  </a:spcBef>
                  <a:spcAft>
                    <a:spcPct val="0"/>
                  </a:spcAft>
                  <a:defRPr kumimoji="1">
                    <a:solidFill>
                      <a:schemeClr val="tx1"/>
                    </a:solidFill>
                    <a:latin typeface="Calibri" pitchFamily="34" charset="0"/>
                    <a:ea typeface="宋体" charset="-122"/>
                  </a:defRPr>
                </a:lvl7pPr>
                <a:lvl8pPr marL="3429000" indent="-228600" defTabSz="457200" eaLnBrk="0" fontAlgn="base" hangingPunct="0">
                  <a:spcBef>
                    <a:spcPct val="0"/>
                  </a:spcBef>
                  <a:spcAft>
                    <a:spcPct val="0"/>
                  </a:spcAft>
                  <a:defRPr kumimoji="1">
                    <a:solidFill>
                      <a:schemeClr val="tx1"/>
                    </a:solidFill>
                    <a:latin typeface="Calibri" pitchFamily="34" charset="0"/>
                    <a:ea typeface="宋体" charset="-122"/>
                  </a:defRPr>
                </a:lvl8pPr>
                <a:lvl9pPr marL="3886200" indent="-228600" defTabSz="457200" eaLnBrk="0" fontAlgn="base" hangingPunct="0">
                  <a:spcBef>
                    <a:spcPct val="0"/>
                  </a:spcBef>
                  <a:spcAft>
                    <a:spcPct val="0"/>
                  </a:spcAft>
                  <a:defRPr kumimoji="1">
                    <a:solidFill>
                      <a:schemeClr val="tx1"/>
                    </a:solidFill>
                    <a:latin typeface="Calibri" pitchFamily="34" charset="0"/>
                    <a:ea typeface="宋体" charset="-122"/>
                  </a:defRPr>
                </a:lvl9pPr>
              </a:lstStyle>
              <a:p>
                <a:pPr eaLnBrk="1" hangingPunct="1">
                  <a:buFont typeface="Arial" charset="0"/>
                  <a:buChar char="•"/>
                </a:pPr>
                <a14:m>
                  <m:oMath xmlns:m="http://schemas.openxmlformats.org/officeDocument/2006/math">
                    <m:r>
                      <a:rPr lang="en-US" altLang="zh-CN" sz="2000" b="0" i="1" smtClean="0">
                        <a:latin typeface="Cambria Math"/>
                        <a:cs typeface="Times New Roman" pitchFamily="18" charset="0"/>
                      </a:rPr>
                      <m:t>𝑞</m:t>
                    </m:r>
                    <m:r>
                      <a:rPr lang="en-US" altLang="zh-CN" sz="2000" b="0" i="1" smtClean="0">
                        <a:latin typeface="Cambria Math"/>
                        <a:cs typeface="Times New Roman" pitchFamily="18" charset="0"/>
                      </a:rPr>
                      <m:t>(</m:t>
                    </m:r>
                    <m:sSub>
                      <m:sSubPr>
                        <m:ctrlPr>
                          <a:rPr lang="en-US" altLang="zh-CN" sz="2000" b="0" i="1" smtClean="0">
                            <a:latin typeface="Cambria Math"/>
                            <a:cs typeface="Times New Roman" pitchFamily="18" charset="0"/>
                          </a:rPr>
                        </m:ctrlPr>
                      </m:sSubPr>
                      <m:e>
                        <m:r>
                          <a:rPr lang="en-US" altLang="zh-CN" sz="2000" b="0" i="1" smtClean="0">
                            <a:latin typeface="Cambria Math"/>
                            <a:cs typeface="Times New Roman" pitchFamily="18" charset="0"/>
                          </a:rPr>
                          <m:t>𝑉</m:t>
                        </m:r>
                      </m:e>
                      <m:sub>
                        <m:r>
                          <a:rPr lang="en-US" altLang="zh-CN" sz="2000" b="0" i="1" smtClean="0">
                            <a:latin typeface="Cambria Math"/>
                            <a:cs typeface="Times New Roman" pitchFamily="18" charset="0"/>
                          </a:rPr>
                          <m:t>𝑐𝑐</m:t>
                        </m:r>
                      </m:sub>
                    </m:sSub>
                    <m:r>
                      <a:rPr lang="en-US" altLang="zh-CN" sz="2000" b="0" i="1" smtClean="0">
                        <a:latin typeface="Cambria Math"/>
                        <a:cs typeface="Times New Roman" pitchFamily="18" charset="0"/>
                      </a:rPr>
                      <m:t>|</m:t>
                    </m:r>
                    <m:r>
                      <a:rPr lang="en-US" altLang="zh-CN" sz="2000" b="0" i="1" smtClean="0">
                        <a:latin typeface="Cambria Math"/>
                        <a:cs typeface="Times New Roman" pitchFamily="18" charset="0"/>
                      </a:rPr>
                      <m:t>𝐴</m:t>
                    </m:r>
                    <m:r>
                      <a:rPr lang="en-US" altLang="zh-CN" sz="2000" b="0" i="1" smtClean="0">
                        <a:latin typeface="Cambria Math"/>
                        <a:cs typeface="Times New Roman" pitchFamily="18" charset="0"/>
                      </a:rPr>
                      <m:t>)</m:t>
                    </m:r>
                  </m:oMath>
                </a14:m>
                <a:r>
                  <a:rPr lang="en-US" altLang="zh-CN" sz="2000" dirty="0" smtClean="0">
                    <a:latin typeface="+mj-lt"/>
                    <a:cs typeface="Times New Roman" pitchFamily="18" charset="0"/>
                  </a:rPr>
                  <a:t>: </a:t>
                </a:r>
                <a:r>
                  <a:rPr lang="en-US" altLang="zh-CN" sz="2000" dirty="0">
                    <a:latin typeface="+mj-lt"/>
                    <a:cs typeface="Times New Roman" pitchFamily="18" charset="0"/>
                  </a:rPr>
                  <a:t>the probability of generating </a:t>
                </a:r>
                <a14:m>
                  <m:oMath xmlns:m="http://schemas.openxmlformats.org/officeDocument/2006/math">
                    <m:sSub>
                      <m:sSubPr>
                        <m:ctrlPr>
                          <a:rPr lang="en-US" altLang="zh-CN" sz="2000" b="0" i="1" smtClean="0">
                            <a:latin typeface="Cambria Math"/>
                            <a:cs typeface="Times New Roman" pitchFamily="18" charset="0"/>
                          </a:rPr>
                        </m:ctrlPr>
                      </m:sSubPr>
                      <m:e>
                        <m:r>
                          <a:rPr lang="en-US" altLang="zh-CN" sz="2000" b="0" i="1" smtClean="0">
                            <a:latin typeface="Cambria Math"/>
                            <a:cs typeface="Times New Roman" pitchFamily="18" charset="0"/>
                          </a:rPr>
                          <m:t>𝑉</m:t>
                        </m:r>
                      </m:e>
                      <m:sub>
                        <m:r>
                          <a:rPr lang="en-US" altLang="zh-CN" sz="2000" b="0" i="1" smtClean="0">
                            <a:latin typeface="Cambria Math"/>
                            <a:cs typeface="Times New Roman" pitchFamily="18" charset="0"/>
                          </a:rPr>
                          <m:t>𝑐𝑐</m:t>
                        </m:r>
                      </m:sub>
                    </m:sSub>
                  </m:oMath>
                </a14:m>
                <a:r>
                  <a:rPr lang="en-US" altLang="zh-CN" sz="2000" dirty="0" smtClean="0">
                    <a:latin typeface="+mj-lt"/>
                    <a:cs typeface="Times New Roman" pitchFamily="18" charset="0"/>
                  </a:rPr>
                  <a:t> </a:t>
                </a:r>
                <a:r>
                  <a:rPr lang="en-US" altLang="zh-CN" sz="2000" dirty="0">
                    <a:latin typeface="+mj-lt"/>
                    <a:cs typeface="Times New Roman" pitchFamily="18" charset="0"/>
                  </a:rPr>
                  <a:t>at state A</a:t>
                </a:r>
                <a:r>
                  <a:rPr lang="en-US" altLang="zh-CN" sz="2000" dirty="0" smtClean="0">
                    <a:latin typeface="+mj-lt"/>
                    <a:cs typeface="Times New Roman" pitchFamily="18" charset="0"/>
                  </a:rPr>
                  <a:t>.</a:t>
                </a:r>
              </a:p>
              <a:p>
                <a:pPr eaLnBrk="1" hangingPunct="1">
                  <a:buFont typeface="Arial" charset="0"/>
                  <a:buChar char="•"/>
                </a:pPr>
                <a:endParaRPr lang="en-US" altLang="zh-CN" sz="2000" dirty="0">
                  <a:latin typeface="+mj-lt"/>
                  <a:cs typeface="Times New Roman" pitchFamily="18" charset="0"/>
                </a:endParaRPr>
              </a:p>
              <a:p>
                <a:pPr eaLnBrk="1" hangingPunct="1">
                  <a:buFont typeface="Arial" charset="0"/>
                  <a:buChar char="•"/>
                </a:pPr>
                <a14:m>
                  <m:oMath xmlns:m="http://schemas.openxmlformats.org/officeDocument/2006/math">
                    <m:r>
                      <a:rPr lang="en-US" altLang="zh-CN" sz="2000" b="0" i="1" smtClean="0">
                        <a:latin typeface="Cambria Math"/>
                        <a:cs typeface="Times New Roman" pitchFamily="18" charset="0"/>
                      </a:rPr>
                      <m:t>𝑞</m:t>
                    </m:r>
                    <m:r>
                      <a:rPr lang="en-US" altLang="zh-CN" sz="2000" b="0" i="1" smtClean="0">
                        <a:latin typeface="Cambria Math"/>
                        <a:cs typeface="Times New Roman" pitchFamily="18" charset="0"/>
                      </a:rPr>
                      <m:t>(</m:t>
                    </m:r>
                    <m:r>
                      <a:rPr lang="en-US" altLang="zh-CN" sz="2000" b="0" i="1" smtClean="0">
                        <a:latin typeface="Cambria Math"/>
                        <a:cs typeface="Times New Roman" pitchFamily="18" charset="0"/>
                      </a:rPr>
                      <m:t>𝑐𝑜𝑙𝑜𝑟𝑖𝑛𝑔</m:t>
                    </m:r>
                    <m:r>
                      <a:rPr lang="en-US" altLang="zh-CN" sz="2000" b="0" i="1" smtClean="0">
                        <a:latin typeface="Cambria Math"/>
                        <a:cs typeface="Times New Roman" pitchFamily="18" charset="0"/>
                      </a:rPr>
                      <m:t>(</m:t>
                    </m:r>
                    <m:sSub>
                      <m:sSubPr>
                        <m:ctrlPr>
                          <a:rPr lang="en-US" altLang="zh-CN" sz="2000" b="0" i="1" smtClean="0">
                            <a:latin typeface="Cambria Math"/>
                            <a:cs typeface="Times New Roman" pitchFamily="18" charset="0"/>
                          </a:rPr>
                        </m:ctrlPr>
                      </m:sSubPr>
                      <m:e>
                        <m:r>
                          <a:rPr lang="en-US" altLang="zh-CN" sz="2000" b="0" i="1" smtClean="0">
                            <a:latin typeface="Cambria Math"/>
                            <a:cs typeface="Times New Roman" pitchFamily="18" charset="0"/>
                          </a:rPr>
                          <m:t>𝑉</m:t>
                        </m:r>
                      </m:e>
                      <m:sub>
                        <m:r>
                          <a:rPr lang="en-US" altLang="zh-CN" sz="2000" b="0" i="1" smtClean="0">
                            <a:latin typeface="Cambria Math"/>
                            <a:cs typeface="Times New Roman" pitchFamily="18" charset="0"/>
                          </a:rPr>
                          <m:t>𝑐𝑐</m:t>
                        </m:r>
                      </m:sub>
                    </m:sSub>
                    <m:r>
                      <a:rPr lang="en-US" altLang="zh-CN" sz="2000" b="0" i="1" smtClean="0">
                        <a:latin typeface="Cambria Math"/>
                        <a:cs typeface="Times New Roman" pitchFamily="18" charset="0"/>
                      </a:rPr>
                      <m:t>)=</m:t>
                    </m:r>
                    <m:r>
                      <a:rPr lang="en-US" altLang="zh-CN" sz="2000" b="0" i="1" smtClean="0">
                        <a:latin typeface="Cambria Math"/>
                        <a:cs typeface="Times New Roman" pitchFamily="18" charset="0"/>
                      </a:rPr>
                      <m:t>𝐵</m:t>
                    </m:r>
                    <m:d>
                      <m:dPr>
                        <m:ctrlPr>
                          <a:rPr lang="en-US" altLang="zh-CN" sz="2000" b="0" i="1" smtClean="0">
                            <a:latin typeface="Cambria Math"/>
                            <a:cs typeface="Times New Roman" pitchFamily="18" charset="0"/>
                          </a:rPr>
                        </m:ctrlPr>
                      </m:dPr>
                      <m:e>
                        <m:sSub>
                          <m:sSubPr>
                            <m:ctrlPr>
                              <a:rPr lang="en-US" altLang="zh-CN" sz="2000" b="0" i="1" smtClean="0">
                                <a:latin typeface="Cambria Math"/>
                                <a:cs typeface="Times New Roman" pitchFamily="18" charset="0"/>
                              </a:rPr>
                            </m:ctrlPr>
                          </m:sSubPr>
                          <m:e>
                            <m:r>
                              <a:rPr lang="en-US" altLang="zh-CN" sz="2000" i="1">
                                <a:latin typeface="Cambria Math"/>
                                <a:cs typeface="Times New Roman" pitchFamily="18" charset="0"/>
                              </a:rPr>
                              <m:t>𝑉</m:t>
                            </m:r>
                          </m:e>
                          <m:sub>
                            <m:r>
                              <a:rPr lang="en-US" altLang="zh-CN" sz="2000" b="0" i="1" smtClean="0">
                                <a:latin typeface="Cambria Math"/>
                                <a:cs typeface="Times New Roman" pitchFamily="18" charset="0"/>
                              </a:rPr>
                              <m:t>𝑐𝑐</m:t>
                            </m:r>
                          </m:sub>
                        </m:sSub>
                      </m:e>
                    </m:d>
                    <m:r>
                      <a:rPr lang="en-US" altLang="zh-CN" sz="2000" b="0" i="1" smtClean="0">
                        <a:latin typeface="Cambria Math"/>
                        <a:cs typeface="Times New Roman" pitchFamily="18" charset="0"/>
                      </a:rPr>
                      <m:t>|</m:t>
                    </m:r>
                    <m:sSub>
                      <m:sSubPr>
                        <m:ctrlPr>
                          <a:rPr lang="en-US" altLang="zh-CN" sz="2000" b="0" i="1" smtClean="0">
                            <a:latin typeface="Cambria Math"/>
                            <a:cs typeface="Times New Roman" pitchFamily="18" charset="0"/>
                          </a:rPr>
                        </m:ctrlPr>
                      </m:sSubPr>
                      <m:e>
                        <m:r>
                          <a:rPr lang="en-US" altLang="zh-CN" sz="2000" i="1">
                            <a:latin typeface="Cambria Math"/>
                            <a:cs typeface="Times New Roman" pitchFamily="18" charset="0"/>
                          </a:rPr>
                          <m:t>𝑉</m:t>
                        </m:r>
                      </m:e>
                      <m:sub>
                        <m:r>
                          <a:rPr lang="en-US" altLang="zh-CN" sz="2000" b="0" i="1" smtClean="0">
                            <a:latin typeface="Cambria Math"/>
                            <a:cs typeface="Times New Roman" pitchFamily="18" charset="0"/>
                          </a:rPr>
                          <m:t>𝑐𝑐</m:t>
                        </m:r>
                      </m:sub>
                    </m:sSub>
                    <m:r>
                      <a:rPr lang="en-US" altLang="zh-CN" sz="2000" b="0" i="1" smtClean="0">
                        <a:latin typeface="Cambria Math"/>
                        <a:cs typeface="Times New Roman" pitchFamily="18" charset="0"/>
                      </a:rPr>
                      <m:t>,</m:t>
                    </m:r>
                    <m:r>
                      <a:rPr lang="en-US" altLang="zh-CN" sz="2000" b="0" i="1" smtClean="0">
                        <a:latin typeface="Cambria Math"/>
                        <a:cs typeface="Times New Roman" pitchFamily="18" charset="0"/>
                      </a:rPr>
                      <m:t>𝐴</m:t>
                    </m:r>
                    <m:r>
                      <a:rPr lang="en-US" altLang="zh-CN" sz="2000" b="0" i="1" smtClean="0">
                        <a:latin typeface="Cambria Math"/>
                        <a:cs typeface="Times New Roman" pitchFamily="18" charset="0"/>
                      </a:rPr>
                      <m:t>)</m:t>
                    </m:r>
                  </m:oMath>
                </a14:m>
                <a:r>
                  <a:rPr lang="is-IS" altLang="zh-CN" sz="2000" dirty="0" smtClean="0">
                    <a:latin typeface="+mj-lt"/>
                    <a:cs typeface="Times New Roman" pitchFamily="18" charset="0"/>
                  </a:rPr>
                  <a:t>: </a:t>
                </a:r>
                <a:r>
                  <a:rPr lang="en-US" altLang="zh-CN" sz="2000" dirty="0" smtClean="0">
                    <a:latin typeface="+mj-lt"/>
                    <a:cs typeface="Times New Roman" pitchFamily="18" charset="0"/>
                  </a:rPr>
                  <a:t>the </a:t>
                </a:r>
                <a:r>
                  <a:rPr lang="en-US" altLang="zh-CN" sz="2000" dirty="0">
                    <a:latin typeface="+mj-lt"/>
                    <a:cs typeface="Times New Roman" pitchFamily="18" charset="0"/>
                  </a:rPr>
                  <a:t>probability of recoloring the CCPs to state </a:t>
                </a:r>
                <a:r>
                  <a:rPr lang="en-US" altLang="zh-CN" sz="2000" dirty="0" smtClean="0">
                    <a:latin typeface="+mj-lt"/>
                    <a:cs typeface="Times New Roman" pitchFamily="18" charset="0"/>
                  </a:rPr>
                  <a:t>B.</a:t>
                </a:r>
                <a:endParaRPr lang="zh-CN" altLang="en-US" sz="2000" dirty="0">
                  <a:latin typeface="+mj-lt"/>
                  <a:cs typeface="Times New Roman" pitchFamily="18" charset="0"/>
                </a:endParaRPr>
              </a:p>
            </p:txBody>
          </p:sp>
        </mc:Choice>
        <mc:Fallback xmlns="">
          <p:sp>
            <p:nvSpPr>
              <p:cNvPr id="25604" name="文本框 5"/>
              <p:cNvSpPr txBox="1">
                <a:spLocks noRot="1" noChangeAspect="1" noMove="1" noResize="1" noEditPoints="1" noAdjustHandles="1" noChangeArrowheads="1" noChangeShapeType="1" noTextEdit="1"/>
              </p:cNvSpPr>
              <p:nvPr/>
            </p:nvSpPr>
            <p:spPr bwMode="auto">
              <a:xfrm>
                <a:off x="258018" y="4149080"/>
                <a:ext cx="8661400" cy="1323439"/>
              </a:xfrm>
              <a:prstGeom prst="rect">
                <a:avLst/>
              </a:prstGeom>
              <a:blipFill rotWithShape="1">
                <a:blip r:embed="rId3"/>
                <a:stretch>
                  <a:fillRect l="-563" t="-2304" b="-73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068" y="2852936"/>
            <a:ext cx="659130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327727" y="1865149"/>
            <a:ext cx="3411511" cy="461665"/>
          </a:xfrm>
          <a:prstGeom prst="rect">
            <a:avLst/>
          </a:prstGeom>
        </p:spPr>
        <p:txBody>
          <a:bodyPr wrap="none">
            <a:spAutoFit/>
          </a:bodyPr>
          <a:lstStyle/>
          <a:p>
            <a:r>
              <a:rPr lang="en-US" altLang="zh-CN" sz="2400" dirty="0">
                <a:latin typeface="+mj-lt"/>
                <a:cs typeface="Times New Roman" pitchFamily="18" charset="0"/>
              </a:rPr>
              <a:t>P</a:t>
            </a:r>
            <a:r>
              <a:rPr lang="en-US" altLang="zh-CN" sz="2400" dirty="0" smtClean="0">
                <a:latin typeface="+mj-lt"/>
                <a:cs typeface="Times New Roman" pitchFamily="18" charset="0"/>
              </a:rPr>
              <a:t>roposal </a:t>
            </a:r>
            <a:r>
              <a:rPr lang="en-US" altLang="zh-CN" sz="2400" dirty="0">
                <a:latin typeface="+mj-lt"/>
                <a:cs typeface="Times New Roman" pitchFamily="18" charset="0"/>
              </a:rPr>
              <a:t>probability </a:t>
            </a:r>
            <a:r>
              <a:rPr lang="en-US" altLang="zh-CN" sz="2400" dirty="0" smtClean="0">
                <a:latin typeface="+mj-lt"/>
                <a:cs typeface="Times New Roman" pitchFamily="18" charset="0"/>
              </a:rPr>
              <a:t>ratio:</a:t>
            </a:r>
            <a:endParaRPr lang="zh-CN" altLang="en-US" sz="2400" dirty="0">
              <a:latin typeface="+mj-lt"/>
              <a:cs typeface="Times New Roman" pitchFamily="18" charset="0"/>
            </a:endParaRPr>
          </a:p>
        </p:txBody>
      </p:sp>
      <p:sp>
        <p:nvSpPr>
          <p:cNvPr id="10" name="圆角矩形 9"/>
          <p:cNvSpPr/>
          <p:nvPr/>
        </p:nvSpPr>
        <p:spPr>
          <a:xfrm>
            <a:off x="3990156" y="2836912"/>
            <a:ext cx="3894212" cy="7920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cxnSp>
        <p:nvCxnSpPr>
          <p:cNvPr id="11" name="直接箭头连接符 10"/>
          <p:cNvCxnSpPr>
            <a:stCxn id="10" idx="0"/>
            <a:endCxn id="13" idx="2"/>
          </p:cNvCxnSpPr>
          <p:nvPr/>
        </p:nvCxnSpPr>
        <p:spPr>
          <a:xfrm flipV="1">
            <a:off x="5937262" y="2142148"/>
            <a:ext cx="410566" cy="69476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5386667" y="1772816"/>
            <a:ext cx="1922321" cy="369332"/>
          </a:xfrm>
          <a:prstGeom prst="rect">
            <a:avLst/>
          </a:prstGeom>
        </p:spPr>
        <p:txBody>
          <a:bodyPr wrap="none">
            <a:spAutoFit/>
          </a:bodyPr>
          <a:lstStyle/>
          <a:p>
            <a:r>
              <a:rPr lang="en-US" altLang="zh-CN" dirty="0" smtClean="0">
                <a:latin typeface="+mj-lt"/>
                <a:cs typeface="Times New Roman" pitchFamily="18" charset="0"/>
              </a:rPr>
              <a:t>Assuming uniform</a:t>
            </a:r>
            <a:endParaRPr lang="zh-CN" altLang="en-US" dirty="0">
              <a:latin typeface="+mj-lt"/>
              <a:cs typeface="Times New Roman" pitchFamily="18" charset="0"/>
            </a:endParaRPr>
          </a:p>
        </p:txBody>
      </p:sp>
      <p:sp>
        <p:nvSpPr>
          <p:cNvPr id="12"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ea typeface="宋体" pitchFamily="2" charset="-122"/>
              </a:rPr>
              <a:t>Accept New State</a:t>
            </a:r>
            <a:endParaRPr lang="en-US" altLang="zh-CN" sz="2800" b="1" dirty="0">
              <a:ea typeface="宋体" pitchFamily="2" charset="-122"/>
            </a:endParaRPr>
          </a:p>
        </p:txBody>
      </p:sp>
    </p:spTree>
    <p:extLst>
      <p:ext uri="{BB962C8B-B14F-4D97-AF65-F5344CB8AC3E}">
        <p14:creationId xmlns:p14="http://schemas.microsoft.com/office/powerpoint/2010/main" val="1597010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12" y="2362175"/>
            <a:ext cx="528637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3641948"/>
            <a:ext cx="61722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1" name="矩形 10"/>
              <p:cNvSpPr/>
              <p:nvPr/>
            </p:nvSpPr>
            <p:spPr>
              <a:xfrm>
                <a:off x="327727" y="1574041"/>
                <a:ext cx="3122714" cy="461665"/>
              </a:xfrm>
              <a:prstGeom prst="rect">
                <a:avLst/>
              </a:prstGeom>
            </p:spPr>
            <p:txBody>
              <a:bodyPr wrap="none">
                <a:spAutoFit/>
              </a:bodyPr>
              <a:lstStyle/>
              <a:p>
                <a:r>
                  <a:rPr lang="en-US" altLang="zh-CN" sz="2400" dirty="0">
                    <a:latin typeface="+mj-lt"/>
                    <a:cs typeface="Times New Roman" pitchFamily="18" charset="0"/>
                  </a:rPr>
                  <a:t>R</a:t>
                </a:r>
                <a:r>
                  <a:rPr lang="en-US" altLang="zh-CN" sz="2400" dirty="0" smtClean="0">
                    <a:latin typeface="+mj-lt"/>
                    <a:cs typeface="Times New Roman" pitchFamily="18" charset="0"/>
                  </a:rPr>
                  <a:t>atio of generating </a:t>
                </a:r>
                <a14:m>
                  <m:oMath xmlns:m="http://schemas.openxmlformats.org/officeDocument/2006/math">
                    <m:sSub>
                      <m:sSubPr>
                        <m:ctrlPr>
                          <a:rPr lang="en-US" altLang="zh-CN" sz="2400" b="0" i="1" smtClean="0">
                            <a:latin typeface="Cambria Math"/>
                            <a:cs typeface="Times New Roman" pitchFamily="18" charset="0"/>
                          </a:rPr>
                        </m:ctrlPr>
                      </m:sSubPr>
                      <m:e>
                        <m:r>
                          <a:rPr lang="en-US" altLang="zh-CN" sz="2400" b="0" i="1" smtClean="0">
                            <a:latin typeface="Cambria Math"/>
                            <a:cs typeface="Times New Roman" pitchFamily="18" charset="0"/>
                          </a:rPr>
                          <m:t>𝑉</m:t>
                        </m:r>
                      </m:e>
                      <m:sub>
                        <m:r>
                          <a:rPr lang="en-US" altLang="zh-CN" sz="2400" b="0" i="1" smtClean="0">
                            <a:latin typeface="Cambria Math"/>
                            <a:cs typeface="Times New Roman" pitchFamily="18" charset="0"/>
                          </a:rPr>
                          <m:t>𝑐𝑐</m:t>
                        </m:r>
                      </m:sub>
                    </m:sSub>
                  </m:oMath>
                </a14:m>
                <a:r>
                  <a:rPr lang="en-US" altLang="zh-CN" sz="2400" dirty="0" smtClean="0">
                    <a:latin typeface="+mj-lt"/>
                    <a:cs typeface="Times New Roman" pitchFamily="18" charset="0"/>
                  </a:rPr>
                  <a:t>:</a:t>
                </a:r>
                <a:endParaRPr lang="zh-CN" altLang="en-US" sz="2400" dirty="0">
                  <a:latin typeface="+mj-lt"/>
                  <a:cs typeface="Times New Roman"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327727" y="1574041"/>
                <a:ext cx="3122714" cy="461665"/>
              </a:xfrm>
              <a:prstGeom prst="rect">
                <a:avLst/>
              </a:prstGeom>
              <a:blipFill rotWithShape="1">
                <a:blip r:embed="rId4"/>
                <a:stretch>
                  <a:fillRect l="-3125" t="-10526" r="-1953" b="-28947"/>
                </a:stretch>
              </a:blipFill>
            </p:spPr>
            <p:txBody>
              <a:bodyPr/>
              <a:lstStyle/>
              <a:p>
                <a:r>
                  <a:rPr lang="zh-CN" altLang="en-US">
                    <a:noFill/>
                  </a:rPr>
                  <a:t> </a:t>
                </a:r>
              </a:p>
            </p:txBody>
          </p:sp>
        </mc:Fallback>
      </mc:AlternateContent>
      <p:sp>
        <p:nvSpPr>
          <p:cNvPr id="10"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ea typeface="宋体" pitchFamily="2" charset="-122"/>
              </a:rPr>
              <a:t>Accept New State</a:t>
            </a:r>
            <a:endParaRPr lang="en-US" altLang="zh-CN" sz="2800" b="1" dirty="0">
              <a:ea typeface="宋体" pitchFamily="2" charset="-122"/>
            </a:endParaRPr>
          </a:p>
        </p:txBody>
      </p:sp>
    </p:spTree>
    <p:extLst>
      <p:ext uri="{BB962C8B-B14F-4D97-AF65-F5344CB8AC3E}">
        <p14:creationId xmlns:p14="http://schemas.microsoft.com/office/powerpoint/2010/main" val="2775154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579" name="内容占位符 2"/>
              <p:cNvSpPr>
                <a:spLocks noGrp="1"/>
              </p:cNvSpPr>
              <p:nvPr>
                <p:ph idx="1"/>
              </p:nvPr>
            </p:nvSpPr>
            <p:spPr>
              <a:xfrm>
                <a:off x="188026" y="1318208"/>
                <a:ext cx="8701973" cy="5279143"/>
              </a:xfrm>
            </p:spPr>
            <p:txBody>
              <a:bodyPr>
                <a:normAutofit fontScale="92500" lnSpcReduction="20000"/>
              </a:bodyPr>
              <a:lstStyle/>
              <a:p>
                <a:pPr eaLnBrk="1" hangingPunct="1"/>
                <a:endParaRPr lang="en-US" altLang="zh-CN" sz="2400" dirty="0" smtClean="0">
                  <a:latin typeface="+mj-lt"/>
                  <a:cs typeface="Times New Roman" pitchFamily="18" charset="0"/>
                </a:endParaRPr>
              </a:p>
              <a:p>
                <a:pPr marL="0" indent="0" eaLnBrk="1" hangingPunct="1">
                  <a:buNone/>
                </a:pPr>
                <a:endParaRPr lang="en-US" altLang="zh-CN" sz="2400" dirty="0" smtClean="0">
                  <a:latin typeface="+mj-lt"/>
                  <a:cs typeface="Times New Roman"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n-US" altLang="zh-CN" sz="2400" b="0" i="1" smtClean="0">
                              <a:latin typeface="Cambria Math"/>
                              <a:cs typeface="Times New Roman" pitchFamily="18" charset="0"/>
                            </a:rPr>
                          </m:ctrlPr>
                        </m:fPr>
                        <m:num>
                          <m:r>
                            <a:rPr lang="en-US" altLang="zh-CN" sz="2400" i="1">
                              <a:latin typeface="Cambria Math"/>
                              <a:cs typeface="Times New Roman" pitchFamily="18" charset="0"/>
                            </a:rPr>
                            <m:t>𝑝</m:t>
                          </m:r>
                          <m:r>
                            <a:rPr lang="en-US" altLang="zh-CN" sz="2400" i="1">
                              <a:latin typeface="Cambria Math"/>
                              <a:cs typeface="Times New Roman" pitchFamily="18" charset="0"/>
                            </a:rPr>
                            <m:t>(</m:t>
                          </m:r>
                          <m:r>
                            <a:rPr lang="en-US" altLang="zh-CN" sz="2400" i="1">
                              <a:latin typeface="Cambria Math"/>
                              <a:cs typeface="Times New Roman" pitchFamily="18" charset="0"/>
                            </a:rPr>
                            <m:t>𝑊</m:t>
                          </m:r>
                          <m:r>
                            <a:rPr lang="en-US" altLang="zh-CN" sz="2400" i="1">
                              <a:latin typeface="Cambria Math"/>
                              <a:cs typeface="Times New Roman" pitchFamily="18" charset="0"/>
                            </a:rPr>
                            <m:t>=</m:t>
                          </m:r>
                          <m:r>
                            <a:rPr lang="en-US" altLang="zh-CN" sz="2400" i="1">
                              <a:latin typeface="Cambria Math"/>
                              <a:cs typeface="Times New Roman" pitchFamily="18" charset="0"/>
                            </a:rPr>
                            <m:t>𝐵</m:t>
                          </m:r>
                          <m:r>
                            <a:rPr lang="en-US" altLang="zh-CN" sz="2400" i="1">
                              <a:latin typeface="Cambria Math"/>
                              <a:cs typeface="Times New Roman" pitchFamily="18" charset="0"/>
                            </a:rPr>
                            <m:t>|</m:t>
                          </m:r>
                          <m:sSup>
                            <m:sSupPr>
                              <m:ctrlPr>
                                <a:rPr lang="en-US" altLang="zh-CN" sz="2400" i="1">
                                  <a:latin typeface="Cambria Math"/>
                                  <a:cs typeface="Times New Roman" pitchFamily="18" charset="0"/>
                                </a:rPr>
                              </m:ctrlPr>
                            </m:sSupPr>
                            <m:e>
                              <m:r>
                                <a:rPr lang="en-US" altLang="zh-CN" sz="2400" i="1">
                                  <a:latin typeface="Cambria Math"/>
                                  <a:cs typeface="Times New Roman" pitchFamily="18" charset="0"/>
                                </a:rPr>
                                <m:t>𝐺</m:t>
                              </m:r>
                            </m:e>
                            <m:sup>
                              <m:r>
                                <a:rPr lang="en-US" altLang="zh-CN" sz="2400" i="1">
                                  <a:latin typeface="Cambria Math"/>
                                  <a:cs typeface="Times New Roman" pitchFamily="18" charset="0"/>
                                </a:rPr>
                                <m:t>𝑆</m:t>
                              </m:r>
                            </m:sup>
                          </m:sSup>
                          <m:r>
                            <a:rPr lang="en-US" altLang="zh-CN" sz="2400" i="1">
                              <a:latin typeface="Cambria Math"/>
                              <a:cs typeface="Times New Roman" pitchFamily="18" charset="0"/>
                            </a:rPr>
                            <m:t>,</m:t>
                          </m:r>
                          <m:sSup>
                            <m:sSupPr>
                              <m:ctrlPr>
                                <a:rPr lang="en-US" altLang="zh-CN" sz="2400" i="1">
                                  <a:latin typeface="Cambria Math"/>
                                  <a:cs typeface="Times New Roman" pitchFamily="18" charset="0"/>
                                </a:rPr>
                              </m:ctrlPr>
                            </m:sSupPr>
                            <m:e>
                              <m:r>
                                <a:rPr lang="en-US" altLang="zh-CN" sz="2400" i="1">
                                  <a:latin typeface="Cambria Math"/>
                                  <a:cs typeface="Times New Roman" pitchFamily="18" charset="0"/>
                                </a:rPr>
                                <m:t>𝐺</m:t>
                              </m:r>
                            </m:e>
                            <m:sup>
                              <m:r>
                                <a:rPr lang="en-US" altLang="zh-CN" sz="2400" i="1">
                                  <a:latin typeface="Cambria Math"/>
                                  <a:cs typeface="Times New Roman" pitchFamily="18" charset="0"/>
                                </a:rPr>
                                <m:t>𝑇</m:t>
                              </m:r>
                            </m:sup>
                          </m:sSup>
                          <m:r>
                            <a:rPr lang="en-US" altLang="zh-CN" sz="2400" i="1">
                              <a:latin typeface="Cambria Math"/>
                              <a:cs typeface="Times New Roman" pitchFamily="18" charset="0"/>
                            </a:rPr>
                            <m:t>)</m:t>
                          </m:r>
                          <m:r>
                            <m:rPr>
                              <m:nor/>
                            </m:rPr>
                            <a:rPr lang="en-US" altLang="zh-CN" sz="2400" dirty="0">
                              <a:latin typeface="+mj-lt"/>
                              <a:cs typeface="Times New Roman" pitchFamily="18" charset="0"/>
                            </a:rPr>
                            <m:t> </m:t>
                          </m:r>
                        </m:num>
                        <m:den>
                          <m:r>
                            <a:rPr lang="en-US" altLang="zh-CN" sz="2400" i="1">
                              <a:latin typeface="Cambria Math"/>
                              <a:cs typeface="Times New Roman" pitchFamily="18" charset="0"/>
                            </a:rPr>
                            <m:t>𝑝</m:t>
                          </m:r>
                          <m:r>
                            <a:rPr lang="en-US" altLang="zh-CN" sz="2400" i="1">
                              <a:latin typeface="Cambria Math"/>
                              <a:cs typeface="Times New Roman" pitchFamily="18" charset="0"/>
                            </a:rPr>
                            <m:t>(</m:t>
                          </m:r>
                          <m:r>
                            <a:rPr lang="en-US" altLang="zh-CN" sz="2400" i="1">
                              <a:latin typeface="Cambria Math"/>
                              <a:cs typeface="Times New Roman" pitchFamily="18" charset="0"/>
                            </a:rPr>
                            <m:t>𝑊</m:t>
                          </m:r>
                          <m:r>
                            <a:rPr lang="en-US" altLang="zh-CN" sz="2400" i="1">
                              <a:latin typeface="Cambria Math"/>
                              <a:cs typeface="Times New Roman" pitchFamily="18" charset="0"/>
                            </a:rPr>
                            <m:t>=</m:t>
                          </m:r>
                          <m:r>
                            <a:rPr lang="en-US" altLang="zh-CN" sz="2400" b="0" i="1" smtClean="0">
                              <a:latin typeface="Cambria Math"/>
                              <a:cs typeface="Times New Roman" pitchFamily="18" charset="0"/>
                            </a:rPr>
                            <m:t>𝐴</m:t>
                          </m:r>
                          <m:r>
                            <a:rPr lang="en-US" altLang="zh-CN" sz="2400" i="1">
                              <a:latin typeface="Cambria Math"/>
                              <a:cs typeface="Times New Roman" pitchFamily="18" charset="0"/>
                            </a:rPr>
                            <m:t>|</m:t>
                          </m:r>
                          <m:sSup>
                            <m:sSupPr>
                              <m:ctrlPr>
                                <a:rPr lang="en-US" altLang="zh-CN" sz="2400" i="1">
                                  <a:latin typeface="Cambria Math"/>
                                  <a:cs typeface="Times New Roman" pitchFamily="18" charset="0"/>
                                </a:rPr>
                              </m:ctrlPr>
                            </m:sSupPr>
                            <m:e>
                              <m:r>
                                <a:rPr lang="en-US" altLang="zh-CN" sz="2400" i="1">
                                  <a:latin typeface="Cambria Math"/>
                                  <a:cs typeface="Times New Roman" pitchFamily="18" charset="0"/>
                                </a:rPr>
                                <m:t>𝐺</m:t>
                              </m:r>
                            </m:e>
                            <m:sup>
                              <m:r>
                                <a:rPr lang="en-US" altLang="zh-CN" sz="2400" i="1">
                                  <a:latin typeface="Cambria Math"/>
                                  <a:cs typeface="Times New Roman" pitchFamily="18" charset="0"/>
                                </a:rPr>
                                <m:t>𝑆</m:t>
                              </m:r>
                            </m:sup>
                          </m:sSup>
                          <m:r>
                            <a:rPr lang="en-US" altLang="zh-CN" sz="2400" i="1">
                              <a:latin typeface="Cambria Math"/>
                              <a:cs typeface="Times New Roman" pitchFamily="18" charset="0"/>
                            </a:rPr>
                            <m:t>,</m:t>
                          </m:r>
                          <m:sSup>
                            <m:sSupPr>
                              <m:ctrlPr>
                                <a:rPr lang="en-US" altLang="zh-CN" sz="2400" i="1">
                                  <a:latin typeface="Cambria Math"/>
                                  <a:cs typeface="Times New Roman" pitchFamily="18" charset="0"/>
                                </a:rPr>
                              </m:ctrlPr>
                            </m:sSupPr>
                            <m:e>
                              <m:r>
                                <a:rPr lang="en-US" altLang="zh-CN" sz="2400" i="1">
                                  <a:latin typeface="Cambria Math"/>
                                  <a:cs typeface="Times New Roman" pitchFamily="18" charset="0"/>
                                </a:rPr>
                                <m:t>𝐺</m:t>
                              </m:r>
                            </m:e>
                            <m:sup>
                              <m:r>
                                <a:rPr lang="en-US" altLang="zh-CN" sz="2400" i="1">
                                  <a:latin typeface="Cambria Math"/>
                                  <a:cs typeface="Times New Roman" pitchFamily="18" charset="0"/>
                                </a:rPr>
                                <m:t>𝑇</m:t>
                              </m:r>
                            </m:sup>
                          </m:sSup>
                          <m:r>
                            <a:rPr lang="en-US" altLang="zh-CN" sz="2400" i="1">
                              <a:latin typeface="Cambria Math"/>
                              <a:cs typeface="Times New Roman" pitchFamily="18" charset="0"/>
                            </a:rPr>
                            <m:t>)</m:t>
                          </m:r>
                          <m:r>
                            <m:rPr>
                              <m:nor/>
                            </m:rPr>
                            <a:rPr lang="en-US" altLang="zh-CN" sz="2400" dirty="0">
                              <a:latin typeface="+mj-lt"/>
                              <a:cs typeface="Times New Roman" pitchFamily="18" charset="0"/>
                            </a:rPr>
                            <m:t> </m:t>
                          </m:r>
                        </m:den>
                      </m:f>
                      <m:r>
                        <a:rPr lang="en-US" altLang="zh-CN" sz="2400" i="1">
                          <a:latin typeface="Cambria Math"/>
                          <a:ea typeface="Cambria Math"/>
                          <a:cs typeface="Times New Roman" pitchFamily="18" charset="0"/>
                        </a:rPr>
                        <m:t>∝</m:t>
                      </m:r>
                      <m:f>
                        <m:fPr>
                          <m:ctrlPr>
                            <a:rPr lang="en-US" altLang="zh-CN" sz="2400" b="0" i="1" smtClean="0">
                              <a:latin typeface="Cambria Math"/>
                              <a:cs typeface="Times New Roman" pitchFamily="18" charset="0"/>
                            </a:rPr>
                          </m:ctrlPr>
                        </m:fPr>
                        <m:num>
                          <m:r>
                            <a:rPr lang="en-US" altLang="zh-CN" sz="2400" b="0" i="1" smtClean="0">
                              <a:latin typeface="Cambria Math"/>
                              <a:cs typeface="Times New Roman" pitchFamily="18" charset="0"/>
                            </a:rPr>
                            <m:t>𝑝</m:t>
                          </m:r>
                          <m:d>
                            <m:dPr>
                              <m:ctrlPr>
                                <a:rPr lang="en-US" altLang="zh-CN" sz="2400" b="0" i="1" smtClean="0">
                                  <a:latin typeface="Cambria Math"/>
                                  <a:cs typeface="Times New Roman" pitchFamily="18" charset="0"/>
                                </a:rPr>
                              </m:ctrlPr>
                            </m:dPr>
                            <m:e>
                              <m:r>
                                <a:rPr lang="en-US" altLang="zh-CN" sz="2400" b="0" i="1" smtClean="0">
                                  <a:latin typeface="Cambria Math"/>
                                  <a:cs typeface="Times New Roman" pitchFamily="18" charset="0"/>
                                </a:rPr>
                                <m:t>𝑊</m:t>
                              </m:r>
                              <m:r>
                                <a:rPr lang="en-US" altLang="zh-CN" sz="2400" b="0" i="1" smtClean="0">
                                  <a:latin typeface="Cambria Math"/>
                                  <a:cs typeface="Times New Roman" pitchFamily="18" charset="0"/>
                                </a:rPr>
                                <m:t>=</m:t>
                              </m:r>
                              <m:r>
                                <a:rPr lang="en-US" altLang="zh-CN" sz="2400" b="0" i="1" smtClean="0">
                                  <a:latin typeface="Cambria Math"/>
                                  <a:cs typeface="Times New Roman" pitchFamily="18" charset="0"/>
                                </a:rPr>
                                <m:t>𝐵</m:t>
                              </m:r>
                            </m:e>
                          </m:d>
                          <m:r>
                            <a:rPr lang="en-US" altLang="zh-CN" sz="2400" b="0" i="1" smtClean="0">
                              <a:latin typeface="Cambria Math"/>
                              <a:cs typeface="Times New Roman" pitchFamily="18" charset="0"/>
                            </a:rPr>
                            <m:t> ⋅</m:t>
                          </m:r>
                          <m:r>
                            <a:rPr lang="en-US" altLang="zh-CN" sz="2400" b="0" i="1" smtClean="0">
                              <a:latin typeface="Cambria Math"/>
                              <a:cs typeface="Times New Roman" pitchFamily="18" charset="0"/>
                            </a:rPr>
                            <m:t>𝑝</m:t>
                          </m:r>
                          <m:r>
                            <a:rPr lang="en-US" altLang="zh-CN" sz="2400" b="0" i="1" smtClean="0">
                              <a:latin typeface="Cambria Math"/>
                              <a:cs typeface="Times New Roman" pitchFamily="18" charset="0"/>
                            </a:rPr>
                            <m:t>(</m:t>
                          </m:r>
                          <m:sSup>
                            <m:sSupPr>
                              <m:ctrlPr>
                                <a:rPr lang="en-US" altLang="zh-CN" sz="2400" b="0" i="1" smtClean="0">
                                  <a:latin typeface="Cambria Math"/>
                                  <a:cs typeface="Times New Roman" pitchFamily="18" charset="0"/>
                                </a:rPr>
                              </m:ctrlPr>
                            </m:sSupPr>
                            <m:e>
                              <m:r>
                                <a:rPr lang="en-US" altLang="zh-CN" sz="2400" b="0" i="1" smtClean="0">
                                  <a:latin typeface="Cambria Math"/>
                                  <a:cs typeface="Times New Roman" pitchFamily="18" charset="0"/>
                                </a:rPr>
                                <m:t>𝐺</m:t>
                              </m:r>
                            </m:e>
                            <m:sup>
                              <m:r>
                                <a:rPr lang="en-US" altLang="zh-CN" sz="2400" b="0" i="1" smtClean="0">
                                  <a:latin typeface="Cambria Math"/>
                                  <a:cs typeface="Times New Roman" pitchFamily="18" charset="0"/>
                                </a:rPr>
                                <m:t>𝑆</m:t>
                              </m:r>
                            </m:sup>
                          </m:sSup>
                          <m:r>
                            <a:rPr lang="en-US" altLang="zh-CN" sz="2400" b="0" i="1" smtClean="0">
                              <a:latin typeface="Cambria Math"/>
                              <a:cs typeface="Times New Roman" pitchFamily="18" charset="0"/>
                            </a:rPr>
                            <m:t>,</m:t>
                          </m:r>
                          <m:sSup>
                            <m:sSupPr>
                              <m:ctrlPr>
                                <a:rPr lang="en-US" altLang="zh-CN" sz="2400" b="0" i="1" smtClean="0">
                                  <a:latin typeface="Cambria Math"/>
                                  <a:cs typeface="Times New Roman" pitchFamily="18" charset="0"/>
                                </a:rPr>
                              </m:ctrlPr>
                            </m:sSupPr>
                            <m:e>
                              <m:r>
                                <a:rPr lang="en-US" altLang="zh-CN" sz="2400" b="0" i="1" smtClean="0">
                                  <a:latin typeface="Cambria Math"/>
                                  <a:cs typeface="Times New Roman" pitchFamily="18" charset="0"/>
                                </a:rPr>
                                <m:t>𝐺</m:t>
                              </m:r>
                            </m:e>
                            <m:sup>
                              <m:r>
                                <a:rPr lang="en-US" altLang="zh-CN" sz="2400" b="0" i="1" smtClean="0">
                                  <a:latin typeface="Cambria Math"/>
                                  <a:cs typeface="Times New Roman" pitchFamily="18" charset="0"/>
                                </a:rPr>
                                <m:t>𝑇</m:t>
                              </m:r>
                            </m:sup>
                          </m:sSup>
                          <m:r>
                            <a:rPr lang="en-US" altLang="zh-CN" sz="2400" b="0" i="1" smtClean="0">
                              <a:latin typeface="Cambria Math"/>
                              <a:cs typeface="Times New Roman" pitchFamily="18" charset="0"/>
                            </a:rPr>
                            <m:t>|</m:t>
                          </m:r>
                          <m:r>
                            <a:rPr lang="en-US" altLang="zh-CN" sz="2400" b="0" i="1" smtClean="0">
                              <a:latin typeface="Cambria Math"/>
                              <a:cs typeface="Times New Roman" pitchFamily="18" charset="0"/>
                            </a:rPr>
                            <m:t>𝑊</m:t>
                          </m:r>
                          <m:r>
                            <a:rPr lang="en-US" altLang="zh-CN" sz="2400" b="0" i="1" smtClean="0">
                              <a:latin typeface="Cambria Math"/>
                              <a:cs typeface="Times New Roman" pitchFamily="18" charset="0"/>
                            </a:rPr>
                            <m:t>=</m:t>
                          </m:r>
                          <m:r>
                            <a:rPr lang="en-US" altLang="zh-CN" sz="2400" b="0" i="1" smtClean="0">
                              <a:latin typeface="Cambria Math"/>
                              <a:cs typeface="Times New Roman" pitchFamily="18" charset="0"/>
                            </a:rPr>
                            <m:t>𝐵</m:t>
                          </m:r>
                          <m:r>
                            <a:rPr lang="en-US" altLang="zh-CN" sz="2400" b="0" i="1" smtClean="0">
                              <a:latin typeface="Cambria Math"/>
                              <a:cs typeface="Times New Roman" pitchFamily="18" charset="0"/>
                            </a:rPr>
                            <m:t>)</m:t>
                          </m:r>
                        </m:num>
                        <m:den>
                          <m:r>
                            <a:rPr lang="en-US" altLang="zh-CN" sz="2400" b="0" i="1" smtClean="0">
                              <a:latin typeface="Cambria Math"/>
                              <a:cs typeface="Times New Roman" pitchFamily="18" charset="0"/>
                            </a:rPr>
                            <m:t>𝑝</m:t>
                          </m:r>
                          <m:d>
                            <m:dPr>
                              <m:ctrlPr>
                                <a:rPr lang="en-US" altLang="zh-CN" sz="2400" b="0" i="1" smtClean="0">
                                  <a:latin typeface="Cambria Math"/>
                                  <a:cs typeface="Times New Roman" pitchFamily="18" charset="0"/>
                                </a:rPr>
                              </m:ctrlPr>
                            </m:dPr>
                            <m:e>
                              <m:r>
                                <a:rPr lang="en-US" altLang="zh-CN" sz="2400" b="0" i="1" smtClean="0">
                                  <a:latin typeface="Cambria Math"/>
                                  <a:cs typeface="Times New Roman" pitchFamily="18" charset="0"/>
                                </a:rPr>
                                <m:t>𝑊</m:t>
                              </m:r>
                              <m:r>
                                <a:rPr lang="en-US" altLang="zh-CN" sz="2400" b="0" i="1" smtClean="0">
                                  <a:latin typeface="Cambria Math"/>
                                  <a:cs typeface="Times New Roman" pitchFamily="18" charset="0"/>
                                </a:rPr>
                                <m:t>=</m:t>
                              </m:r>
                              <m:r>
                                <a:rPr lang="en-US" altLang="zh-CN" sz="2400" b="0" i="1" smtClean="0">
                                  <a:latin typeface="Cambria Math"/>
                                  <a:cs typeface="Times New Roman" pitchFamily="18" charset="0"/>
                                </a:rPr>
                                <m:t>𝐴</m:t>
                              </m:r>
                            </m:e>
                          </m:d>
                          <m:r>
                            <a:rPr lang="en-US" altLang="zh-CN" sz="2400" b="0" i="1" smtClean="0">
                              <a:latin typeface="Cambria Math"/>
                              <a:cs typeface="Times New Roman" pitchFamily="18" charset="0"/>
                            </a:rPr>
                            <m:t> ⋅</m:t>
                          </m:r>
                          <m:r>
                            <a:rPr lang="en-US" altLang="zh-CN" sz="2400" b="0" i="1" smtClean="0">
                              <a:latin typeface="Cambria Math"/>
                              <a:cs typeface="Times New Roman" pitchFamily="18" charset="0"/>
                            </a:rPr>
                            <m:t>𝑝</m:t>
                          </m:r>
                          <m:r>
                            <a:rPr lang="en-US" altLang="zh-CN" sz="2400" b="0" i="1" smtClean="0">
                              <a:latin typeface="Cambria Math"/>
                              <a:cs typeface="Times New Roman" pitchFamily="18" charset="0"/>
                            </a:rPr>
                            <m:t>(</m:t>
                          </m:r>
                          <m:sSup>
                            <m:sSupPr>
                              <m:ctrlPr>
                                <a:rPr lang="en-US" altLang="zh-CN" sz="2400" b="0" i="1" smtClean="0">
                                  <a:latin typeface="Cambria Math"/>
                                  <a:cs typeface="Times New Roman" pitchFamily="18" charset="0"/>
                                </a:rPr>
                              </m:ctrlPr>
                            </m:sSupPr>
                            <m:e>
                              <m:r>
                                <a:rPr lang="en-US" altLang="zh-CN" sz="2400" b="0" i="1" smtClean="0">
                                  <a:latin typeface="Cambria Math"/>
                                  <a:cs typeface="Times New Roman" pitchFamily="18" charset="0"/>
                                </a:rPr>
                                <m:t>𝐺</m:t>
                              </m:r>
                            </m:e>
                            <m:sup>
                              <m:r>
                                <a:rPr lang="en-US" altLang="zh-CN" sz="2400" b="0" i="1" smtClean="0">
                                  <a:latin typeface="Cambria Math"/>
                                  <a:cs typeface="Times New Roman" pitchFamily="18" charset="0"/>
                                </a:rPr>
                                <m:t>𝑆</m:t>
                              </m:r>
                            </m:sup>
                          </m:sSup>
                          <m:r>
                            <a:rPr lang="en-US" altLang="zh-CN" sz="2400" b="0" i="1" smtClean="0">
                              <a:latin typeface="Cambria Math"/>
                              <a:cs typeface="Times New Roman" pitchFamily="18" charset="0"/>
                            </a:rPr>
                            <m:t>,</m:t>
                          </m:r>
                          <m:sSup>
                            <m:sSupPr>
                              <m:ctrlPr>
                                <a:rPr lang="en-US" altLang="zh-CN" sz="2400" b="0" i="1" smtClean="0">
                                  <a:latin typeface="Cambria Math"/>
                                  <a:cs typeface="Times New Roman" pitchFamily="18" charset="0"/>
                                </a:rPr>
                              </m:ctrlPr>
                            </m:sSupPr>
                            <m:e>
                              <m:r>
                                <a:rPr lang="en-US" altLang="zh-CN" sz="2400" b="0" i="1" smtClean="0">
                                  <a:latin typeface="Cambria Math"/>
                                  <a:cs typeface="Times New Roman" pitchFamily="18" charset="0"/>
                                </a:rPr>
                                <m:t>𝐺</m:t>
                              </m:r>
                            </m:e>
                            <m:sup>
                              <m:r>
                                <a:rPr lang="en-US" altLang="zh-CN" sz="2400" b="0" i="1" smtClean="0">
                                  <a:latin typeface="Cambria Math"/>
                                  <a:cs typeface="Times New Roman" pitchFamily="18" charset="0"/>
                                </a:rPr>
                                <m:t>𝑇</m:t>
                              </m:r>
                            </m:sup>
                          </m:sSup>
                          <m:r>
                            <a:rPr lang="en-US" altLang="zh-CN" sz="2400" b="0" i="1" smtClean="0">
                              <a:latin typeface="Cambria Math"/>
                              <a:cs typeface="Times New Roman" pitchFamily="18" charset="0"/>
                            </a:rPr>
                            <m:t>|</m:t>
                          </m:r>
                          <m:r>
                            <a:rPr lang="en-US" altLang="zh-CN" sz="2400" b="0" i="1" smtClean="0">
                              <a:latin typeface="Cambria Math"/>
                              <a:cs typeface="Times New Roman" pitchFamily="18" charset="0"/>
                            </a:rPr>
                            <m:t>𝑊</m:t>
                          </m:r>
                          <m:r>
                            <a:rPr lang="en-US" altLang="zh-CN" sz="2400" b="0" i="1" smtClean="0">
                              <a:latin typeface="Cambria Math"/>
                              <a:cs typeface="Times New Roman" pitchFamily="18" charset="0"/>
                            </a:rPr>
                            <m:t>=</m:t>
                          </m:r>
                          <m:r>
                            <a:rPr lang="en-US" altLang="zh-CN" sz="2400" b="0" i="1" smtClean="0">
                              <a:latin typeface="Cambria Math"/>
                              <a:cs typeface="Times New Roman" pitchFamily="18" charset="0"/>
                            </a:rPr>
                            <m:t>𝐴</m:t>
                          </m:r>
                          <m:r>
                            <a:rPr lang="en-US" altLang="zh-CN" sz="2400" b="0" i="1" smtClean="0">
                              <a:latin typeface="Cambria Math"/>
                              <a:cs typeface="Times New Roman" pitchFamily="18" charset="0"/>
                            </a:rPr>
                            <m:t>)</m:t>
                          </m:r>
                        </m:den>
                      </m:f>
                    </m:oMath>
                  </m:oMathPara>
                </a14:m>
                <a:endParaRPr lang="en-US" altLang="zh-CN" sz="2400" dirty="0" smtClean="0">
                  <a:latin typeface="+mj-lt"/>
                  <a:cs typeface="Times New Roman" pitchFamily="18" charset="0"/>
                </a:endParaRPr>
              </a:p>
              <a:p>
                <a:pPr marL="0" indent="0" eaLnBrk="1" hangingPunct="1">
                  <a:buNone/>
                </a:pPr>
                <a:endParaRPr lang="en-US" altLang="zh-CN" sz="2400" dirty="0" smtClean="0">
                  <a:latin typeface="+mj-lt"/>
                  <a:cs typeface="Times New Roman" pitchFamily="18" charset="0"/>
                </a:endParaRPr>
              </a:p>
              <a:p>
                <a:pPr marL="0" indent="0" eaLnBrk="1" hangingPunct="1">
                  <a:buNone/>
                </a:pPr>
                <a:r>
                  <a:rPr lang="en-US" altLang="zh-CN" sz="2400" dirty="0" smtClean="0">
                    <a:latin typeface="+mj-lt"/>
                    <a:cs typeface="Times New Roman" pitchFamily="18" charset="0"/>
                  </a:rPr>
                  <a:t>Prior:</a:t>
                </a:r>
              </a:p>
              <a:p>
                <a:pPr marL="0" indent="0" algn="ctr">
                  <a:buNone/>
                </a:pPr>
                <a14:m>
                  <m:oMath xmlns:m="http://schemas.openxmlformats.org/officeDocument/2006/math">
                    <m:r>
                      <a:rPr lang="en-US" altLang="zh-CN" sz="2000" b="0" i="1" smtClean="0">
                        <a:latin typeface="Cambria Math"/>
                        <a:cs typeface="Times New Roman" pitchFamily="18" charset="0"/>
                      </a:rPr>
                      <m:t>𝑝</m:t>
                    </m:r>
                    <m:d>
                      <m:dPr>
                        <m:ctrlPr>
                          <a:rPr lang="en-US" altLang="zh-CN" sz="2000" b="0" i="1" smtClean="0">
                            <a:latin typeface="Cambria Math"/>
                            <a:cs typeface="Times New Roman" pitchFamily="18" charset="0"/>
                          </a:rPr>
                        </m:ctrlPr>
                      </m:dPr>
                      <m:e>
                        <m:r>
                          <a:rPr lang="en-US" altLang="zh-CN" sz="2000" b="0" i="1" smtClean="0">
                            <a:latin typeface="Cambria Math"/>
                            <a:cs typeface="Times New Roman" pitchFamily="18" charset="0"/>
                          </a:rPr>
                          <m:t>𝑊</m:t>
                        </m:r>
                      </m:e>
                    </m:d>
                    <m:r>
                      <a:rPr lang="en-US" altLang="zh-CN" sz="2000" b="0" i="0" smtClean="0">
                        <a:latin typeface="Cambria Math"/>
                        <a:cs typeface="Times New Roman" pitchFamily="18" charset="0"/>
                      </a:rPr>
                      <m:t> </m:t>
                    </m:r>
                    <m:r>
                      <a:rPr lang="en-US" altLang="zh-CN" sz="2000" b="0" i="1" smtClean="0">
                        <a:latin typeface="Cambria Math"/>
                        <a:ea typeface="Cambria Math"/>
                        <a:cs typeface="Times New Roman" pitchFamily="18" charset="0"/>
                      </a:rPr>
                      <m:t>∝</m:t>
                    </m:r>
                    <m:func>
                      <m:funcPr>
                        <m:ctrlPr>
                          <a:rPr lang="en-US" altLang="zh-CN" sz="2000" b="0" i="1" smtClean="0">
                            <a:latin typeface="Cambria Math"/>
                            <a:ea typeface="Cambria Math"/>
                            <a:cs typeface="Times New Roman" pitchFamily="18" charset="0"/>
                          </a:rPr>
                        </m:ctrlPr>
                      </m:funcPr>
                      <m:fName>
                        <m:r>
                          <m:rPr>
                            <m:sty m:val="p"/>
                          </m:rPr>
                          <a:rPr lang="en-US" altLang="zh-CN" sz="2000" b="0" i="0" smtClean="0">
                            <a:latin typeface="Cambria Math"/>
                            <a:ea typeface="Cambria Math"/>
                            <a:cs typeface="Times New Roman" pitchFamily="18" charset="0"/>
                          </a:rPr>
                          <m:t>exp</m:t>
                        </m:r>
                      </m:fName>
                      <m:e>
                        <m:d>
                          <m:dPr>
                            <m:begChr m:val="{"/>
                            <m:endChr m:val="}"/>
                            <m:ctrlPr>
                              <a:rPr lang="en-US" altLang="zh-CN" sz="2000" b="0" i="1" smtClean="0">
                                <a:latin typeface="Cambria Math"/>
                                <a:ea typeface="Cambria Math"/>
                                <a:cs typeface="Times New Roman" pitchFamily="18" charset="0"/>
                              </a:rPr>
                            </m:ctrlPr>
                          </m:dPr>
                          <m:e>
                            <m:r>
                              <a:rPr lang="en-US" altLang="zh-CN" sz="2000" b="0" i="1" smtClean="0">
                                <a:latin typeface="Cambria Math"/>
                                <a:ea typeface="Cambria Math"/>
                                <a:cs typeface="Times New Roman" pitchFamily="18" charset="0"/>
                              </a:rPr>
                              <m:t>−</m:t>
                            </m:r>
                            <m:sSub>
                              <m:sSubPr>
                                <m:ctrlPr>
                                  <a:rPr lang="en-US" altLang="zh-CN" sz="2000" b="0" i="1" smtClean="0">
                                    <a:latin typeface="Cambria Math"/>
                                    <a:ea typeface="Cambria Math"/>
                                    <a:cs typeface="Times New Roman" pitchFamily="18" charset="0"/>
                                  </a:rPr>
                                </m:ctrlPr>
                              </m:sSubPr>
                              <m:e>
                                <m:r>
                                  <a:rPr lang="en-US" altLang="zh-CN" sz="2000" b="0" i="1" smtClean="0">
                                    <a:latin typeface="Cambria Math"/>
                                    <a:ea typeface="Cambria Math"/>
                                    <a:cs typeface="Times New Roman" pitchFamily="18" charset="0"/>
                                  </a:rPr>
                                  <m:t>𝛼</m:t>
                                </m:r>
                              </m:e>
                              <m:sub>
                                <m:r>
                                  <a:rPr lang="en-US" altLang="zh-CN" sz="2000" b="0" i="1" smtClean="0">
                                    <a:latin typeface="Cambria Math"/>
                                    <a:ea typeface="Cambria Math"/>
                                    <a:cs typeface="Times New Roman" pitchFamily="18" charset="0"/>
                                  </a:rPr>
                                  <m:t>𝐾</m:t>
                                </m:r>
                              </m:sub>
                            </m:sSub>
                            <m:r>
                              <a:rPr lang="en-US" altLang="zh-CN" sz="2000" b="0" i="1" smtClean="0">
                                <a:latin typeface="Cambria Math"/>
                                <a:ea typeface="Cambria Math"/>
                                <a:cs typeface="Times New Roman" pitchFamily="18" charset="0"/>
                              </a:rPr>
                              <m:t>𝐾</m:t>
                            </m:r>
                            <m:r>
                              <a:rPr lang="en-US" altLang="zh-CN" sz="2000" b="0" i="1" smtClean="0">
                                <a:latin typeface="Cambria Math"/>
                                <a:ea typeface="Cambria Math"/>
                                <a:cs typeface="Times New Roman" pitchFamily="18" charset="0"/>
                              </a:rPr>
                              <m:t>−</m:t>
                            </m:r>
                            <m:sSub>
                              <m:sSubPr>
                                <m:ctrlPr>
                                  <a:rPr lang="en-US" altLang="zh-CN" sz="2000" b="0" i="1" smtClean="0">
                                    <a:latin typeface="Cambria Math"/>
                                    <a:ea typeface="Cambria Math"/>
                                    <a:cs typeface="Times New Roman" pitchFamily="18" charset="0"/>
                                  </a:rPr>
                                </m:ctrlPr>
                              </m:sSubPr>
                              <m:e>
                                <m:r>
                                  <a:rPr lang="en-US" altLang="zh-CN" sz="2000" b="0" i="1" smtClean="0">
                                    <a:latin typeface="Cambria Math"/>
                                    <a:ea typeface="Cambria Math"/>
                                    <a:cs typeface="Times New Roman" pitchFamily="18" charset="0"/>
                                  </a:rPr>
                                  <m:t>𝛼</m:t>
                                </m:r>
                              </m:e>
                              <m:sub>
                                <m:r>
                                  <a:rPr lang="en-US" altLang="zh-CN" sz="2000" b="0" i="1" smtClean="0">
                                    <a:latin typeface="Cambria Math"/>
                                    <a:ea typeface="Cambria Math"/>
                                    <a:cs typeface="Times New Roman" pitchFamily="18" charset="0"/>
                                  </a:rPr>
                                  <m:t>𝑁</m:t>
                                </m:r>
                              </m:sub>
                            </m:sSub>
                            <m:r>
                              <a:rPr lang="en-US" altLang="zh-CN" sz="2000" b="0" i="1" smtClean="0">
                                <a:latin typeface="Cambria Math"/>
                                <a:ea typeface="Cambria Math"/>
                                <a:cs typeface="Times New Roman" pitchFamily="18" charset="0"/>
                              </a:rPr>
                              <m:t>𝑁</m:t>
                            </m:r>
                          </m:e>
                        </m:d>
                      </m:e>
                    </m:func>
                    <m:r>
                      <a:rPr lang="en-US" altLang="zh-CN" sz="2000" b="0" i="1" smtClean="0">
                        <a:latin typeface="Cambria Math"/>
                        <a:ea typeface="Cambria Math"/>
                        <a:cs typeface="Times New Roman" pitchFamily="18" charset="0"/>
                      </a:rPr>
                      <m:t>⋅</m:t>
                    </m:r>
                    <m:r>
                      <a:rPr lang="en-US" altLang="zh-CN" sz="2000" b="0" i="1" smtClean="0">
                        <a:latin typeface="Cambria Math"/>
                        <a:ea typeface="Cambria Math"/>
                        <a:cs typeface="Times New Roman" pitchFamily="18" charset="0"/>
                      </a:rPr>
                      <m:t>𝑝</m:t>
                    </m:r>
                    <m:r>
                      <a:rPr lang="en-US" altLang="zh-CN" sz="2000" b="0" i="1" smtClean="0">
                        <a:latin typeface="Cambria Math"/>
                        <a:ea typeface="Cambria Math"/>
                        <a:cs typeface="Times New Roman" pitchFamily="18" charset="0"/>
                      </a:rPr>
                      <m:t>(</m:t>
                    </m:r>
                    <m:r>
                      <a:rPr lang="zh-CN" altLang="en-US" sz="2000" b="0" i="1" smtClean="0">
                        <a:latin typeface="Cambria Math"/>
                        <a:ea typeface="Cambria Math"/>
                        <a:cs typeface="Times New Roman" pitchFamily="18" charset="0"/>
                      </a:rPr>
                      <m:t>𝓛</m:t>
                    </m:r>
                    <m:r>
                      <a:rPr lang="en-US" altLang="zh-CN" sz="2000" b="0" i="1" smtClean="0">
                        <a:latin typeface="Cambria Math"/>
                        <a:ea typeface="Cambria Math"/>
                        <a:cs typeface="Times New Roman" pitchFamily="18" charset="0"/>
                      </a:rPr>
                      <m:t>)</m:t>
                    </m:r>
                  </m:oMath>
                </a14:m>
                <a:r>
                  <a:rPr lang="en-US" altLang="zh-CN" sz="2000" dirty="0" smtClean="0">
                    <a:latin typeface="+mj-lt"/>
                    <a:cs typeface="Times New Roman" pitchFamily="18" charset="0"/>
                  </a:rPr>
                  <a:t>, </a:t>
                </a:r>
              </a:p>
              <a:p>
                <a:pPr marL="0" indent="0">
                  <a:buNone/>
                </a:pPr>
                <a14:m>
                  <m:oMath xmlns:m="http://schemas.openxmlformats.org/officeDocument/2006/math">
                    <m:r>
                      <a:rPr lang="en-US" altLang="zh-CN" sz="2000" i="1">
                        <a:latin typeface="Cambria Math"/>
                        <a:ea typeface="Cambria Math"/>
                        <a:cs typeface="Times New Roman" pitchFamily="18" charset="0"/>
                      </a:rPr>
                      <m:t>𝑝</m:t>
                    </m:r>
                    <m:d>
                      <m:dPr>
                        <m:ctrlPr>
                          <a:rPr lang="en-US" altLang="zh-CN" sz="2000" i="1">
                            <a:latin typeface="Cambria Math"/>
                            <a:ea typeface="Cambria Math"/>
                            <a:cs typeface="Times New Roman" pitchFamily="18" charset="0"/>
                          </a:rPr>
                        </m:ctrlPr>
                      </m:dPr>
                      <m:e>
                        <m:r>
                          <a:rPr lang="zh-CN" altLang="en-US" sz="2000" i="1">
                            <a:latin typeface="Cambria Math"/>
                            <a:ea typeface="Cambria Math"/>
                            <a:cs typeface="Times New Roman" pitchFamily="18" charset="0"/>
                          </a:rPr>
                          <m:t>𝓛</m:t>
                        </m:r>
                      </m:e>
                    </m:d>
                  </m:oMath>
                </a14:m>
                <a:r>
                  <a:rPr lang="en-US" altLang="zh-CN" sz="2000" dirty="0" smtClean="0">
                    <a:latin typeface="+mj-lt"/>
                    <a:cs typeface="Times New Roman" pitchFamily="18" charset="0"/>
                  </a:rPr>
                  <a:t> is a Potts model for the label </a:t>
                </a:r>
                <a14:m>
                  <m:oMath xmlns:m="http://schemas.openxmlformats.org/officeDocument/2006/math">
                    <m:r>
                      <a:rPr lang="zh-CN" altLang="en-US" sz="2000" i="1">
                        <a:latin typeface="Cambria Math"/>
                        <a:ea typeface="Cambria Math"/>
                        <a:cs typeface="Times New Roman" pitchFamily="18" charset="0"/>
                      </a:rPr>
                      <m:t>𝓛</m:t>
                    </m:r>
                  </m:oMath>
                </a14:m>
                <a:r>
                  <a:rPr lang="en-US" altLang="zh-CN" sz="2000" dirty="0" smtClean="0">
                    <a:latin typeface="+mj-lt"/>
                    <a:cs typeface="Times New Roman" pitchFamily="18" charset="0"/>
                  </a:rPr>
                  <a:t> to punish inconsistent assignments.</a:t>
                </a:r>
              </a:p>
              <a:p>
                <a:pPr marL="0" indent="0">
                  <a:buNone/>
                </a:pPr>
                <a:endParaRPr lang="en-US" altLang="zh-CN" sz="2000" dirty="0" smtClean="0">
                  <a:latin typeface="+mj-lt"/>
                  <a:cs typeface="Times New Roman" pitchFamily="18" charset="0"/>
                </a:endParaRPr>
              </a:p>
              <a:p>
                <a:pPr marL="0" indent="0">
                  <a:buNone/>
                </a:pPr>
                <a:r>
                  <a:rPr lang="en-US" altLang="zh-CN" sz="2400" dirty="0" smtClean="0">
                    <a:latin typeface="+mj-lt"/>
                    <a:cs typeface="Times New Roman" pitchFamily="18" charset="0"/>
                  </a:rPr>
                  <a:t>Likelihood:</a:t>
                </a:r>
              </a:p>
              <a:p>
                <a:pPr marL="0" indent="0" algn="ctr">
                  <a:buNone/>
                </a:pPr>
                <a14:m>
                  <m:oMathPara xmlns:m="http://schemas.openxmlformats.org/officeDocument/2006/math">
                    <m:oMathParaPr>
                      <m:jc m:val="centerGroup"/>
                    </m:oMathParaPr>
                    <m:oMath xmlns:m="http://schemas.openxmlformats.org/officeDocument/2006/math">
                      <m:r>
                        <a:rPr lang="en-US" altLang="zh-CN" sz="2000" b="0" i="1" smtClean="0">
                          <a:latin typeface="Cambria Math"/>
                          <a:cs typeface="Times New Roman" pitchFamily="18" charset="0"/>
                        </a:rPr>
                        <m:t>𝑝</m:t>
                      </m:r>
                      <m:d>
                        <m:dPr>
                          <m:ctrlPr>
                            <a:rPr lang="en-US" altLang="zh-CN" sz="2000" b="0" i="1" smtClean="0">
                              <a:latin typeface="Cambria Math"/>
                              <a:cs typeface="Times New Roman" pitchFamily="18" charset="0"/>
                            </a:rPr>
                          </m:ctrlPr>
                        </m:dPr>
                        <m:e>
                          <m:sSup>
                            <m:sSupPr>
                              <m:ctrlPr>
                                <a:rPr lang="en-US" altLang="zh-CN" sz="2000" b="0" i="1" smtClean="0">
                                  <a:latin typeface="Cambria Math"/>
                                  <a:cs typeface="Times New Roman" pitchFamily="18" charset="0"/>
                                </a:rPr>
                              </m:ctrlPr>
                            </m:sSupPr>
                            <m:e>
                              <m:r>
                                <a:rPr lang="en-US" altLang="zh-CN" sz="2000" b="0" i="1" smtClean="0">
                                  <a:latin typeface="Cambria Math"/>
                                  <a:cs typeface="Times New Roman" pitchFamily="18" charset="0"/>
                                </a:rPr>
                                <m:t>𝐺</m:t>
                              </m:r>
                            </m:e>
                            <m:sup>
                              <m:r>
                                <a:rPr lang="en-US" altLang="zh-CN" sz="2000" b="0" i="1" smtClean="0">
                                  <a:latin typeface="Cambria Math"/>
                                  <a:cs typeface="Times New Roman" pitchFamily="18" charset="0"/>
                                </a:rPr>
                                <m:t>𝑆</m:t>
                              </m:r>
                            </m:sup>
                          </m:sSup>
                          <m:r>
                            <a:rPr lang="en-US" altLang="zh-CN" sz="2000" b="0" i="1" smtClean="0">
                              <a:latin typeface="Cambria Math"/>
                              <a:cs typeface="Times New Roman" pitchFamily="18" charset="0"/>
                            </a:rPr>
                            <m:t>,</m:t>
                          </m:r>
                          <m:sSup>
                            <m:sSupPr>
                              <m:ctrlPr>
                                <a:rPr lang="en-US" altLang="zh-CN" sz="2000" b="0" i="1" smtClean="0">
                                  <a:latin typeface="Cambria Math"/>
                                  <a:cs typeface="Times New Roman" pitchFamily="18" charset="0"/>
                                </a:rPr>
                              </m:ctrlPr>
                            </m:sSupPr>
                            <m:e>
                              <m:r>
                                <a:rPr lang="en-US" altLang="zh-CN" sz="2000" b="0" i="1" smtClean="0">
                                  <a:latin typeface="Cambria Math"/>
                                  <a:cs typeface="Times New Roman" pitchFamily="18" charset="0"/>
                                </a:rPr>
                                <m:t>𝐺</m:t>
                              </m:r>
                            </m:e>
                            <m:sup>
                              <m:r>
                                <a:rPr lang="en-US" altLang="zh-CN" sz="2000" b="0" i="1" smtClean="0">
                                  <a:latin typeface="Cambria Math"/>
                                  <a:cs typeface="Times New Roman" pitchFamily="18" charset="0"/>
                                </a:rPr>
                                <m:t>𝑇</m:t>
                              </m:r>
                            </m:sup>
                          </m:sSup>
                        </m:e>
                        <m:e>
                          <m:r>
                            <a:rPr lang="en-US" altLang="zh-CN" sz="2000" b="0" i="1" smtClean="0">
                              <a:latin typeface="Cambria Math"/>
                              <a:cs typeface="Times New Roman" pitchFamily="18" charset="0"/>
                            </a:rPr>
                            <m:t>𝑊</m:t>
                          </m:r>
                        </m:e>
                      </m:d>
                      <m:r>
                        <a:rPr lang="en-US" altLang="zh-CN" sz="2000" b="0" i="1" smtClean="0">
                          <a:latin typeface="Cambria Math"/>
                          <a:cs typeface="Times New Roman" pitchFamily="18" charset="0"/>
                        </a:rPr>
                        <m:t>=</m:t>
                      </m:r>
                      <m:nary>
                        <m:naryPr>
                          <m:chr m:val="∏"/>
                          <m:ctrlPr>
                            <a:rPr lang="en-US" altLang="zh-CN" sz="2000" b="0" i="1" smtClean="0">
                              <a:latin typeface="Cambria Math"/>
                              <a:cs typeface="Times New Roman" pitchFamily="18" charset="0"/>
                            </a:rPr>
                          </m:ctrlPr>
                        </m:naryPr>
                        <m:sub>
                          <m:r>
                            <m:rPr>
                              <m:brk m:alnAt="23"/>
                            </m:rPr>
                            <a:rPr lang="en-US" altLang="zh-CN" sz="2000" b="0" i="1" smtClean="0">
                              <a:latin typeface="Cambria Math"/>
                              <a:cs typeface="Times New Roman" pitchFamily="18" charset="0"/>
                            </a:rPr>
                            <m:t>𝑘</m:t>
                          </m:r>
                          <m:r>
                            <a:rPr lang="en-US" altLang="zh-CN" sz="2000" b="0" i="1" smtClean="0">
                              <a:latin typeface="Cambria Math"/>
                              <a:cs typeface="Times New Roman" pitchFamily="18" charset="0"/>
                            </a:rPr>
                            <m:t>=1</m:t>
                          </m:r>
                        </m:sub>
                        <m:sup>
                          <m:r>
                            <a:rPr lang="en-US" altLang="zh-CN" sz="2000" b="0" i="1" smtClean="0">
                              <a:latin typeface="Cambria Math"/>
                              <a:cs typeface="Times New Roman" pitchFamily="18" charset="0"/>
                            </a:rPr>
                            <m:t>𝐾</m:t>
                          </m:r>
                        </m:sup>
                        <m:e>
                          <m:r>
                            <a:rPr lang="en-US" altLang="zh-CN" sz="2000" b="0" i="1" smtClean="0">
                              <a:latin typeface="Cambria Math"/>
                              <a:cs typeface="Times New Roman" pitchFamily="18" charset="0"/>
                            </a:rPr>
                            <m:t>𝑝</m:t>
                          </m:r>
                          <m:r>
                            <a:rPr lang="en-US" altLang="zh-CN" sz="2000" b="0" i="1" smtClean="0">
                              <a:latin typeface="Cambria Math"/>
                              <a:cs typeface="Times New Roman" pitchFamily="18" charset="0"/>
                            </a:rPr>
                            <m:t>(</m:t>
                          </m:r>
                          <m:sSub>
                            <m:sSubPr>
                              <m:ctrlPr>
                                <a:rPr lang="en-US" altLang="zh-CN" sz="2000" b="0" i="1" smtClean="0">
                                  <a:latin typeface="Cambria Math"/>
                                  <a:cs typeface="Times New Roman" pitchFamily="18" charset="0"/>
                                </a:rPr>
                              </m:ctrlPr>
                            </m:sSubPr>
                            <m:e>
                              <m:r>
                                <a:rPr lang="en-US" altLang="zh-CN" sz="2000" b="0" i="1" smtClean="0">
                                  <a:latin typeface="Cambria Math"/>
                                  <a:cs typeface="Times New Roman" pitchFamily="18" charset="0"/>
                                </a:rPr>
                                <m:t>𝑔</m:t>
                              </m:r>
                            </m:e>
                            <m:sub>
                              <m:r>
                                <a:rPr lang="en-US" altLang="zh-CN" sz="2000" b="0" i="1" smtClean="0">
                                  <a:latin typeface="Cambria Math"/>
                                  <a:cs typeface="Times New Roman" pitchFamily="18" charset="0"/>
                                </a:rPr>
                                <m:t>𝑘</m:t>
                              </m:r>
                            </m:sub>
                          </m:sSub>
                          <m:r>
                            <a:rPr lang="en-US" altLang="zh-CN" sz="2000" b="0" i="1" smtClean="0">
                              <a:latin typeface="Cambria Math"/>
                              <a:cs typeface="Times New Roman" pitchFamily="18" charset="0"/>
                            </a:rPr>
                            <m:t>, </m:t>
                          </m:r>
                          <m:sSubSup>
                            <m:sSubSupPr>
                              <m:ctrlPr>
                                <a:rPr lang="en-US" altLang="zh-CN" sz="2000" b="0" i="1" smtClean="0">
                                  <a:latin typeface="Cambria Math"/>
                                  <a:cs typeface="Times New Roman" pitchFamily="18" charset="0"/>
                                </a:rPr>
                              </m:ctrlPr>
                            </m:sSubSupPr>
                            <m:e>
                              <m:r>
                                <a:rPr lang="en-US" altLang="zh-CN" sz="2000" b="0" i="1" smtClean="0">
                                  <a:latin typeface="Cambria Math"/>
                                  <a:cs typeface="Times New Roman" pitchFamily="18" charset="0"/>
                                </a:rPr>
                                <m:t>𝑔</m:t>
                              </m:r>
                            </m:e>
                            <m:sub>
                              <m:r>
                                <a:rPr lang="en-US" altLang="zh-CN" sz="2000" b="0" i="1" smtClean="0">
                                  <a:latin typeface="Cambria Math"/>
                                  <a:cs typeface="Times New Roman" pitchFamily="18" charset="0"/>
                                </a:rPr>
                                <m:t>𝑘</m:t>
                              </m:r>
                            </m:sub>
                            <m:sup>
                              <m:r>
                                <a:rPr lang="en-US" altLang="zh-CN" sz="2000" b="0" i="1" smtClean="0">
                                  <a:latin typeface="Cambria Math"/>
                                  <a:cs typeface="Times New Roman" pitchFamily="18" charset="0"/>
                                </a:rPr>
                                <m:t>′</m:t>
                              </m:r>
                            </m:sup>
                          </m:sSubSup>
                          <m:r>
                            <a:rPr lang="en-US" altLang="zh-CN" sz="2000" b="0" i="1" smtClean="0">
                              <a:latin typeface="Cambria Math"/>
                              <a:cs typeface="Times New Roman" pitchFamily="18" charset="0"/>
                            </a:rPr>
                            <m:t>|</m:t>
                          </m:r>
                          <m:sSub>
                            <m:sSubPr>
                              <m:ctrlPr>
                                <a:rPr lang="en-US" altLang="zh-CN" sz="2000" b="0" i="1" smtClean="0">
                                  <a:latin typeface="Cambria Math"/>
                                  <a:cs typeface="Times New Roman" pitchFamily="18" charset="0"/>
                                </a:rPr>
                              </m:ctrlPr>
                            </m:sSubPr>
                            <m:e>
                              <m:r>
                                <a:rPr lang="en-US" altLang="zh-CN" sz="2000">
                                  <a:latin typeface="Cambria Math"/>
                                  <a:cs typeface="Times New Roman" pitchFamily="18" charset="0"/>
                                </a:rPr>
                                <m:t>𝚿</m:t>
                              </m:r>
                            </m:e>
                            <m:sub>
                              <m:r>
                                <a:rPr lang="en-US" altLang="zh-CN" sz="2000" b="0" i="1" smtClean="0">
                                  <a:latin typeface="Cambria Math"/>
                                  <a:cs typeface="Times New Roman" pitchFamily="18" charset="0"/>
                                </a:rPr>
                                <m:t>𝑘</m:t>
                              </m:r>
                            </m:sub>
                          </m:sSub>
                          <m:r>
                            <a:rPr lang="en-US" altLang="zh-CN" sz="2000" b="0" i="0" smtClean="0">
                              <a:latin typeface="Cambria Math"/>
                              <a:cs typeface="Times New Roman" pitchFamily="18" charset="0"/>
                            </a:rPr>
                            <m:t>, </m:t>
                          </m:r>
                          <m:sSub>
                            <m:sSubPr>
                              <m:ctrlPr>
                                <a:rPr lang="en-US" altLang="zh-CN" sz="2000" b="0" i="1" smtClean="0">
                                  <a:latin typeface="Cambria Math"/>
                                  <a:cs typeface="Times New Roman" pitchFamily="18" charset="0"/>
                                </a:rPr>
                              </m:ctrlPr>
                            </m:sSubPr>
                            <m:e>
                              <m:r>
                                <m:rPr>
                                  <m:sty m:val="p"/>
                                </m:rPr>
                                <a:rPr lang="en-US" altLang="zh-CN" sz="2000" b="0" i="0" smtClean="0">
                                  <a:latin typeface="Cambria Math"/>
                                  <a:cs typeface="Times New Roman" pitchFamily="18" charset="0"/>
                                </a:rPr>
                                <m:t>Φ</m:t>
                              </m:r>
                            </m:e>
                            <m:sub>
                              <m:r>
                                <a:rPr lang="en-US" altLang="zh-CN" sz="2000" b="0" i="1" smtClean="0">
                                  <a:latin typeface="Cambria Math"/>
                                  <a:cs typeface="Times New Roman" pitchFamily="18" charset="0"/>
                                </a:rPr>
                                <m:t>𝑘</m:t>
                              </m:r>
                            </m:sub>
                          </m:sSub>
                          <m:r>
                            <a:rPr lang="en-US" altLang="zh-CN" sz="2000" b="0" i="1" smtClean="0">
                              <a:latin typeface="Cambria Math"/>
                              <a:cs typeface="Times New Roman" pitchFamily="18" charset="0"/>
                            </a:rPr>
                            <m:t>)</m:t>
                          </m:r>
                        </m:e>
                      </m:nary>
                    </m:oMath>
                  </m:oMathPara>
                </a14:m>
                <a:endParaRPr lang="en-US" altLang="zh-CN" sz="2000" b="0" i="1" dirty="0" smtClean="0">
                  <a:latin typeface="+mj-lt"/>
                  <a:cs typeface="Times New Roman" pitchFamily="18" charset="0"/>
                </a:endParaRPr>
              </a:p>
              <a:p>
                <a:pPr marL="0" indent="0" algn="ctr">
                  <a:buNone/>
                </a:pPr>
                <a:r>
                  <a:rPr lang="en-US" altLang="zh-CN" sz="2000" dirty="0" smtClean="0">
                    <a:ea typeface="Cambria Math"/>
                    <a:cs typeface="Times New Roman" pitchFamily="18" charset="0"/>
                  </a:rPr>
                  <a:t>	            </a:t>
                </a:r>
                <a14:m>
                  <m:oMath xmlns:m="http://schemas.openxmlformats.org/officeDocument/2006/math">
                    <m:r>
                      <a:rPr lang="en-US" altLang="zh-CN" sz="2000" i="1" dirty="0" smtClean="0">
                        <a:latin typeface="Cambria Math"/>
                        <a:ea typeface="Cambria Math"/>
                        <a:cs typeface="Times New Roman" pitchFamily="18" charset="0"/>
                      </a:rPr>
                      <m:t>∝</m:t>
                    </m:r>
                    <m:nary>
                      <m:naryPr>
                        <m:chr m:val="∏"/>
                        <m:ctrlPr>
                          <a:rPr lang="en-US" altLang="zh-CN" sz="2000" i="1" smtClean="0">
                            <a:latin typeface="Cambria Math"/>
                            <a:cs typeface="Times New Roman" pitchFamily="18" charset="0"/>
                          </a:rPr>
                        </m:ctrlPr>
                      </m:naryPr>
                      <m:sub>
                        <m:r>
                          <m:rPr>
                            <m:brk m:alnAt="23"/>
                          </m:rPr>
                          <a:rPr lang="en-US" altLang="zh-CN" sz="2000" i="1">
                            <a:latin typeface="Cambria Math"/>
                            <a:cs typeface="Times New Roman" pitchFamily="18" charset="0"/>
                          </a:rPr>
                          <m:t>𝑘</m:t>
                        </m:r>
                        <m:r>
                          <a:rPr lang="en-US" altLang="zh-CN" sz="2000" i="1">
                            <a:latin typeface="Cambria Math"/>
                            <a:cs typeface="Times New Roman" pitchFamily="18" charset="0"/>
                          </a:rPr>
                          <m:t>=1</m:t>
                        </m:r>
                      </m:sub>
                      <m:sup>
                        <m:r>
                          <a:rPr lang="en-US" altLang="zh-CN" sz="2000" i="1">
                            <a:latin typeface="Cambria Math"/>
                            <a:cs typeface="Times New Roman" pitchFamily="18" charset="0"/>
                          </a:rPr>
                          <m:t>𝐾</m:t>
                        </m:r>
                      </m:sup>
                      <m:e>
                        <m:func>
                          <m:funcPr>
                            <m:ctrlPr>
                              <a:rPr lang="en-US" altLang="zh-CN" sz="2000" b="0" i="1" smtClean="0">
                                <a:latin typeface="Cambria Math"/>
                                <a:cs typeface="Times New Roman" pitchFamily="18" charset="0"/>
                              </a:rPr>
                            </m:ctrlPr>
                          </m:funcPr>
                          <m:fName>
                            <m:r>
                              <m:rPr>
                                <m:sty m:val="p"/>
                              </m:rPr>
                              <a:rPr lang="en-US" altLang="zh-CN" sz="2000" b="0" i="0" smtClean="0">
                                <a:latin typeface="Cambria Math"/>
                                <a:cs typeface="Times New Roman" pitchFamily="18" charset="0"/>
                              </a:rPr>
                              <m:t>exp</m:t>
                            </m:r>
                          </m:fName>
                          <m:e>
                            <m:d>
                              <m:dPr>
                                <m:begChr m:val="{"/>
                                <m:endChr m:val="}"/>
                                <m:ctrlPr>
                                  <a:rPr lang="en-US" altLang="zh-CN" sz="2000" b="0" i="1" smtClean="0">
                                    <a:latin typeface="Cambria Math"/>
                                    <a:cs typeface="Times New Roman" pitchFamily="18" charset="0"/>
                                  </a:rPr>
                                </m:ctrlPr>
                              </m:dPr>
                              <m:e>
                                <m:r>
                                  <a:rPr lang="en-US" altLang="zh-CN" sz="2000" b="0" i="1" smtClean="0">
                                    <a:latin typeface="Cambria Math"/>
                                    <a:cs typeface="Times New Roman" pitchFamily="18" charset="0"/>
                                  </a:rPr>
                                  <m:t>−</m:t>
                                </m:r>
                                <m:r>
                                  <a:rPr lang="en-US" altLang="zh-CN" sz="2000" b="0" i="1" smtClean="0">
                                    <a:latin typeface="Cambria Math"/>
                                    <a:cs typeface="Times New Roman" pitchFamily="18" charset="0"/>
                                  </a:rPr>
                                  <m:t>𝐸</m:t>
                                </m:r>
                                <m:d>
                                  <m:dPr>
                                    <m:ctrlPr>
                                      <a:rPr lang="en-US" altLang="zh-CN" sz="2000" b="0" i="1" smtClean="0">
                                        <a:latin typeface="Cambria Math"/>
                                        <a:cs typeface="Times New Roman" pitchFamily="18" charset="0"/>
                                      </a:rPr>
                                    </m:ctrlPr>
                                  </m:dPr>
                                  <m:e>
                                    <m:sSub>
                                      <m:sSubPr>
                                        <m:ctrlPr>
                                          <a:rPr lang="en-US" altLang="zh-CN" sz="2000" b="0" i="1" smtClean="0">
                                            <a:latin typeface="Cambria Math"/>
                                            <a:cs typeface="Times New Roman" pitchFamily="18" charset="0"/>
                                          </a:rPr>
                                        </m:ctrlPr>
                                      </m:sSubPr>
                                      <m:e>
                                        <m:r>
                                          <a:rPr lang="en-US" altLang="zh-CN" sz="2000" b="0" i="1" smtClean="0">
                                            <a:latin typeface="Cambria Math"/>
                                            <a:cs typeface="Times New Roman" pitchFamily="18" charset="0"/>
                                          </a:rPr>
                                          <m:t>𝑔</m:t>
                                        </m:r>
                                      </m:e>
                                      <m:sub>
                                        <m:r>
                                          <a:rPr lang="en-US" altLang="zh-CN" sz="2000" b="0" i="1" smtClean="0">
                                            <a:latin typeface="Cambria Math"/>
                                            <a:cs typeface="Times New Roman" pitchFamily="18" charset="0"/>
                                          </a:rPr>
                                          <m:t>𝑘</m:t>
                                        </m:r>
                                      </m:sub>
                                    </m:sSub>
                                    <m:r>
                                      <a:rPr lang="en-US" altLang="zh-CN" sz="2000" b="0" i="1" smtClean="0">
                                        <a:latin typeface="Cambria Math"/>
                                        <a:cs typeface="Times New Roman" pitchFamily="18" charset="0"/>
                                      </a:rPr>
                                      <m:t>,</m:t>
                                    </m:r>
                                    <m:sSubSup>
                                      <m:sSubSupPr>
                                        <m:ctrlPr>
                                          <a:rPr lang="en-US" altLang="zh-CN" sz="2000" b="0" i="1" smtClean="0">
                                            <a:latin typeface="Cambria Math"/>
                                            <a:cs typeface="Times New Roman" pitchFamily="18" charset="0"/>
                                          </a:rPr>
                                        </m:ctrlPr>
                                      </m:sSubSupPr>
                                      <m:e>
                                        <m:r>
                                          <a:rPr lang="en-US" altLang="zh-CN" sz="2000" b="0" i="1" smtClean="0">
                                            <a:latin typeface="Cambria Math"/>
                                            <a:cs typeface="Times New Roman" pitchFamily="18" charset="0"/>
                                          </a:rPr>
                                          <m:t>𝑔</m:t>
                                        </m:r>
                                      </m:e>
                                      <m:sub>
                                        <m:r>
                                          <a:rPr lang="en-US" altLang="zh-CN" sz="2000" b="0" i="1" smtClean="0">
                                            <a:latin typeface="Cambria Math"/>
                                            <a:cs typeface="Times New Roman" pitchFamily="18" charset="0"/>
                                          </a:rPr>
                                          <m:t>𝑘</m:t>
                                        </m:r>
                                      </m:sub>
                                      <m:sup>
                                        <m:r>
                                          <a:rPr lang="en-US" altLang="zh-CN" sz="2000" b="0" i="1" smtClean="0">
                                            <a:latin typeface="Cambria Math"/>
                                            <a:cs typeface="Times New Roman" pitchFamily="18" charset="0"/>
                                          </a:rPr>
                                          <m:t>′</m:t>
                                        </m:r>
                                      </m:sup>
                                    </m:sSubSup>
                                  </m:e>
                                </m:d>
                              </m:e>
                            </m:d>
                          </m:e>
                        </m:func>
                      </m:e>
                    </m:nary>
                  </m:oMath>
                </a14:m>
                <a:r>
                  <a:rPr lang="en-US" altLang="zh-CN" sz="2000" dirty="0" smtClean="0">
                    <a:latin typeface="+mj-lt"/>
                    <a:cs typeface="Times New Roman" pitchFamily="18" charset="0"/>
                  </a:rPr>
                  <a:t>, </a:t>
                </a:r>
              </a:p>
              <a:p>
                <a:pPr marL="0" indent="0">
                  <a:buNone/>
                </a:pPr>
                <a:r>
                  <a:rPr lang="en-US" altLang="zh-CN" sz="2000" dirty="0" smtClean="0">
                    <a:latin typeface="+mj-lt"/>
                    <a:cs typeface="Times New Roman" pitchFamily="18" charset="0"/>
                  </a:rPr>
                  <a:t>the computation of the posterior probability ratio only involves the recoloring of candidates in </a:t>
                </a:r>
                <a14:m>
                  <m:oMath xmlns:m="http://schemas.openxmlformats.org/officeDocument/2006/math">
                    <m:sSub>
                      <m:sSubPr>
                        <m:ctrlPr>
                          <a:rPr lang="en-US" altLang="zh-CN" sz="2000" b="0" i="1" smtClean="0">
                            <a:latin typeface="Cambria Math"/>
                            <a:cs typeface="Times New Roman" pitchFamily="18" charset="0"/>
                          </a:rPr>
                        </m:ctrlPr>
                      </m:sSubPr>
                      <m:e>
                        <m:r>
                          <a:rPr lang="en-US" altLang="zh-CN" sz="2000" b="0" i="1" smtClean="0">
                            <a:latin typeface="Cambria Math"/>
                            <a:cs typeface="Times New Roman" pitchFamily="18" charset="0"/>
                          </a:rPr>
                          <m:t>𝑉</m:t>
                        </m:r>
                      </m:e>
                      <m:sub>
                        <m:r>
                          <a:rPr lang="en-US" altLang="zh-CN" sz="2000" b="0" i="1" smtClean="0">
                            <a:latin typeface="Cambria Math"/>
                            <a:cs typeface="Times New Roman" pitchFamily="18" charset="0"/>
                          </a:rPr>
                          <m:t>𝑐𝑐</m:t>
                        </m:r>
                      </m:sub>
                    </m:sSub>
                  </m:oMath>
                </a14:m>
                <a:r>
                  <a:rPr lang="en-US" altLang="zh-CN" sz="2000" dirty="0" smtClean="0">
                    <a:latin typeface="+mj-lt"/>
                    <a:cs typeface="Times New Roman" pitchFamily="18" charset="0"/>
                  </a:rPr>
                  <a:t>. </a:t>
                </a:r>
                <a:endParaRPr lang="zh-CN" altLang="en-US" sz="2000" dirty="0" smtClean="0">
                  <a:latin typeface="+mj-lt"/>
                  <a:cs typeface="Times New Roman" pitchFamily="18" charset="0"/>
                </a:endParaRPr>
              </a:p>
            </p:txBody>
          </p:sp>
        </mc:Choice>
        <mc:Fallback xmlns="">
          <p:sp>
            <p:nvSpPr>
              <p:cNvPr id="24579" name="内容占位符 2"/>
              <p:cNvSpPr>
                <a:spLocks noGrp="1" noRot="1" noChangeAspect="1" noMove="1" noResize="1" noEditPoints="1" noAdjustHandles="1" noChangeArrowheads="1" noChangeShapeType="1" noTextEdit="1"/>
              </p:cNvSpPr>
              <p:nvPr>
                <p:ph idx="1"/>
              </p:nvPr>
            </p:nvSpPr>
            <p:spPr>
              <a:xfrm>
                <a:off x="188026" y="1318208"/>
                <a:ext cx="8701973" cy="5279143"/>
              </a:xfrm>
              <a:blipFill rotWithShape="1">
                <a:blip r:embed="rId2"/>
                <a:stretch>
                  <a:fillRect l="-911"/>
                </a:stretch>
              </a:blipFill>
            </p:spPr>
            <p:txBody>
              <a:bodyPr/>
              <a:lstStyle/>
              <a:p>
                <a:r>
                  <a:rPr lang="zh-CN" altLang="en-US">
                    <a:noFill/>
                  </a:rPr>
                  <a:t> </a:t>
                </a:r>
              </a:p>
            </p:txBody>
          </p:sp>
        </mc:Fallback>
      </mc:AlternateContent>
      <p:sp>
        <p:nvSpPr>
          <p:cNvPr id="8" name="矩形 7"/>
          <p:cNvSpPr/>
          <p:nvPr/>
        </p:nvSpPr>
        <p:spPr>
          <a:xfrm>
            <a:off x="327727" y="1390217"/>
            <a:ext cx="3445174" cy="461665"/>
          </a:xfrm>
          <a:prstGeom prst="rect">
            <a:avLst/>
          </a:prstGeom>
        </p:spPr>
        <p:txBody>
          <a:bodyPr wrap="none">
            <a:spAutoFit/>
          </a:bodyPr>
          <a:lstStyle/>
          <a:p>
            <a:r>
              <a:rPr lang="en-US" altLang="zh-CN" sz="2400" dirty="0" smtClean="0">
                <a:latin typeface="+mj-lt"/>
                <a:cs typeface="Times New Roman" pitchFamily="18" charset="0"/>
              </a:rPr>
              <a:t>Posterior </a:t>
            </a:r>
            <a:r>
              <a:rPr lang="en-US" altLang="zh-CN" sz="2400" dirty="0">
                <a:latin typeface="+mj-lt"/>
                <a:cs typeface="Times New Roman" pitchFamily="18" charset="0"/>
              </a:rPr>
              <a:t>probability </a:t>
            </a:r>
            <a:r>
              <a:rPr lang="en-US" altLang="zh-CN" sz="2400" dirty="0" smtClean="0">
                <a:latin typeface="+mj-lt"/>
                <a:cs typeface="Times New Roman" pitchFamily="18" charset="0"/>
              </a:rPr>
              <a:t>ratio:</a:t>
            </a:r>
            <a:endParaRPr lang="zh-CN" altLang="en-US" sz="2400" dirty="0">
              <a:latin typeface="+mj-lt"/>
              <a:cs typeface="Times New Roman" pitchFamily="18" charset="0"/>
            </a:endParaRPr>
          </a:p>
        </p:txBody>
      </p:sp>
      <p:sp>
        <p:nvSpPr>
          <p:cNvPr id="9" name="圆角矩形 8"/>
          <p:cNvSpPr/>
          <p:nvPr/>
        </p:nvSpPr>
        <p:spPr>
          <a:xfrm>
            <a:off x="3901430" y="1966281"/>
            <a:ext cx="1390650"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cxnSp>
        <p:nvCxnSpPr>
          <p:cNvPr id="10" name="直接箭头连接符 9"/>
          <p:cNvCxnSpPr>
            <a:stCxn id="9" idx="0"/>
            <a:endCxn id="19" idx="2"/>
          </p:cNvCxnSpPr>
          <p:nvPr/>
        </p:nvCxnSpPr>
        <p:spPr>
          <a:xfrm flipV="1">
            <a:off x="4596755" y="1484784"/>
            <a:ext cx="322837" cy="48149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5436096" y="1968593"/>
            <a:ext cx="2088232"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cxnSp>
        <p:nvCxnSpPr>
          <p:cNvPr id="16" name="直接箭头连接符 15"/>
          <p:cNvCxnSpPr>
            <a:stCxn id="15" idx="0"/>
            <a:endCxn id="21" idx="2"/>
          </p:cNvCxnSpPr>
          <p:nvPr/>
        </p:nvCxnSpPr>
        <p:spPr>
          <a:xfrm flipV="1">
            <a:off x="6480212" y="1484784"/>
            <a:ext cx="345684" cy="48380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4355976" y="1115452"/>
            <a:ext cx="1127232" cy="369332"/>
          </a:xfrm>
          <a:prstGeom prst="rect">
            <a:avLst/>
          </a:prstGeom>
        </p:spPr>
        <p:txBody>
          <a:bodyPr wrap="none">
            <a:spAutoFit/>
          </a:bodyPr>
          <a:lstStyle/>
          <a:p>
            <a:r>
              <a:rPr lang="en-US" altLang="zh-CN" dirty="0" smtClean="0">
                <a:latin typeface="+mj-lt"/>
                <a:cs typeface="Times New Roman" pitchFamily="18" charset="0"/>
              </a:rPr>
              <a:t>Prior ratio</a:t>
            </a:r>
            <a:endParaRPr lang="zh-CN" altLang="en-US" dirty="0">
              <a:latin typeface="+mj-lt"/>
              <a:cs typeface="Times New Roman" pitchFamily="18" charset="0"/>
            </a:endParaRPr>
          </a:p>
        </p:txBody>
      </p:sp>
      <p:sp>
        <p:nvSpPr>
          <p:cNvPr id="21" name="矩形 20"/>
          <p:cNvSpPr/>
          <p:nvPr/>
        </p:nvSpPr>
        <p:spPr>
          <a:xfrm>
            <a:off x="5986563" y="1115452"/>
            <a:ext cx="1678665" cy="369332"/>
          </a:xfrm>
          <a:prstGeom prst="rect">
            <a:avLst/>
          </a:prstGeom>
        </p:spPr>
        <p:txBody>
          <a:bodyPr wrap="none">
            <a:spAutoFit/>
          </a:bodyPr>
          <a:lstStyle/>
          <a:p>
            <a:r>
              <a:rPr lang="en-US" altLang="zh-CN" dirty="0" smtClean="0">
                <a:latin typeface="+mj-lt"/>
                <a:cs typeface="Times New Roman" pitchFamily="18" charset="0"/>
              </a:rPr>
              <a:t>Likelihood ratio</a:t>
            </a:r>
            <a:endParaRPr lang="zh-CN" altLang="en-US" dirty="0">
              <a:latin typeface="+mj-lt"/>
              <a:cs typeface="Times New Roman" pitchFamily="18" charset="0"/>
            </a:endParaRPr>
          </a:p>
        </p:txBody>
      </p:sp>
      <p:sp>
        <p:nvSpPr>
          <p:cNvPr id="14"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ea typeface="宋体" pitchFamily="2" charset="-122"/>
              </a:rPr>
              <a:t>Accept New State</a:t>
            </a:r>
            <a:endParaRPr lang="en-US" altLang="zh-CN" sz="2800" b="1" dirty="0">
              <a:ea typeface="宋体" pitchFamily="2" charset="-122"/>
            </a:endParaRPr>
          </a:p>
        </p:txBody>
      </p:sp>
    </p:spTree>
    <p:extLst>
      <p:ext uri="{BB962C8B-B14F-4D97-AF65-F5344CB8AC3E}">
        <p14:creationId xmlns:p14="http://schemas.microsoft.com/office/powerpoint/2010/main" val="55573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ea typeface="宋体" pitchFamily="2" charset="-122"/>
              </a:rPr>
              <a:t>Composite Cluster Sampling Algorithm</a:t>
            </a:r>
            <a:endParaRPr lang="en-US" altLang="zh-CN" sz="2800" b="1" dirty="0">
              <a:ea typeface="宋体" pitchFamily="2" charset="-122"/>
            </a:endParaRPr>
          </a:p>
        </p:txBody>
      </p:sp>
      <p:pic>
        <p:nvPicPr>
          <p:cNvPr id="181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428328"/>
            <a:ext cx="8915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187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Meray(同步勿删)\Human Reid\Presentation\Inference\Material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83251"/>
            <a:ext cx="9144000" cy="60021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35287" y="116632"/>
            <a:ext cx="2880320" cy="646331"/>
          </a:xfrm>
          <a:prstGeom prst="rect">
            <a:avLst/>
          </a:prstGeom>
          <a:noFill/>
        </p:spPr>
        <p:txBody>
          <a:bodyPr wrap="square" rtlCol="0">
            <a:spAutoFit/>
          </a:bodyPr>
          <a:lstStyle/>
          <a:p>
            <a:pPr algn="ctr"/>
            <a:r>
              <a:rPr lang="en-US" altLang="zh-CN" sz="3600" b="1" dirty="0" smtClean="0"/>
              <a:t>Thanks</a:t>
            </a:r>
            <a:endParaRPr lang="zh-CN" altLang="en-US" sz="3600" b="1" dirty="0"/>
          </a:p>
        </p:txBody>
      </p:sp>
    </p:spTree>
    <p:extLst>
      <p:ext uri="{BB962C8B-B14F-4D97-AF65-F5344CB8AC3E}">
        <p14:creationId xmlns:p14="http://schemas.microsoft.com/office/powerpoint/2010/main" val="18085079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5"/>
          <p:cNvSpPr txBox="1">
            <a:spLocks noChangeArrowheads="1"/>
          </p:cNvSpPr>
          <p:nvPr/>
        </p:nvSpPr>
        <p:spPr bwMode="auto">
          <a:xfrm>
            <a:off x="2667000" y="4807223"/>
            <a:ext cx="581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hangingPunct="0"/>
            <a:r>
              <a:rPr lang="en-US" altLang="zh-CN" sz="1600">
                <a:latin typeface="Times New Roman" pitchFamily="18" charset="0"/>
                <a:ea typeface="宋体" pitchFamily="2" charset="-122"/>
              </a:rPr>
              <a:t>label</a:t>
            </a:r>
          </a:p>
        </p:txBody>
      </p:sp>
      <p:sp>
        <p:nvSpPr>
          <p:cNvPr id="20484" name="Text Box 8"/>
          <p:cNvSpPr txBox="1">
            <a:spLocks noChangeArrowheads="1"/>
          </p:cNvSpPr>
          <p:nvPr/>
        </p:nvSpPr>
        <p:spPr bwMode="auto">
          <a:xfrm>
            <a:off x="3302000" y="5264423"/>
            <a:ext cx="682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hangingPunct="0"/>
            <a:r>
              <a:rPr lang="en-US" altLang="zh-CN" sz="1600">
                <a:latin typeface="Times New Roman" pitchFamily="18" charset="0"/>
                <a:ea typeface="宋体" pitchFamily="2" charset="-122"/>
              </a:rPr>
              <a:t>image</a:t>
            </a:r>
          </a:p>
        </p:txBody>
      </p:sp>
      <p:sp>
        <p:nvSpPr>
          <p:cNvPr id="20485" name="Text Box 9"/>
          <p:cNvSpPr txBox="1">
            <a:spLocks noChangeArrowheads="1"/>
          </p:cNvSpPr>
          <p:nvPr/>
        </p:nvSpPr>
        <p:spPr bwMode="auto">
          <a:xfrm>
            <a:off x="4648200" y="4626248"/>
            <a:ext cx="1371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hangingPunct="0"/>
            <a:r>
              <a:rPr lang="en-US" altLang="zh-CN" sz="1400">
                <a:latin typeface="Times New Roman" pitchFamily="18" charset="0"/>
                <a:ea typeface="宋体" pitchFamily="2" charset="-122"/>
              </a:rPr>
              <a:t>label-label</a:t>
            </a:r>
          </a:p>
          <a:p>
            <a:pPr algn="ctr" eaLnBrk="0" hangingPunct="0"/>
            <a:r>
              <a:rPr lang="en-US" altLang="zh-CN" sz="1400">
                <a:latin typeface="Times New Roman" pitchFamily="18" charset="0"/>
                <a:ea typeface="宋体" pitchFamily="2" charset="-122"/>
              </a:rPr>
              <a:t>compatibility</a:t>
            </a:r>
          </a:p>
          <a:p>
            <a:pPr algn="ctr" eaLnBrk="0" hangingPunct="0"/>
            <a:r>
              <a:rPr lang="en-US" altLang="zh-CN" sz="1400">
                <a:latin typeface="Times New Roman" pitchFamily="18" charset="0"/>
                <a:ea typeface="宋体" pitchFamily="2" charset="-122"/>
              </a:rPr>
              <a:t>Function</a:t>
            </a:r>
          </a:p>
          <a:p>
            <a:pPr algn="ctr" eaLnBrk="0" hangingPunct="0"/>
            <a:r>
              <a:rPr lang="en-US" altLang="zh-CN" sz="1400">
                <a:latin typeface="Times New Roman" pitchFamily="18" charset="0"/>
                <a:ea typeface="宋体" pitchFamily="2" charset="-122"/>
              </a:rPr>
              <a:t>enforcing Smoothness constraint</a:t>
            </a:r>
          </a:p>
        </p:txBody>
      </p:sp>
      <p:sp>
        <p:nvSpPr>
          <p:cNvPr id="20486" name="Text Box 10"/>
          <p:cNvSpPr txBox="1">
            <a:spLocks noChangeArrowheads="1"/>
          </p:cNvSpPr>
          <p:nvPr/>
        </p:nvSpPr>
        <p:spPr bwMode="auto">
          <a:xfrm>
            <a:off x="5694363" y="6088335"/>
            <a:ext cx="1168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hangingPunct="0"/>
            <a:r>
              <a:rPr lang="en-US" altLang="zh-CN" sz="1600">
                <a:latin typeface="Times New Roman" pitchFamily="18" charset="0"/>
                <a:ea typeface="宋体" pitchFamily="2" charset="-122"/>
              </a:rPr>
              <a:t>neighboring</a:t>
            </a:r>
          </a:p>
          <a:p>
            <a:pPr algn="ctr" eaLnBrk="0" hangingPunct="0"/>
            <a:r>
              <a:rPr lang="en-US" altLang="zh-CN" sz="1600">
                <a:latin typeface="Times New Roman" pitchFamily="18" charset="0"/>
                <a:ea typeface="宋体" pitchFamily="2" charset="-122"/>
              </a:rPr>
              <a:t>label nodes</a:t>
            </a:r>
          </a:p>
        </p:txBody>
      </p:sp>
      <p:sp>
        <p:nvSpPr>
          <p:cNvPr id="20487" name="Line 11"/>
          <p:cNvSpPr>
            <a:spLocks noChangeShapeType="1"/>
          </p:cNvSpPr>
          <p:nvPr/>
        </p:nvSpPr>
        <p:spPr bwMode="auto">
          <a:xfrm flipV="1">
            <a:off x="3408363" y="4062685"/>
            <a:ext cx="1587"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0488" name="Line 12"/>
          <p:cNvSpPr>
            <a:spLocks noChangeShapeType="1"/>
          </p:cNvSpPr>
          <p:nvPr/>
        </p:nvSpPr>
        <p:spPr bwMode="auto">
          <a:xfrm flipV="1">
            <a:off x="3789363" y="4062685"/>
            <a:ext cx="1587"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0489" name="Line 13"/>
          <p:cNvSpPr>
            <a:spLocks noChangeShapeType="1"/>
          </p:cNvSpPr>
          <p:nvPr/>
        </p:nvSpPr>
        <p:spPr bwMode="auto">
          <a:xfrm flipV="1">
            <a:off x="5465763" y="4030935"/>
            <a:ext cx="1587"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0490" name="Line 14"/>
          <p:cNvSpPr>
            <a:spLocks noChangeShapeType="1"/>
          </p:cNvSpPr>
          <p:nvPr/>
        </p:nvSpPr>
        <p:spPr bwMode="auto">
          <a:xfrm flipV="1">
            <a:off x="6172200" y="4411935"/>
            <a:ext cx="1588"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0491" name="Text Box 15"/>
          <p:cNvSpPr txBox="1">
            <a:spLocks noChangeArrowheads="1"/>
          </p:cNvSpPr>
          <p:nvPr/>
        </p:nvSpPr>
        <p:spPr bwMode="auto">
          <a:xfrm>
            <a:off x="7700963" y="5937523"/>
            <a:ext cx="11239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hangingPunct="0"/>
            <a:r>
              <a:rPr lang="en-US" altLang="zh-CN" sz="1400">
                <a:latin typeface="Times New Roman" pitchFamily="18" charset="0"/>
                <a:ea typeface="宋体" pitchFamily="2" charset="-122"/>
              </a:rPr>
              <a:t>local </a:t>
            </a:r>
          </a:p>
          <a:p>
            <a:pPr algn="ctr" eaLnBrk="0" hangingPunct="0"/>
            <a:r>
              <a:rPr lang="en-US" altLang="zh-CN" sz="1400">
                <a:latin typeface="Times New Roman" pitchFamily="18" charset="0"/>
                <a:ea typeface="宋体" pitchFamily="2" charset="-122"/>
              </a:rPr>
              <a:t>Observations</a:t>
            </a:r>
          </a:p>
        </p:txBody>
      </p:sp>
      <p:sp>
        <p:nvSpPr>
          <p:cNvPr id="20492" name="Line 16"/>
          <p:cNvSpPr>
            <a:spLocks noChangeShapeType="1"/>
          </p:cNvSpPr>
          <p:nvPr/>
        </p:nvSpPr>
        <p:spPr bwMode="auto">
          <a:xfrm flipV="1">
            <a:off x="8151813" y="4030935"/>
            <a:ext cx="1587"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0493" name="AutoShape 18"/>
          <p:cNvSpPr>
            <a:spLocks/>
          </p:cNvSpPr>
          <p:nvPr/>
        </p:nvSpPr>
        <p:spPr bwMode="auto">
          <a:xfrm rot="5400000">
            <a:off x="6103144" y="3698354"/>
            <a:ext cx="173038" cy="990600"/>
          </a:xfrm>
          <a:prstGeom prst="rightBrace">
            <a:avLst>
              <a:gd name="adj1" fmla="val 4770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algn="ctr" eaLnBrk="0" hangingPunct="0"/>
            <a:endParaRPr lang="zh-CN" altLang="zh-CN" sz="2400">
              <a:latin typeface="Times New Roman" pitchFamily="18" charset="0"/>
            </a:endParaRPr>
          </a:p>
        </p:txBody>
      </p:sp>
      <p:sp>
        <p:nvSpPr>
          <p:cNvPr id="20494" name="Text Box 20"/>
          <p:cNvSpPr txBox="1">
            <a:spLocks noChangeArrowheads="1"/>
          </p:cNvSpPr>
          <p:nvPr/>
        </p:nvSpPr>
        <p:spPr bwMode="auto">
          <a:xfrm>
            <a:off x="6853238" y="4353198"/>
            <a:ext cx="1131887"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hangingPunct="0"/>
            <a:r>
              <a:rPr lang="en-US" altLang="zh-CN" sz="1400">
                <a:latin typeface="Times New Roman" pitchFamily="18" charset="0"/>
                <a:ea typeface="宋体" pitchFamily="2" charset="-122"/>
              </a:rPr>
              <a:t>image-label</a:t>
            </a:r>
          </a:p>
          <a:p>
            <a:pPr algn="ctr" eaLnBrk="0" hangingPunct="0"/>
            <a:r>
              <a:rPr lang="en-US" altLang="zh-CN" sz="1400">
                <a:latin typeface="Times New Roman" pitchFamily="18" charset="0"/>
                <a:ea typeface="宋体" pitchFamily="2" charset="-122"/>
              </a:rPr>
              <a:t>compatibility</a:t>
            </a:r>
          </a:p>
          <a:p>
            <a:pPr algn="ctr" eaLnBrk="0" hangingPunct="0"/>
            <a:r>
              <a:rPr lang="en-US" altLang="zh-CN" sz="1400">
                <a:latin typeface="Times New Roman" pitchFamily="18" charset="0"/>
                <a:ea typeface="宋体" pitchFamily="2" charset="-122"/>
              </a:rPr>
              <a:t>Function</a:t>
            </a:r>
          </a:p>
          <a:p>
            <a:pPr algn="ctr"/>
            <a:r>
              <a:rPr lang="en-US" altLang="zh-CN" sz="1400">
                <a:latin typeface="Times New Roman" pitchFamily="18" charset="0"/>
                <a:ea typeface="宋体" pitchFamily="2" charset="-122"/>
              </a:rPr>
              <a:t>enforcing</a:t>
            </a:r>
          </a:p>
          <a:p>
            <a:pPr algn="ctr"/>
            <a:r>
              <a:rPr lang="en-US" altLang="zh-CN" sz="1400">
                <a:latin typeface="Times New Roman" pitchFamily="18" charset="0"/>
                <a:ea typeface="宋体" pitchFamily="2" charset="-122"/>
              </a:rPr>
              <a:t>Data</a:t>
            </a:r>
          </a:p>
          <a:p>
            <a:pPr algn="ctr"/>
            <a:r>
              <a:rPr lang="en-US" altLang="zh-CN" sz="1400">
                <a:latin typeface="Times New Roman" pitchFamily="18" charset="0"/>
                <a:ea typeface="宋体" pitchFamily="2" charset="-122"/>
              </a:rPr>
              <a:t>Constraint</a:t>
            </a:r>
          </a:p>
          <a:p>
            <a:pPr algn="ctr" eaLnBrk="0" hangingPunct="0"/>
            <a:endParaRPr lang="en-US" altLang="zh-CN" sz="1200">
              <a:latin typeface="Times New Roman" pitchFamily="18" charset="0"/>
              <a:ea typeface="宋体" pitchFamily="2" charset="-122"/>
            </a:endParaRPr>
          </a:p>
        </p:txBody>
      </p:sp>
      <p:sp>
        <p:nvSpPr>
          <p:cNvPr id="20495" name="Line 21"/>
          <p:cNvSpPr>
            <a:spLocks noChangeShapeType="1"/>
          </p:cNvSpPr>
          <p:nvPr/>
        </p:nvSpPr>
        <p:spPr bwMode="auto">
          <a:xfrm flipV="1">
            <a:off x="7370763" y="4030935"/>
            <a:ext cx="1587"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aphicFrame>
        <p:nvGraphicFramePr>
          <p:cNvPr id="20496" name="Object 57"/>
          <p:cNvGraphicFramePr>
            <a:graphicFrameLocks noChangeAspect="1"/>
          </p:cNvGraphicFramePr>
          <p:nvPr>
            <p:extLst>
              <p:ext uri="{D42A27DB-BD31-4B8C-83A1-F6EECF244321}">
                <p14:modId xmlns:p14="http://schemas.microsoft.com/office/powerpoint/2010/main" val="3733089976"/>
              </p:ext>
            </p:extLst>
          </p:nvPr>
        </p:nvGraphicFramePr>
        <p:xfrm>
          <a:off x="2874963" y="3326085"/>
          <a:ext cx="5715000" cy="1162050"/>
        </p:xfrm>
        <a:graphic>
          <a:graphicData uri="http://schemas.openxmlformats.org/presentationml/2006/ole">
            <mc:AlternateContent xmlns:mc="http://schemas.openxmlformats.org/markup-compatibility/2006">
              <mc:Choice xmlns:v="urn:schemas-microsoft-com:vml" Requires="v">
                <p:oleObj spid="_x0000_s31372" name="Equation" r:id="rId3" imgW="2184120" imgH="444240" progId="Equation.DSMT4">
                  <p:embed/>
                </p:oleObj>
              </mc:Choice>
              <mc:Fallback>
                <p:oleObj name="Equation" r:id="rId3" imgW="2184120" imgH="4442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4963" y="3326085"/>
                        <a:ext cx="5715000" cy="116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0497" name="Group 4"/>
          <p:cNvGrpSpPr>
            <a:grpSpLocks/>
          </p:cNvGrpSpPr>
          <p:nvPr/>
        </p:nvGrpSpPr>
        <p:grpSpPr bwMode="auto">
          <a:xfrm>
            <a:off x="457200" y="1365126"/>
            <a:ext cx="3657600" cy="1419225"/>
            <a:chOff x="672" y="2688"/>
            <a:chExt cx="2304" cy="894"/>
          </a:xfrm>
        </p:grpSpPr>
        <p:graphicFrame>
          <p:nvGraphicFramePr>
            <p:cNvPr id="20498" name="Object 5"/>
            <p:cNvGraphicFramePr>
              <a:graphicFrameLocks noChangeAspect="1"/>
            </p:cNvGraphicFramePr>
            <p:nvPr/>
          </p:nvGraphicFramePr>
          <p:xfrm>
            <a:off x="1008" y="2688"/>
            <a:ext cx="1845" cy="337"/>
          </p:xfrm>
          <a:graphic>
            <a:graphicData uri="http://schemas.openxmlformats.org/presentationml/2006/ole">
              <mc:AlternateContent xmlns:mc="http://schemas.openxmlformats.org/markup-compatibility/2006">
                <mc:Choice xmlns:v="urn:schemas-microsoft-com:vml" Requires="v">
                  <p:oleObj spid="_x0000_s31373" name="Equation" r:id="rId5" imgW="1434960" imgH="266400" progId="Equation.DSMT4">
                    <p:embed/>
                  </p:oleObj>
                </mc:Choice>
                <mc:Fallback>
                  <p:oleObj name="Equation" r:id="rId5" imgW="1434960" imgH="266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 y="2688"/>
                          <a:ext cx="1845" cy="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99" name="Text Box 6"/>
            <p:cNvSpPr txBox="1">
              <a:spLocks noChangeArrowheads="1"/>
            </p:cNvSpPr>
            <p:nvPr/>
          </p:nvSpPr>
          <p:spPr bwMode="auto">
            <a:xfrm>
              <a:off x="672" y="3216"/>
              <a:ext cx="48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zh-CN" sz="1600">
                  <a:ea typeface="宋体" pitchFamily="2" charset="-122"/>
                </a:rPr>
                <a:t>region labels</a:t>
              </a:r>
            </a:p>
          </p:txBody>
        </p:sp>
        <p:sp>
          <p:nvSpPr>
            <p:cNvPr id="20500" name="Text Box 7"/>
            <p:cNvSpPr txBox="1">
              <a:spLocks noChangeArrowheads="1"/>
            </p:cNvSpPr>
            <p:nvPr/>
          </p:nvSpPr>
          <p:spPr bwMode="auto">
            <a:xfrm>
              <a:off x="2496" y="3216"/>
              <a:ext cx="48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zh-CN" sz="1600">
                  <a:ea typeface="宋体" pitchFamily="2" charset="-122"/>
                </a:rPr>
                <a:t>image pixels</a:t>
              </a:r>
            </a:p>
          </p:txBody>
        </p:sp>
        <p:sp>
          <p:nvSpPr>
            <p:cNvPr id="20501" name="Text Box 8"/>
            <p:cNvSpPr txBox="1">
              <a:spLocks noChangeArrowheads="1"/>
            </p:cNvSpPr>
            <p:nvPr/>
          </p:nvSpPr>
          <p:spPr bwMode="auto">
            <a:xfrm>
              <a:off x="1296" y="3216"/>
              <a:ext cx="48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altLang="zh-CN" sz="1600">
                  <a:ea typeface="宋体" pitchFamily="2" charset="-122"/>
                </a:rPr>
                <a:t>model param.</a:t>
              </a:r>
            </a:p>
          </p:txBody>
        </p:sp>
        <p:sp>
          <p:nvSpPr>
            <p:cNvPr id="20502" name="Line 9"/>
            <p:cNvSpPr>
              <a:spLocks noChangeShapeType="1"/>
            </p:cNvSpPr>
            <p:nvPr/>
          </p:nvSpPr>
          <p:spPr bwMode="auto">
            <a:xfrm flipV="1">
              <a:off x="912" y="2928"/>
              <a:ext cx="192"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503" name="Line 10"/>
            <p:cNvSpPr>
              <a:spLocks noChangeShapeType="1"/>
            </p:cNvSpPr>
            <p:nvPr/>
          </p:nvSpPr>
          <p:spPr bwMode="auto">
            <a:xfrm flipH="1" flipV="1">
              <a:off x="1344" y="2928"/>
              <a:ext cx="192"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504" name="Line 11"/>
            <p:cNvSpPr>
              <a:spLocks noChangeShapeType="1"/>
            </p:cNvSpPr>
            <p:nvPr/>
          </p:nvSpPr>
          <p:spPr bwMode="auto">
            <a:xfrm flipV="1">
              <a:off x="2736" y="2928"/>
              <a:ext cx="0"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pic>
        <p:nvPicPr>
          <p:cNvPr id="20505" name="Picture 14" descr="MR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1212726"/>
            <a:ext cx="37290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6" name="Text Box 26"/>
          <p:cNvSpPr txBox="1">
            <a:spLocks noChangeArrowheads="1"/>
          </p:cNvSpPr>
          <p:nvPr/>
        </p:nvSpPr>
        <p:spPr bwMode="auto">
          <a:xfrm>
            <a:off x="304800" y="4030935"/>
            <a:ext cx="1981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400">
                <a:ea typeface="宋体" pitchFamily="2" charset="-122"/>
              </a:rPr>
              <a:t>How did we factorize?</a:t>
            </a:r>
          </a:p>
        </p:txBody>
      </p:sp>
      <p:sp>
        <p:nvSpPr>
          <p:cNvPr id="20507" name="Text Box 9"/>
          <p:cNvSpPr txBox="1">
            <a:spLocks noChangeArrowheads="1"/>
          </p:cNvSpPr>
          <p:nvPr/>
        </p:nvSpPr>
        <p:spPr bwMode="auto">
          <a:xfrm>
            <a:off x="90488" y="6553200"/>
            <a:ext cx="25923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Times New Roman" pitchFamily="18" charset="0"/>
                <a:ea typeface="宋体" pitchFamily="2" charset="-122"/>
                <a:cs typeface="Times New Roman" pitchFamily="18" charset="0"/>
              </a:rPr>
              <a:t>From Slides </a:t>
            </a:r>
            <a:r>
              <a:rPr lang="en-US" altLang="zh-CN" sz="1000" dirty="0">
                <a:latin typeface="Times New Roman" pitchFamily="18" charset="0"/>
                <a:ea typeface="宋体" pitchFamily="2" charset="-122"/>
                <a:cs typeface="Times New Roman" pitchFamily="18" charset="0"/>
              </a:rPr>
              <a:t>by R. Huang – Rutgers University</a:t>
            </a:r>
          </a:p>
        </p:txBody>
      </p:sp>
      <p:sp>
        <p:nvSpPr>
          <p:cNvPr id="28"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ea typeface="宋体" pitchFamily="2" charset="-122"/>
              </a:rPr>
              <a:t>Model joint probability</a:t>
            </a:r>
            <a:endParaRPr lang="en-US" altLang="zh-CN" sz="2800" b="1" dirty="0">
              <a:ea typeface="宋体" pitchFamily="2" charset="-122"/>
            </a:endParaRPr>
          </a:p>
        </p:txBody>
      </p:sp>
    </p:spTree>
    <p:extLst>
      <p:ext uri="{BB962C8B-B14F-4D97-AF65-F5344CB8AC3E}">
        <p14:creationId xmlns:p14="http://schemas.microsoft.com/office/powerpoint/2010/main" val="2914746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1027"/>
          <p:cNvSpPr>
            <a:spLocks noGrp="1" noChangeArrowheads="1"/>
          </p:cNvSpPr>
          <p:nvPr>
            <p:ph type="body" idx="4294967295"/>
          </p:nvPr>
        </p:nvSpPr>
        <p:spPr/>
        <p:txBody>
          <a:bodyPr lIns="91429" tIns="45714" rIns="91429" bIns="45714"/>
          <a:lstStyle/>
          <a:p>
            <a:r>
              <a:rPr lang="en-US" altLang="zh-CN" sz="1600" dirty="0">
                <a:ea typeface="宋体" pitchFamily="2" charset="-122"/>
              </a:rPr>
              <a:t>We need to infer about the labels given the observation </a:t>
            </a:r>
          </a:p>
          <a:p>
            <a:pPr>
              <a:buFontTx/>
              <a:buNone/>
            </a:pPr>
            <a:r>
              <a:rPr lang="en-US" altLang="zh-CN" sz="1600" dirty="0">
                <a:ea typeface="宋体" pitchFamily="2" charset="-122"/>
              </a:rPr>
              <a:t>			  </a:t>
            </a:r>
            <a:r>
              <a:rPr lang="en-US" altLang="zh-CN" sz="1600" dirty="0" err="1">
                <a:ea typeface="宋体" pitchFamily="2" charset="-122"/>
              </a:rPr>
              <a:t>Pr</a:t>
            </a:r>
            <a:r>
              <a:rPr lang="en-US" altLang="zh-CN" sz="1600" dirty="0">
                <a:ea typeface="宋体" pitchFamily="2" charset="-122"/>
              </a:rPr>
              <a:t>( </a:t>
            </a:r>
            <a:r>
              <a:rPr lang="en-US" altLang="zh-CN" sz="1600" i="1" dirty="0">
                <a:ea typeface="宋体" pitchFamily="2" charset="-122"/>
              </a:rPr>
              <a:t>f | O </a:t>
            </a:r>
            <a:r>
              <a:rPr lang="en-US" altLang="zh-CN" sz="1600" dirty="0">
                <a:ea typeface="宋体" pitchFamily="2" charset="-122"/>
              </a:rPr>
              <a:t>) </a:t>
            </a:r>
            <a:r>
              <a:rPr lang="en-US" altLang="zh-CN" sz="1600" dirty="0">
                <a:ea typeface="宋体" pitchFamily="2" charset="-122"/>
                <a:sym typeface="Symbol" pitchFamily="18" charset="2"/>
              </a:rPr>
              <a:t> </a:t>
            </a:r>
            <a:r>
              <a:rPr lang="en-US" altLang="zh-CN" sz="1600" dirty="0" err="1">
                <a:ea typeface="宋体" pitchFamily="2" charset="-122"/>
              </a:rPr>
              <a:t>Pr</a:t>
            </a:r>
            <a:r>
              <a:rPr lang="en-US" altLang="zh-CN" sz="1600" dirty="0">
                <a:ea typeface="宋体" pitchFamily="2" charset="-122"/>
              </a:rPr>
              <a:t>(</a:t>
            </a:r>
            <a:r>
              <a:rPr lang="en-US" altLang="zh-CN" sz="1600" i="1" dirty="0" err="1">
                <a:ea typeface="宋体" pitchFamily="2" charset="-122"/>
              </a:rPr>
              <a:t>O|f</a:t>
            </a:r>
            <a:r>
              <a:rPr lang="en-US" altLang="zh-CN" sz="1600" i="1" dirty="0">
                <a:ea typeface="宋体" pitchFamily="2" charset="-122"/>
              </a:rPr>
              <a:t> </a:t>
            </a:r>
            <a:r>
              <a:rPr lang="en-US" altLang="zh-CN" sz="1600" dirty="0">
                <a:ea typeface="宋体" pitchFamily="2" charset="-122"/>
              </a:rPr>
              <a:t>)  </a:t>
            </a:r>
            <a:r>
              <a:rPr lang="en-US" altLang="zh-CN" sz="1600" dirty="0" err="1">
                <a:ea typeface="宋体" pitchFamily="2" charset="-122"/>
              </a:rPr>
              <a:t>Pr</a:t>
            </a:r>
            <a:r>
              <a:rPr lang="en-US" altLang="zh-CN" sz="1600" dirty="0">
                <a:ea typeface="宋体" pitchFamily="2" charset="-122"/>
              </a:rPr>
              <a:t>(</a:t>
            </a:r>
            <a:r>
              <a:rPr lang="en-US" altLang="zh-CN" sz="1600" i="1" dirty="0">
                <a:ea typeface="宋体" pitchFamily="2" charset="-122"/>
              </a:rPr>
              <a:t>f</a:t>
            </a:r>
            <a:r>
              <a:rPr lang="en-US" altLang="zh-CN" sz="1600" dirty="0">
                <a:ea typeface="宋体" pitchFamily="2" charset="-122"/>
              </a:rPr>
              <a:t>)</a:t>
            </a:r>
          </a:p>
          <a:p>
            <a:pPr>
              <a:buFontTx/>
              <a:buNone/>
            </a:pPr>
            <a:endParaRPr lang="en-US" altLang="zh-CN" sz="1600" dirty="0">
              <a:ea typeface="宋体" pitchFamily="2" charset="-122"/>
            </a:endParaRPr>
          </a:p>
          <a:p>
            <a:pPr>
              <a:buFontTx/>
              <a:buNone/>
            </a:pPr>
            <a:r>
              <a:rPr lang="en-US" altLang="zh-CN" sz="1600" dirty="0">
                <a:ea typeface="宋体" pitchFamily="2" charset="-122"/>
              </a:rPr>
              <a:t>MAP estimate of </a:t>
            </a:r>
            <a:r>
              <a:rPr lang="en-US" altLang="zh-CN" sz="1600" i="1" dirty="0">
                <a:ea typeface="宋体" pitchFamily="2" charset="-122"/>
              </a:rPr>
              <a:t>f</a:t>
            </a:r>
            <a:r>
              <a:rPr lang="en-US" altLang="zh-CN" sz="1600" dirty="0">
                <a:ea typeface="宋体" pitchFamily="2" charset="-122"/>
              </a:rPr>
              <a:t> should minimize the posterior energy</a:t>
            </a:r>
            <a:endParaRPr lang="en-US" altLang="zh-CN" sz="1600" i="1" baseline="-25000" dirty="0">
              <a:ea typeface="宋体" pitchFamily="2" charset="-122"/>
            </a:endParaRPr>
          </a:p>
        </p:txBody>
      </p:sp>
      <p:grpSp>
        <p:nvGrpSpPr>
          <p:cNvPr id="8197" name="Group 1028"/>
          <p:cNvGrpSpPr>
            <a:grpSpLocks/>
          </p:cNvGrpSpPr>
          <p:nvPr/>
        </p:nvGrpSpPr>
        <p:grpSpPr bwMode="auto">
          <a:xfrm>
            <a:off x="5486400" y="4572000"/>
            <a:ext cx="2819400" cy="1600200"/>
            <a:chOff x="288" y="2448"/>
            <a:chExt cx="2352" cy="1536"/>
          </a:xfrm>
        </p:grpSpPr>
        <p:grpSp>
          <p:nvGrpSpPr>
            <p:cNvPr id="8198" name="Group 1029"/>
            <p:cNvGrpSpPr>
              <a:grpSpLocks/>
            </p:cNvGrpSpPr>
            <p:nvPr/>
          </p:nvGrpSpPr>
          <p:grpSpPr bwMode="auto">
            <a:xfrm>
              <a:off x="1776" y="2880"/>
              <a:ext cx="432" cy="432"/>
              <a:chOff x="1776" y="2880"/>
              <a:chExt cx="432" cy="432"/>
            </a:xfrm>
          </p:grpSpPr>
          <p:sp>
            <p:nvSpPr>
              <p:cNvPr id="8199" name="Oval 1030"/>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8200" name="Line 1031"/>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01" name="Line 1032"/>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8202" name="Group 1033"/>
            <p:cNvGrpSpPr>
              <a:grpSpLocks/>
            </p:cNvGrpSpPr>
            <p:nvPr/>
          </p:nvGrpSpPr>
          <p:grpSpPr bwMode="auto">
            <a:xfrm>
              <a:off x="1344" y="2880"/>
              <a:ext cx="432" cy="432"/>
              <a:chOff x="1776" y="2880"/>
              <a:chExt cx="432" cy="432"/>
            </a:xfrm>
          </p:grpSpPr>
          <p:sp>
            <p:nvSpPr>
              <p:cNvPr id="8203" name="Oval 1034"/>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8204" name="Line 1035"/>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05" name="Line 1036"/>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8206" name="Group 1037"/>
            <p:cNvGrpSpPr>
              <a:grpSpLocks/>
            </p:cNvGrpSpPr>
            <p:nvPr/>
          </p:nvGrpSpPr>
          <p:grpSpPr bwMode="auto">
            <a:xfrm>
              <a:off x="912" y="2880"/>
              <a:ext cx="432" cy="432"/>
              <a:chOff x="1776" y="2880"/>
              <a:chExt cx="432" cy="432"/>
            </a:xfrm>
          </p:grpSpPr>
          <p:sp>
            <p:nvSpPr>
              <p:cNvPr id="8207" name="Oval 1038"/>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8208" name="Line 1039"/>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09" name="Line 1040"/>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8210" name="Group 1041"/>
            <p:cNvGrpSpPr>
              <a:grpSpLocks/>
            </p:cNvGrpSpPr>
            <p:nvPr/>
          </p:nvGrpSpPr>
          <p:grpSpPr bwMode="auto">
            <a:xfrm>
              <a:off x="1776" y="3312"/>
              <a:ext cx="432" cy="432"/>
              <a:chOff x="1776" y="2880"/>
              <a:chExt cx="432" cy="432"/>
            </a:xfrm>
          </p:grpSpPr>
          <p:sp>
            <p:nvSpPr>
              <p:cNvPr id="8211" name="Oval 1042"/>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8212" name="Line 1043"/>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13" name="Line 1044"/>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8214" name="Group 1045"/>
            <p:cNvGrpSpPr>
              <a:grpSpLocks/>
            </p:cNvGrpSpPr>
            <p:nvPr/>
          </p:nvGrpSpPr>
          <p:grpSpPr bwMode="auto">
            <a:xfrm>
              <a:off x="1344" y="3312"/>
              <a:ext cx="432" cy="432"/>
              <a:chOff x="1776" y="2880"/>
              <a:chExt cx="432" cy="432"/>
            </a:xfrm>
          </p:grpSpPr>
          <p:sp>
            <p:nvSpPr>
              <p:cNvPr id="8215" name="Oval 1046"/>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8216" name="Line 1047"/>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17" name="Line 1048"/>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8218" name="Group 1049"/>
            <p:cNvGrpSpPr>
              <a:grpSpLocks/>
            </p:cNvGrpSpPr>
            <p:nvPr/>
          </p:nvGrpSpPr>
          <p:grpSpPr bwMode="auto">
            <a:xfrm>
              <a:off x="912" y="3312"/>
              <a:ext cx="432" cy="432"/>
              <a:chOff x="1776" y="2880"/>
              <a:chExt cx="432" cy="432"/>
            </a:xfrm>
          </p:grpSpPr>
          <p:sp>
            <p:nvSpPr>
              <p:cNvPr id="8219" name="Oval 1050"/>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8220" name="Line 1051"/>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21" name="Line 1052"/>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8222" name="Group 1053"/>
            <p:cNvGrpSpPr>
              <a:grpSpLocks/>
            </p:cNvGrpSpPr>
            <p:nvPr/>
          </p:nvGrpSpPr>
          <p:grpSpPr bwMode="auto">
            <a:xfrm>
              <a:off x="2208" y="3312"/>
              <a:ext cx="432" cy="432"/>
              <a:chOff x="1776" y="2880"/>
              <a:chExt cx="432" cy="432"/>
            </a:xfrm>
          </p:grpSpPr>
          <p:sp>
            <p:nvSpPr>
              <p:cNvPr id="8223" name="Oval 1054"/>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8224" name="Line 1055"/>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25" name="Line 1056"/>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8226" name="Group 1057"/>
            <p:cNvGrpSpPr>
              <a:grpSpLocks/>
            </p:cNvGrpSpPr>
            <p:nvPr/>
          </p:nvGrpSpPr>
          <p:grpSpPr bwMode="auto">
            <a:xfrm>
              <a:off x="2208" y="2880"/>
              <a:ext cx="432" cy="432"/>
              <a:chOff x="1776" y="2880"/>
              <a:chExt cx="432" cy="432"/>
            </a:xfrm>
          </p:grpSpPr>
          <p:sp>
            <p:nvSpPr>
              <p:cNvPr id="8227" name="Oval 1058"/>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8228" name="Line 1059"/>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29" name="Line 1060"/>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8230" name="Group 1061"/>
            <p:cNvGrpSpPr>
              <a:grpSpLocks/>
            </p:cNvGrpSpPr>
            <p:nvPr/>
          </p:nvGrpSpPr>
          <p:grpSpPr bwMode="auto">
            <a:xfrm>
              <a:off x="480" y="2880"/>
              <a:ext cx="432" cy="432"/>
              <a:chOff x="1776" y="2880"/>
              <a:chExt cx="432" cy="432"/>
            </a:xfrm>
          </p:grpSpPr>
          <p:sp>
            <p:nvSpPr>
              <p:cNvPr id="8231" name="Oval 1062"/>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8232" name="Line 1063"/>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33" name="Line 1064"/>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8234" name="Group 1065"/>
            <p:cNvGrpSpPr>
              <a:grpSpLocks/>
            </p:cNvGrpSpPr>
            <p:nvPr/>
          </p:nvGrpSpPr>
          <p:grpSpPr bwMode="auto">
            <a:xfrm>
              <a:off x="2208" y="2448"/>
              <a:ext cx="432" cy="432"/>
              <a:chOff x="1776" y="2880"/>
              <a:chExt cx="432" cy="432"/>
            </a:xfrm>
          </p:grpSpPr>
          <p:sp>
            <p:nvSpPr>
              <p:cNvPr id="8235" name="Oval 1066"/>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8236" name="Line 1067"/>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37" name="Line 1068"/>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8238" name="Group 1069"/>
            <p:cNvGrpSpPr>
              <a:grpSpLocks/>
            </p:cNvGrpSpPr>
            <p:nvPr/>
          </p:nvGrpSpPr>
          <p:grpSpPr bwMode="auto">
            <a:xfrm>
              <a:off x="1776" y="2448"/>
              <a:ext cx="432" cy="432"/>
              <a:chOff x="1776" y="2880"/>
              <a:chExt cx="432" cy="432"/>
            </a:xfrm>
          </p:grpSpPr>
          <p:sp>
            <p:nvSpPr>
              <p:cNvPr id="8239" name="Oval 1070"/>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8240" name="Line 1071"/>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41" name="Line 1072"/>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8242" name="Group 1073"/>
            <p:cNvGrpSpPr>
              <a:grpSpLocks/>
            </p:cNvGrpSpPr>
            <p:nvPr/>
          </p:nvGrpSpPr>
          <p:grpSpPr bwMode="auto">
            <a:xfrm>
              <a:off x="1344" y="2448"/>
              <a:ext cx="432" cy="432"/>
              <a:chOff x="1776" y="2880"/>
              <a:chExt cx="432" cy="432"/>
            </a:xfrm>
          </p:grpSpPr>
          <p:sp>
            <p:nvSpPr>
              <p:cNvPr id="8243" name="Oval 1074"/>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8244" name="Line 1075"/>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45" name="Line 1076"/>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8246" name="Group 1077"/>
            <p:cNvGrpSpPr>
              <a:grpSpLocks/>
            </p:cNvGrpSpPr>
            <p:nvPr/>
          </p:nvGrpSpPr>
          <p:grpSpPr bwMode="auto">
            <a:xfrm>
              <a:off x="912" y="2448"/>
              <a:ext cx="432" cy="432"/>
              <a:chOff x="1776" y="2880"/>
              <a:chExt cx="432" cy="432"/>
            </a:xfrm>
          </p:grpSpPr>
          <p:sp>
            <p:nvSpPr>
              <p:cNvPr id="8247" name="Oval 1078"/>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8248" name="Line 1079"/>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49" name="Line 1080"/>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8250" name="Group 1081"/>
            <p:cNvGrpSpPr>
              <a:grpSpLocks/>
            </p:cNvGrpSpPr>
            <p:nvPr/>
          </p:nvGrpSpPr>
          <p:grpSpPr bwMode="auto">
            <a:xfrm>
              <a:off x="480" y="2448"/>
              <a:ext cx="432" cy="432"/>
              <a:chOff x="1776" y="2880"/>
              <a:chExt cx="432" cy="432"/>
            </a:xfrm>
          </p:grpSpPr>
          <p:sp>
            <p:nvSpPr>
              <p:cNvPr id="8251" name="Oval 1082"/>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8252" name="Line 1083"/>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53" name="Line 1084"/>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8254" name="Group 1085"/>
            <p:cNvGrpSpPr>
              <a:grpSpLocks/>
            </p:cNvGrpSpPr>
            <p:nvPr/>
          </p:nvGrpSpPr>
          <p:grpSpPr bwMode="auto">
            <a:xfrm>
              <a:off x="480" y="3312"/>
              <a:ext cx="432" cy="432"/>
              <a:chOff x="1776" y="2880"/>
              <a:chExt cx="432" cy="432"/>
            </a:xfrm>
          </p:grpSpPr>
          <p:sp>
            <p:nvSpPr>
              <p:cNvPr id="8255" name="Oval 1086"/>
              <p:cNvSpPr>
                <a:spLocks noChangeArrowheads="1"/>
              </p:cNvSpPr>
              <p:nvPr/>
            </p:nvSpPr>
            <p:spPr bwMode="auto">
              <a:xfrm>
                <a:off x="1776" y="3120"/>
                <a:ext cx="192" cy="192"/>
              </a:xfrm>
              <a:prstGeom prst="ellipse">
                <a:avLst/>
              </a:prstGeom>
              <a:solidFill>
                <a:schemeClr val="accent1"/>
              </a:solidFill>
              <a:ln w="9525">
                <a:solidFill>
                  <a:schemeClr val="tx1"/>
                </a:solidFill>
                <a:round/>
                <a:headEnd/>
                <a:tailEnd/>
              </a:ln>
            </p:spPr>
            <p:txBody>
              <a:bodyPr wrap="none" anchor="ctr"/>
              <a:lstStyle/>
              <a:p>
                <a:pPr algn="ctr"/>
                <a:endParaRPr lang="zh-CN" altLang="zh-CN" sz="2400" b="1">
                  <a:latin typeface="Times New Roman" pitchFamily="18" charset="0"/>
                  <a:cs typeface="Times New Roman" pitchFamily="18" charset="0"/>
                </a:endParaRPr>
              </a:p>
            </p:txBody>
          </p:sp>
          <p:sp>
            <p:nvSpPr>
              <p:cNvPr id="8256" name="Line 1087"/>
              <p:cNvSpPr>
                <a:spLocks noChangeShapeType="1"/>
              </p:cNvSpPr>
              <p:nvPr/>
            </p:nvSpPr>
            <p:spPr bwMode="auto">
              <a:xfrm>
                <a:off x="1968" y="321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57" name="Line 1088"/>
              <p:cNvSpPr>
                <a:spLocks noChangeShapeType="1"/>
              </p:cNvSpPr>
              <p:nvPr/>
            </p:nvSpPr>
            <p:spPr bwMode="auto">
              <a:xfrm flipV="1">
                <a:off x="1872" y="288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8258" name="Line 1089"/>
            <p:cNvSpPr>
              <a:spLocks noChangeShapeType="1"/>
            </p:cNvSpPr>
            <p:nvPr/>
          </p:nvSpPr>
          <p:spPr bwMode="auto">
            <a:xfrm>
              <a:off x="2304" y="37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59" name="Line 1090"/>
            <p:cNvSpPr>
              <a:spLocks noChangeShapeType="1"/>
            </p:cNvSpPr>
            <p:nvPr/>
          </p:nvSpPr>
          <p:spPr bwMode="auto">
            <a:xfrm>
              <a:off x="1872" y="37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60" name="Line 1091"/>
            <p:cNvSpPr>
              <a:spLocks noChangeShapeType="1"/>
            </p:cNvSpPr>
            <p:nvPr/>
          </p:nvSpPr>
          <p:spPr bwMode="auto">
            <a:xfrm>
              <a:off x="1440" y="37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61" name="Line 1092"/>
            <p:cNvSpPr>
              <a:spLocks noChangeShapeType="1"/>
            </p:cNvSpPr>
            <p:nvPr/>
          </p:nvSpPr>
          <p:spPr bwMode="auto">
            <a:xfrm>
              <a:off x="1008" y="37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62" name="Line 1093"/>
            <p:cNvSpPr>
              <a:spLocks noChangeShapeType="1"/>
            </p:cNvSpPr>
            <p:nvPr/>
          </p:nvSpPr>
          <p:spPr bwMode="auto">
            <a:xfrm>
              <a:off x="576" y="37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63" name="Line 1094"/>
            <p:cNvSpPr>
              <a:spLocks noChangeShapeType="1"/>
            </p:cNvSpPr>
            <p:nvPr/>
          </p:nvSpPr>
          <p:spPr bwMode="auto">
            <a:xfrm flipH="1">
              <a:off x="288" y="364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64" name="Line 1095"/>
            <p:cNvSpPr>
              <a:spLocks noChangeShapeType="1"/>
            </p:cNvSpPr>
            <p:nvPr/>
          </p:nvSpPr>
          <p:spPr bwMode="auto">
            <a:xfrm flipH="1">
              <a:off x="288" y="321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265" name="Line 1096"/>
            <p:cNvSpPr>
              <a:spLocks noChangeShapeType="1"/>
            </p:cNvSpPr>
            <p:nvPr/>
          </p:nvSpPr>
          <p:spPr bwMode="auto">
            <a:xfrm flipH="1">
              <a:off x="288" y="278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aphicFrame>
        <p:nvGraphicFramePr>
          <p:cNvPr id="8266" name="Object 74"/>
          <p:cNvGraphicFramePr>
            <a:graphicFrameLocks noChangeAspect="1"/>
          </p:cNvGraphicFramePr>
          <p:nvPr/>
        </p:nvGraphicFramePr>
        <p:xfrm>
          <a:off x="1066800" y="2998788"/>
          <a:ext cx="5638800" cy="735012"/>
        </p:xfrm>
        <a:graphic>
          <a:graphicData uri="http://schemas.openxmlformats.org/presentationml/2006/ole">
            <mc:AlternateContent xmlns:mc="http://schemas.openxmlformats.org/markup-compatibility/2006">
              <mc:Choice xmlns:v="urn:schemas-microsoft-com:vml" Requires="v">
                <p:oleObj spid="_x0000_s32071" name="Equation" r:id="rId3" imgW="2730240" imgH="355320" progId="Equation.3">
                  <p:embed/>
                </p:oleObj>
              </mc:Choice>
              <mc:Fallback>
                <p:oleObj name="Equation" r:id="rId3" imgW="2730240" imgH="3553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998788"/>
                        <a:ext cx="5638800" cy="735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67" name="Text Box 1099"/>
          <p:cNvSpPr txBox="1">
            <a:spLocks noChangeArrowheads="1"/>
          </p:cNvSpPr>
          <p:nvPr/>
        </p:nvSpPr>
        <p:spPr bwMode="auto">
          <a:xfrm>
            <a:off x="6248400" y="3733800"/>
            <a:ext cx="2738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a:r>
              <a:rPr lang="en-US" altLang="zh-CN" sz="2000">
                <a:latin typeface="Times New Roman" pitchFamily="18" charset="0"/>
                <a:ea typeface="宋体" pitchFamily="2" charset="-122"/>
                <a:cs typeface="Times New Roman" pitchFamily="18" charset="0"/>
              </a:rPr>
              <a:t>Data (observation) term: </a:t>
            </a:r>
          </a:p>
          <a:p>
            <a:pPr algn="ctr"/>
            <a:r>
              <a:rPr lang="en-US" altLang="zh-CN" sz="2000">
                <a:latin typeface="Times New Roman" pitchFamily="18" charset="0"/>
                <a:ea typeface="宋体" pitchFamily="2" charset="-122"/>
                <a:cs typeface="Times New Roman" pitchFamily="18" charset="0"/>
              </a:rPr>
              <a:t>Data Constraint </a:t>
            </a:r>
          </a:p>
        </p:txBody>
      </p:sp>
      <p:sp>
        <p:nvSpPr>
          <p:cNvPr id="8268" name="Text Box 1100"/>
          <p:cNvSpPr txBox="1">
            <a:spLocks noChangeArrowheads="1"/>
          </p:cNvSpPr>
          <p:nvPr/>
        </p:nvSpPr>
        <p:spPr bwMode="auto">
          <a:xfrm>
            <a:off x="152400" y="4343400"/>
            <a:ext cx="2590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a:r>
              <a:rPr lang="en-US" altLang="zh-CN" sz="2000">
                <a:latin typeface="Times New Roman" pitchFamily="18" charset="0"/>
                <a:ea typeface="宋体" pitchFamily="2" charset="-122"/>
                <a:cs typeface="Times New Roman" pitchFamily="18" charset="0"/>
              </a:rPr>
              <a:t>Neighborhood term: Smoothness Constraint </a:t>
            </a:r>
          </a:p>
        </p:txBody>
      </p:sp>
      <p:sp>
        <p:nvSpPr>
          <p:cNvPr id="8269" name="Line 1101"/>
          <p:cNvSpPr>
            <a:spLocks noChangeShapeType="1"/>
          </p:cNvSpPr>
          <p:nvPr/>
        </p:nvSpPr>
        <p:spPr bwMode="auto">
          <a:xfrm flipV="1">
            <a:off x="2438400" y="3581400"/>
            <a:ext cx="7620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8270" name="Line 1102"/>
          <p:cNvSpPr>
            <a:spLocks noChangeShapeType="1"/>
          </p:cNvSpPr>
          <p:nvPr/>
        </p:nvSpPr>
        <p:spPr bwMode="auto">
          <a:xfrm flipH="1" flipV="1">
            <a:off x="5867400" y="3505200"/>
            <a:ext cx="3810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9" name="Text Box 9"/>
          <p:cNvSpPr txBox="1">
            <a:spLocks noChangeArrowheads="1"/>
          </p:cNvSpPr>
          <p:nvPr/>
        </p:nvSpPr>
        <p:spPr bwMode="auto">
          <a:xfrm>
            <a:off x="90488" y="6553200"/>
            <a:ext cx="25923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Times New Roman" pitchFamily="18" charset="0"/>
                <a:ea typeface="宋体" pitchFamily="2" charset="-122"/>
                <a:cs typeface="Times New Roman" pitchFamily="18" charset="0"/>
              </a:rPr>
              <a:t>From Slides </a:t>
            </a:r>
            <a:r>
              <a:rPr lang="en-US" altLang="zh-CN" sz="1000" dirty="0">
                <a:latin typeface="Times New Roman" pitchFamily="18" charset="0"/>
                <a:ea typeface="宋体" pitchFamily="2" charset="-122"/>
                <a:cs typeface="Times New Roman" pitchFamily="18" charset="0"/>
              </a:rPr>
              <a:t>by R. Huang – Rutgers University</a:t>
            </a:r>
          </a:p>
        </p:txBody>
      </p:sp>
      <p:sp>
        <p:nvSpPr>
          <p:cNvPr id="80"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ea typeface="宋体" pitchFamily="2" charset="-122"/>
              </a:rPr>
              <a:t>Probabilistic Interpretation</a:t>
            </a:r>
            <a:endParaRPr lang="en-US" altLang="zh-CN" sz="2800" b="1" dirty="0">
              <a:ea typeface="宋体" pitchFamily="2" charset="-122"/>
            </a:endParaRPr>
          </a:p>
        </p:txBody>
      </p:sp>
    </p:spTree>
    <p:extLst>
      <p:ext uri="{BB962C8B-B14F-4D97-AF65-F5344CB8AC3E}">
        <p14:creationId xmlns:p14="http://schemas.microsoft.com/office/powerpoint/2010/main" val="397355041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4294967295"/>
          </p:nvPr>
        </p:nvSpPr>
        <p:spPr/>
        <p:txBody>
          <a:bodyPr/>
          <a:lstStyle/>
          <a:p>
            <a:pPr>
              <a:buFontTx/>
              <a:buNone/>
            </a:pPr>
            <a:r>
              <a:rPr lang="en-US" altLang="zh-CN" sz="2000" dirty="0">
                <a:ea typeface="宋体" pitchFamily="2" charset="-122"/>
              </a:rPr>
              <a:t>MRF-based segmentation</a:t>
            </a:r>
          </a:p>
          <a:p>
            <a:pPr>
              <a:buFontTx/>
              <a:buNone/>
            </a:pPr>
            <a:endParaRPr lang="en-US" altLang="zh-CN" sz="2000" dirty="0">
              <a:ea typeface="宋体" pitchFamily="2" charset="-122"/>
            </a:endParaRPr>
          </a:p>
          <a:p>
            <a:pPr>
              <a:buFontTx/>
              <a:buNone/>
            </a:pPr>
            <a:r>
              <a:rPr lang="en-US" altLang="zh-CN" sz="1800" dirty="0">
                <a:ea typeface="宋体" pitchFamily="2" charset="-122"/>
              </a:rPr>
              <a:t>EM algorithm</a:t>
            </a:r>
          </a:p>
          <a:p>
            <a:r>
              <a:rPr lang="en-US" altLang="zh-CN" sz="1600" dirty="0">
                <a:ea typeface="宋体" pitchFamily="2" charset="-122"/>
              </a:rPr>
              <a:t>E-Step: (Inference)</a:t>
            </a:r>
          </a:p>
          <a:p>
            <a:pPr>
              <a:buFontTx/>
              <a:buNone/>
            </a:pPr>
            <a:endParaRPr lang="en-US" altLang="zh-CN" sz="1600" dirty="0">
              <a:ea typeface="宋体" pitchFamily="2" charset="-122"/>
            </a:endParaRPr>
          </a:p>
          <a:p>
            <a:pPr>
              <a:buFontTx/>
              <a:buNone/>
            </a:pPr>
            <a:endParaRPr lang="en-US" altLang="zh-CN" sz="1600" dirty="0">
              <a:ea typeface="宋体" pitchFamily="2" charset="-122"/>
            </a:endParaRPr>
          </a:p>
          <a:p>
            <a:endParaRPr lang="en-US" altLang="zh-CN" sz="1600" dirty="0">
              <a:ea typeface="宋体" pitchFamily="2" charset="-122"/>
            </a:endParaRPr>
          </a:p>
          <a:p>
            <a:endParaRPr lang="en-US" altLang="zh-CN" sz="1600" dirty="0">
              <a:ea typeface="宋体" pitchFamily="2" charset="-122"/>
            </a:endParaRPr>
          </a:p>
          <a:p>
            <a:endParaRPr lang="en-US" altLang="zh-CN" sz="1600" dirty="0">
              <a:ea typeface="宋体" pitchFamily="2" charset="-122"/>
            </a:endParaRPr>
          </a:p>
          <a:p>
            <a:endParaRPr lang="en-US" altLang="zh-CN" sz="1600" dirty="0">
              <a:ea typeface="宋体" pitchFamily="2" charset="-122"/>
            </a:endParaRPr>
          </a:p>
          <a:p>
            <a:r>
              <a:rPr lang="en-US" altLang="zh-CN" sz="1600" dirty="0">
                <a:ea typeface="宋体" pitchFamily="2" charset="-122"/>
              </a:rPr>
              <a:t>M-Step: (learning)</a:t>
            </a:r>
          </a:p>
        </p:txBody>
      </p:sp>
      <p:graphicFrame>
        <p:nvGraphicFramePr>
          <p:cNvPr id="27653" name="Object 5"/>
          <p:cNvGraphicFramePr>
            <a:graphicFrameLocks noChangeAspect="1"/>
          </p:cNvGraphicFramePr>
          <p:nvPr/>
        </p:nvGraphicFramePr>
        <p:xfrm>
          <a:off x="2133600" y="2971800"/>
          <a:ext cx="3389313" cy="1196975"/>
        </p:xfrm>
        <a:graphic>
          <a:graphicData uri="http://schemas.openxmlformats.org/presentationml/2006/ole">
            <mc:AlternateContent xmlns:mc="http://schemas.openxmlformats.org/markup-compatibility/2006">
              <mc:Choice xmlns:v="urn:schemas-microsoft-com:vml" Requires="v">
                <p:oleObj spid="_x0000_s33420" name="Equation" r:id="rId3" imgW="1663560" imgH="596880" progId="Equation.DSMT4">
                  <p:embed/>
                </p:oleObj>
              </mc:Choice>
              <mc:Fallback>
                <p:oleObj name="Equation" r:id="rId3" imgW="1663560" imgH="5968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971800"/>
                        <a:ext cx="3389313" cy="1196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54" name="Object 6"/>
          <p:cNvGraphicFramePr>
            <a:graphicFrameLocks noChangeAspect="1"/>
          </p:cNvGraphicFramePr>
          <p:nvPr/>
        </p:nvGraphicFramePr>
        <p:xfrm>
          <a:off x="1600200" y="5205413"/>
          <a:ext cx="6216650" cy="585787"/>
        </p:xfrm>
        <a:graphic>
          <a:graphicData uri="http://schemas.openxmlformats.org/presentationml/2006/ole">
            <mc:AlternateContent xmlns:mc="http://schemas.openxmlformats.org/markup-compatibility/2006">
              <mc:Choice xmlns:v="urn:schemas-microsoft-com:vml" Requires="v">
                <p:oleObj spid="_x0000_s33421" name="Equation" r:id="rId5" imgW="3047760" imgH="291960" progId="Equation.DSMT4">
                  <p:embed/>
                </p:oleObj>
              </mc:Choice>
              <mc:Fallback>
                <p:oleObj name="Equation" r:id="rId5" imgW="3047760" imgH="2919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5205413"/>
                        <a:ext cx="6216650" cy="585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7655" name="Picture 7" descr="MR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1143000"/>
            <a:ext cx="37290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 Box 9"/>
          <p:cNvSpPr txBox="1">
            <a:spLocks noChangeArrowheads="1"/>
          </p:cNvSpPr>
          <p:nvPr/>
        </p:nvSpPr>
        <p:spPr bwMode="auto">
          <a:xfrm>
            <a:off x="838200" y="579120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ea typeface="宋体" pitchFamily="2" charset="-122"/>
              </a:rPr>
              <a:t>Pseduo-likelihood method.</a:t>
            </a:r>
          </a:p>
        </p:txBody>
      </p:sp>
      <p:sp>
        <p:nvSpPr>
          <p:cNvPr id="27658" name="Text Box 10"/>
          <p:cNvSpPr txBox="1">
            <a:spLocks noChangeArrowheads="1"/>
          </p:cNvSpPr>
          <p:nvPr/>
        </p:nvSpPr>
        <p:spPr bwMode="auto">
          <a:xfrm>
            <a:off x="838200" y="4191000"/>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ea typeface="宋体" pitchFamily="2" charset="-122"/>
              </a:rPr>
              <a:t>Methods to be described.</a:t>
            </a:r>
          </a:p>
        </p:txBody>
      </p:sp>
      <p:sp>
        <p:nvSpPr>
          <p:cNvPr id="27659" name="Text Box 9"/>
          <p:cNvSpPr txBox="1">
            <a:spLocks noChangeArrowheads="1"/>
          </p:cNvSpPr>
          <p:nvPr/>
        </p:nvSpPr>
        <p:spPr bwMode="auto">
          <a:xfrm>
            <a:off x="90488" y="6553200"/>
            <a:ext cx="25923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Times New Roman" pitchFamily="18" charset="0"/>
                <a:ea typeface="宋体" pitchFamily="2" charset="-122"/>
                <a:cs typeface="Times New Roman" pitchFamily="18" charset="0"/>
              </a:rPr>
              <a:t>From Slides </a:t>
            </a:r>
            <a:r>
              <a:rPr lang="en-US" altLang="zh-CN" sz="1000" dirty="0">
                <a:latin typeface="Times New Roman" pitchFamily="18" charset="0"/>
                <a:ea typeface="宋体" pitchFamily="2" charset="-122"/>
                <a:cs typeface="Times New Roman" pitchFamily="18" charset="0"/>
              </a:rPr>
              <a:t>by R. Huang – Rutgers University</a:t>
            </a:r>
          </a:p>
        </p:txBody>
      </p:sp>
      <p:sp>
        <p:nvSpPr>
          <p:cNvPr id="10"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ea typeface="宋体" pitchFamily="2" charset="-122"/>
              </a:rPr>
              <a:t>Applying and learning MRF</a:t>
            </a:r>
            <a:endParaRPr lang="en-US" altLang="zh-CN" sz="2800" b="1" dirty="0">
              <a:ea typeface="宋体" pitchFamily="2" charset="-122"/>
            </a:endParaRPr>
          </a:p>
        </p:txBody>
      </p:sp>
    </p:spTree>
    <p:extLst>
      <p:ext uri="{BB962C8B-B14F-4D97-AF65-F5344CB8AC3E}">
        <p14:creationId xmlns:p14="http://schemas.microsoft.com/office/powerpoint/2010/main" val="26626432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5" name="Object 3"/>
          <p:cNvGraphicFramePr>
            <a:graphicFrameLocks noChangeAspect="1"/>
          </p:cNvGraphicFramePr>
          <p:nvPr/>
        </p:nvGraphicFramePr>
        <p:xfrm>
          <a:off x="762000" y="1828800"/>
          <a:ext cx="7291388" cy="3367088"/>
        </p:xfrm>
        <a:graphic>
          <a:graphicData uri="http://schemas.openxmlformats.org/presentationml/2006/ole">
            <mc:AlternateContent xmlns:mc="http://schemas.openxmlformats.org/markup-compatibility/2006">
              <mc:Choice xmlns:v="urn:schemas-microsoft-com:vml" Requires="v">
                <p:oleObj spid="_x0000_s34769" name="Equation" r:id="rId3" imgW="3720960" imgH="1688760" progId="Equation.DSMT4">
                  <p:embed/>
                </p:oleObj>
              </mc:Choice>
              <mc:Fallback>
                <p:oleObj name="Equation" r:id="rId3" imgW="3720960" imgH="16887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828800"/>
                        <a:ext cx="7291388" cy="3367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8676" name="Group 22"/>
          <p:cNvGrpSpPr>
            <a:grpSpLocks/>
          </p:cNvGrpSpPr>
          <p:nvPr/>
        </p:nvGrpSpPr>
        <p:grpSpPr bwMode="auto">
          <a:xfrm>
            <a:off x="4419600" y="4038600"/>
            <a:ext cx="4186238" cy="2620963"/>
            <a:chOff x="2784" y="2544"/>
            <a:chExt cx="2637" cy="1651"/>
          </a:xfrm>
        </p:grpSpPr>
        <p:pic>
          <p:nvPicPr>
            <p:cNvPr id="28677" name="Picture 19" descr="MR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2544"/>
              <a:ext cx="2349"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678" name="Object 20"/>
            <p:cNvGraphicFramePr>
              <a:graphicFrameLocks noChangeAspect="1"/>
            </p:cNvGraphicFramePr>
            <p:nvPr/>
          </p:nvGraphicFramePr>
          <p:xfrm>
            <a:off x="2784" y="3168"/>
            <a:ext cx="564" cy="242"/>
          </p:xfrm>
          <a:graphic>
            <a:graphicData uri="http://schemas.openxmlformats.org/presentationml/2006/ole">
              <mc:AlternateContent xmlns:mc="http://schemas.openxmlformats.org/markup-compatibility/2006">
                <mc:Choice xmlns:v="urn:schemas-microsoft-com:vml" Requires="v">
                  <p:oleObj spid="_x0000_s34770" name="Equation" r:id="rId6" imgW="444240" imgH="190440" progId="Equation.DSMT4">
                    <p:embed/>
                  </p:oleObj>
                </mc:Choice>
                <mc:Fallback>
                  <p:oleObj name="Equation" r:id="rId6" imgW="444240" imgH="1904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4" y="3168"/>
                          <a:ext cx="564"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679" name="Object 21"/>
            <p:cNvGraphicFramePr>
              <a:graphicFrameLocks noChangeAspect="1"/>
            </p:cNvGraphicFramePr>
            <p:nvPr/>
          </p:nvGraphicFramePr>
          <p:xfrm>
            <a:off x="3360" y="3936"/>
            <a:ext cx="616" cy="259"/>
          </p:xfrm>
          <a:graphic>
            <a:graphicData uri="http://schemas.openxmlformats.org/presentationml/2006/ole">
              <mc:AlternateContent xmlns:mc="http://schemas.openxmlformats.org/markup-compatibility/2006">
                <mc:Choice xmlns:v="urn:schemas-microsoft-com:vml" Requires="v">
                  <p:oleObj spid="_x0000_s34771" name="Equation" r:id="rId8" imgW="482400" imgH="203040" progId="Equation.DSMT4">
                    <p:embed/>
                  </p:oleObj>
                </mc:Choice>
                <mc:Fallback>
                  <p:oleObj name="Equation" r:id="rId8" imgW="48240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0" y="3936"/>
                          <a:ext cx="616"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8680" name="Text Box 9"/>
          <p:cNvSpPr txBox="1">
            <a:spLocks noChangeArrowheads="1"/>
          </p:cNvSpPr>
          <p:nvPr/>
        </p:nvSpPr>
        <p:spPr bwMode="auto">
          <a:xfrm>
            <a:off x="90488" y="6553200"/>
            <a:ext cx="25923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smtClean="0">
                <a:latin typeface="Times New Roman" pitchFamily="18" charset="0"/>
                <a:ea typeface="宋体" pitchFamily="2" charset="-122"/>
                <a:cs typeface="Times New Roman" pitchFamily="18" charset="0"/>
              </a:rPr>
              <a:t>From Slides </a:t>
            </a:r>
            <a:r>
              <a:rPr lang="en-US" altLang="zh-CN" sz="1000" dirty="0">
                <a:latin typeface="Times New Roman" pitchFamily="18" charset="0"/>
                <a:ea typeface="宋体" pitchFamily="2" charset="-122"/>
                <a:cs typeface="Times New Roman" pitchFamily="18" charset="0"/>
              </a:rPr>
              <a:t>by R. Huang – Rutgers University</a:t>
            </a:r>
          </a:p>
        </p:txBody>
      </p:sp>
      <p:sp>
        <p:nvSpPr>
          <p:cNvPr id="9"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ea typeface="宋体" pitchFamily="2" charset="-122"/>
              </a:rPr>
              <a:t>Applying and learning MRF: Example</a:t>
            </a:r>
            <a:endParaRPr lang="en-US" altLang="zh-CN" sz="2800" b="1" dirty="0">
              <a:ea typeface="宋体" pitchFamily="2" charset="-122"/>
            </a:endParaRPr>
          </a:p>
        </p:txBody>
      </p:sp>
    </p:spTree>
    <p:extLst>
      <p:ext uri="{BB962C8B-B14F-4D97-AF65-F5344CB8AC3E}">
        <p14:creationId xmlns:p14="http://schemas.microsoft.com/office/powerpoint/2010/main" val="17811966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TextBox 2"/>
          <p:cNvSpPr txBox="1"/>
          <p:nvPr/>
        </p:nvSpPr>
        <p:spPr>
          <a:xfrm>
            <a:off x="323528" y="1004093"/>
            <a:ext cx="8496944" cy="923330"/>
          </a:xfrm>
          <a:prstGeom prst="rect">
            <a:avLst/>
          </a:prstGeom>
          <a:noFill/>
        </p:spPr>
        <p:txBody>
          <a:bodyPr wrap="square" rtlCol="0">
            <a:spAutoFit/>
          </a:bodyPr>
          <a:lstStyle/>
          <a:p>
            <a:pPr algn="ctr"/>
            <a:r>
              <a:rPr lang="en-US" altLang="zh-CN" sz="5400" b="1" dirty="0" smtClean="0">
                <a:solidFill>
                  <a:schemeClr val="bg1"/>
                </a:solidFill>
                <a:latin typeface="Arial Black" pitchFamily="34" charset="0"/>
                <a:ea typeface="微软雅黑" pitchFamily="34" charset="-122"/>
              </a:rPr>
              <a:t>Chapter 2</a:t>
            </a:r>
            <a:endParaRPr lang="zh-CN" altLang="en-US" sz="5400" b="1" dirty="0">
              <a:solidFill>
                <a:schemeClr val="bg1"/>
              </a:solidFill>
              <a:latin typeface="Arial Black" pitchFamily="34" charset="0"/>
              <a:ea typeface="微软雅黑" pitchFamily="34" charset="-122"/>
            </a:endParaRPr>
          </a:p>
        </p:txBody>
      </p:sp>
      <p:sp>
        <p:nvSpPr>
          <p:cNvPr id="5" name="TextBox 4"/>
          <p:cNvSpPr txBox="1"/>
          <p:nvPr/>
        </p:nvSpPr>
        <p:spPr>
          <a:xfrm>
            <a:off x="323528" y="3429002"/>
            <a:ext cx="8496944" cy="584775"/>
          </a:xfrm>
          <a:prstGeom prst="rect">
            <a:avLst/>
          </a:prstGeom>
          <a:noFill/>
        </p:spPr>
        <p:txBody>
          <a:bodyPr wrap="square" rtlCol="0">
            <a:spAutoFit/>
          </a:bodyPr>
          <a:lstStyle/>
          <a:p>
            <a:pPr algn="ctr"/>
            <a:r>
              <a:rPr lang="en-US" altLang="zh-CN" sz="3200" b="1" dirty="0" smtClean="0">
                <a:solidFill>
                  <a:schemeClr val="bg1"/>
                </a:solidFill>
                <a:latin typeface="Times New Roman" pitchFamily="18" charset="0"/>
                <a:ea typeface="微软雅黑" pitchFamily="34" charset="-122"/>
                <a:cs typeface="Times New Roman" pitchFamily="18" charset="0"/>
              </a:rPr>
              <a:t>Inference Algorithms</a:t>
            </a:r>
            <a:endParaRPr lang="zh-CN" altLang="en-US" sz="3200" b="1" dirty="0">
              <a:solidFill>
                <a:schemeClr val="bg1"/>
              </a:solidFill>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1892059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Text Box 15"/>
          <p:cNvSpPr txBox="1">
            <a:spLocks noChangeArrowheads="1"/>
          </p:cNvSpPr>
          <p:nvPr/>
        </p:nvSpPr>
        <p:spPr bwMode="auto">
          <a:xfrm>
            <a:off x="381000" y="3110136"/>
            <a:ext cx="8763000"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000" i="1" dirty="0">
                <a:solidFill>
                  <a:srgbClr val="000099"/>
                </a:solidFill>
                <a:ea typeface="宋体" charset="-122"/>
              </a:rPr>
              <a:t>                                    </a:t>
            </a:r>
            <a:r>
              <a:rPr lang="en-US" altLang="zh-CN" sz="2000" i="1" u="sng" dirty="0">
                <a:solidFill>
                  <a:srgbClr val="000099"/>
                </a:solidFill>
                <a:ea typeface="宋体" charset="-122"/>
              </a:rPr>
              <a:t>Why do we need it?</a:t>
            </a:r>
          </a:p>
          <a:p>
            <a:pPr>
              <a:buFontTx/>
              <a:buChar char="•"/>
            </a:pPr>
            <a:r>
              <a:rPr lang="en-US" altLang="zh-CN" sz="2000" i="1" dirty="0">
                <a:solidFill>
                  <a:srgbClr val="000099"/>
                </a:solidFill>
                <a:ea typeface="宋体" charset="-122"/>
              </a:rPr>
              <a:t> </a:t>
            </a:r>
            <a:r>
              <a:rPr lang="en-US" altLang="zh-CN" sz="2000" dirty="0">
                <a:solidFill>
                  <a:srgbClr val="000099"/>
                </a:solidFill>
                <a:ea typeface="宋体" charset="-122"/>
              </a:rPr>
              <a:t>Answer </a:t>
            </a:r>
            <a:r>
              <a:rPr lang="en-US" altLang="zh-CN" sz="2000" dirty="0" smtClean="0">
                <a:solidFill>
                  <a:srgbClr val="000099"/>
                </a:solidFill>
                <a:ea typeface="宋体" charset="-122"/>
              </a:rPr>
              <a:t>queries: </a:t>
            </a:r>
            <a:r>
              <a:rPr lang="en-US" altLang="zh-CN" sz="2000" dirty="0">
                <a:solidFill>
                  <a:srgbClr val="000099"/>
                </a:solidFill>
                <a:ea typeface="宋体" charset="-122"/>
              </a:rPr>
              <a:t>-Given past purchases, in what genre books is a client interested?</a:t>
            </a:r>
          </a:p>
          <a:p>
            <a:r>
              <a:rPr lang="en-US" altLang="zh-CN" sz="2000" dirty="0">
                <a:solidFill>
                  <a:srgbClr val="000099"/>
                </a:solidFill>
                <a:ea typeface="宋体" charset="-122"/>
              </a:rPr>
              <a:t>                                 </a:t>
            </a:r>
            <a:r>
              <a:rPr lang="en-US" altLang="zh-CN" sz="2000" dirty="0" smtClean="0">
                <a:solidFill>
                  <a:srgbClr val="000099"/>
                </a:solidFill>
                <a:ea typeface="宋体" charset="-122"/>
              </a:rPr>
              <a:t>-</a:t>
            </a:r>
            <a:r>
              <a:rPr lang="en-US" altLang="zh-CN" sz="2000" dirty="0">
                <a:solidFill>
                  <a:srgbClr val="000099"/>
                </a:solidFill>
                <a:ea typeface="宋体" charset="-122"/>
              </a:rPr>
              <a:t>Given a noisy image, what was the original image?</a:t>
            </a:r>
          </a:p>
          <a:p>
            <a:endParaRPr lang="en-US" altLang="zh-CN" sz="2000" dirty="0">
              <a:solidFill>
                <a:srgbClr val="000099"/>
              </a:solidFill>
              <a:ea typeface="宋体" charset="-122"/>
            </a:endParaRPr>
          </a:p>
          <a:p>
            <a:pPr>
              <a:buFontTx/>
              <a:buChar char="•"/>
            </a:pPr>
            <a:r>
              <a:rPr lang="en-US" altLang="zh-CN" sz="2000" dirty="0">
                <a:solidFill>
                  <a:srgbClr val="000099"/>
                </a:solidFill>
                <a:ea typeface="宋体" charset="-122"/>
              </a:rPr>
              <a:t> Learning probabilistic models from examples </a:t>
            </a:r>
          </a:p>
          <a:p>
            <a:r>
              <a:rPr lang="en-US" altLang="zh-CN" sz="2800" dirty="0">
                <a:solidFill>
                  <a:srgbClr val="000099"/>
                </a:solidFill>
                <a:ea typeface="宋体" charset="-122"/>
              </a:rPr>
              <a:t>   (</a:t>
            </a:r>
            <a:r>
              <a:rPr lang="en-US" altLang="zh-CN" sz="2000" dirty="0">
                <a:solidFill>
                  <a:srgbClr val="000099"/>
                </a:solidFill>
                <a:ea typeface="宋体" charset="-122"/>
              </a:rPr>
              <a:t>expectation maximization, iterative scaling</a:t>
            </a:r>
            <a:r>
              <a:rPr lang="en-US" altLang="zh-CN" sz="2800" dirty="0">
                <a:solidFill>
                  <a:srgbClr val="000099"/>
                </a:solidFill>
                <a:ea typeface="宋体" charset="-122"/>
              </a:rPr>
              <a:t> )</a:t>
            </a:r>
            <a:r>
              <a:rPr lang="en-US" altLang="zh-CN" sz="2000" dirty="0">
                <a:solidFill>
                  <a:srgbClr val="000099"/>
                </a:solidFill>
                <a:ea typeface="宋体" charset="-122"/>
              </a:rPr>
              <a:t> </a:t>
            </a:r>
          </a:p>
          <a:p>
            <a:r>
              <a:rPr lang="en-US" altLang="zh-CN" sz="2000" dirty="0">
                <a:solidFill>
                  <a:srgbClr val="000099"/>
                </a:solidFill>
                <a:ea typeface="宋体" charset="-122"/>
              </a:rPr>
              <a:t> </a:t>
            </a:r>
          </a:p>
          <a:p>
            <a:pPr>
              <a:buFontTx/>
              <a:buChar char="•"/>
            </a:pPr>
            <a:r>
              <a:rPr lang="en-US" altLang="zh-CN" sz="2000" dirty="0">
                <a:solidFill>
                  <a:srgbClr val="000099"/>
                </a:solidFill>
                <a:ea typeface="宋体" charset="-122"/>
              </a:rPr>
              <a:t>Optimization problems: min-cut, max-flow, Viterbi, …                       </a:t>
            </a:r>
            <a:endParaRPr lang="en-US" altLang="zh-CN" sz="2000" i="1" dirty="0">
              <a:solidFill>
                <a:srgbClr val="000099"/>
              </a:solidFill>
              <a:ea typeface="宋体" charset="-122"/>
            </a:endParaRPr>
          </a:p>
          <a:p>
            <a:r>
              <a:rPr lang="en-US" altLang="zh-CN" sz="2000" dirty="0">
                <a:solidFill>
                  <a:srgbClr val="000099"/>
                </a:solidFill>
                <a:ea typeface="宋体" charset="-122"/>
              </a:rPr>
              <a:t>      </a:t>
            </a:r>
          </a:p>
        </p:txBody>
      </p:sp>
      <p:sp>
        <p:nvSpPr>
          <p:cNvPr id="8195" name="Text Box 3"/>
          <p:cNvSpPr txBox="1">
            <a:spLocks noChangeArrowheads="1"/>
          </p:cNvSpPr>
          <p:nvPr/>
        </p:nvSpPr>
        <p:spPr bwMode="auto">
          <a:xfrm>
            <a:off x="2438400" y="6005736"/>
            <a:ext cx="3798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i="1" dirty="0">
                <a:solidFill>
                  <a:schemeClr val="tx1"/>
                </a:solidFill>
                <a:ea typeface="宋体" charset="-122"/>
              </a:rPr>
              <a:t>Example</a:t>
            </a:r>
            <a:r>
              <a:rPr lang="en-US" altLang="zh-CN" sz="1400" dirty="0">
                <a:solidFill>
                  <a:schemeClr val="tx1"/>
                </a:solidFill>
                <a:ea typeface="宋体" charset="-122"/>
              </a:rPr>
              <a:t>:    </a:t>
            </a:r>
            <a:r>
              <a:rPr lang="en-US" altLang="zh-CN" dirty="0">
                <a:solidFill>
                  <a:schemeClr val="tx1"/>
                </a:solidFill>
                <a:ea typeface="宋体" charset="-122"/>
              </a:rPr>
              <a:t>P(          = sea | image) ?</a:t>
            </a:r>
            <a:r>
              <a:rPr lang="en-US" altLang="zh-CN" sz="1600" dirty="0">
                <a:solidFill>
                  <a:srgbClr val="CC0000"/>
                </a:solidFill>
                <a:ea typeface="宋体" charset="-122"/>
              </a:rPr>
              <a:t> </a:t>
            </a:r>
          </a:p>
        </p:txBody>
      </p:sp>
      <p:pic>
        <p:nvPicPr>
          <p:cNvPr id="8196" name="Picture 4" descr="crop_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6058272"/>
            <a:ext cx="381000" cy="285750"/>
          </a:xfrm>
          <a:prstGeom prst="rect">
            <a:avLst/>
          </a:prstGeom>
          <a:noFill/>
          <a:extLst>
            <a:ext uri="{909E8E84-426E-40DD-AFC4-6F175D3DCCD1}">
              <a14:hiddenFill xmlns:a14="http://schemas.microsoft.com/office/drawing/2010/main">
                <a:solidFill>
                  <a:srgbClr val="FFFFFF"/>
                </a:solidFill>
              </a14:hiddenFill>
            </a:ext>
          </a:extLst>
        </p:spPr>
      </p:pic>
      <p:sp>
        <p:nvSpPr>
          <p:cNvPr id="8203" name="Text Box 11"/>
          <p:cNvSpPr txBox="1">
            <a:spLocks noChangeArrowheads="1"/>
          </p:cNvSpPr>
          <p:nvPr/>
        </p:nvSpPr>
        <p:spPr bwMode="auto">
          <a:xfrm>
            <a:off x="304800" y="1052736"/>
            <a:ext cx="79248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000" dirty="0">
                <a:solidFill>
                  <a:srgbClr val="CC0000"/>
                </a:solidFill>
                <a:ea typeface="宋体" charset="-122"/>
              </a:rPr>
              <a:t>                                             </a:t>
            </a:r>
            <a:r>
              <a:rPr lang="en-US" altLang="zh-CN" sz="2000" i="1" u="sng" dirty="0">
                <a:solidFill>
                  <a:srgbClr val="CC0000"/>
                </a:solidFill>
                <a:ea typeface="宋体" charset="-122"/>
              </a:rPr>
              <a:t>Inference:</a:t>
            </a:r>
            <a:r>
              <a:rPr lang="en-US" altLang="zh-CN" sz="2000" dirty="0">
                <a:solidFill>
                  <a:srgbClr val="CC0000"/>
                </a:solidFill>
                <a:ea typeface="宋体" charset="-122"/>
              </a:rPr>
              <a:t> </a:t>
            </a:r>
          </a:p>
          <a:p>
            <a:pPr>
              <a:buFontTx/>
              <a:buChar char="•"/>
            </a:pPr>
            <a:r>
              <a:rPr lang="en-US" altLang="zh-CN" sz="2000" dirty="0">
                <a:solidFill>
                  <a:srgbClr val="CC0000"/>
                </a:solidFill>
                <a:ea typeface="宋体" charset="-122"/>
              </a:rPr>
              <a:t> Answer queries about unobserved random variables, given values </a:t>
            </a:r>
          </a:p>
          <a:p>
            <a:r>
              <a:rPr lang="en-US" altLang="zh-CN" sz="2000" dirty="0">
                <a:solidFill>
                  <a:srgbClr val="CC0000"/>
                </a:solidFill>
                <a:ea typeface="宋体" charset="-122"/>
              </a:rPr>
              <a:t>   of observed random variables. </a:t>
            </a:r>
          </a:p>
          <a:p>
            <a:endParaRPr lang="en-US" altLang="zh-CN" sz="2000" dirty="0">
              <a:solidFill>
                <a:srgbClr val="CC0000"/>
              </a:solidFill>
              <a:ea typeface="宋体" charset="-122"/>
            </a:endParaRPr>
          </a:p>
          <a:p>
            <a:pPr>
              <a:buFontTx/>
              <a:buChar char="•"/>
            </a:pPr>
            <a:r>
              <a:rPr lang="en-US" altLang="zh-CN" sz="2000" dirty="0">
                <a:solidFill>
                  <a:srgbClr val="CC0000"/>
                </a:solidFill>
                <a:ea typeface="宋体" charset="-122"/>
              </a:rPr>
              <a:t> More general: compute their joint </a:t>
            </a:r>
            <a:r>
              <a:rPr lang="en-US" altLang="zh-CN" sz="2000" i="1" dirty="0">
                <a:solidFill>
                  <a:srgbClr val="CC0000"/>
                </a:solidFill>
                <a:ea typeface="宋体" charset="-122"/>
              </a:rPr>
              <a:t>posterior</a:t>
            </a:r>
            <a:r>
              <a:rPr lang="en-US" altLang="zh-CN" sz="2000" dirty="0">
                <a:solidFill>
                  <a:srgbClr val="CC0000"/>
                </a:solidFill>
                <a:ea typeface="宋体" charset="-122"/>
              </a:rPr>
              <a:t> distribution:</a:t>
            </a:r>
          </a:p>
        </p:txBody>
      </p:sp>
      <p:graphicFrame>
        <p:nvGraphicFramePr>
          <p:cNvPr id="8205" name="Object 13"/>
          <p:cNvGraphicFramePr>
            <a:graphicFrameLocks noChangeAspect="1"/>
          </p:cNvGraphicFramePr>
          <p:nvPr>
            <p:extLst>
              <p:ext uri="{D42A27DB-BD31-4B8C-83A1-F6EECF244321}">
                <p14:modId xmlns:p14="http://schemas.microsoft.com/office/powerpoint/2010/main" val="2647908023"/>
              </p:ext>
            </p:extLst>
          </p:nvPr>
        </p:nvGraphicFramePr>
        <p:xfrm>
          <a:off x="6462464" y="2336651"/>
          <a:ext cx="2286000" cy="354013"/>
        </p:xfrm>
        <a:graphic>
          <a:graphicData uri="http://schemas.openxmlformats.org/presentationml/2006/ole">
            <mc:AlternateContent xmlns:mc="http://schemas.openxmlformats.org/markup-compatibility/2006">
              <mc:Choice xmlns:v="urn:schemas-microsoft-com:vml" Requires="v">
                <p:oleObj spid="_x0000_s52550" name="Equation" r:id="rId4" imgW="1562040" imgH="241200" progId="Equation.DSMT4">
                  <p:embed/>
                </p:oleObj>
              </mc:Choice>
              <mc:Fallback>
                <p:oleObj name="Equation" r:id="rId4" imgW="1562040" imgH="241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2464" y="2336651"/>
                        <a:ext cx="2286000"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8210" name="Picture 18" descr="HANDINH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7522" y="4605486"/>
            <a:ext cx="1227138" cy="1847850"/>
          </a:xfrm>
          <a:prstGeom prst="rect">
            <a:avLst/>
          </a:prstGeom>
          <a:noFill/>
          <a:extLst>
            <a:ext uri="{909E8E84-426E-40DD-AFC4-6F175D3DCCD1}">
              <a14:hiddenFill xmlns:a14="http://schemas.microsoft.com/office/drawing/2010/main">
                <a:solidFill>
                  <a:srgbClr val="FFFFFF"/>
                </a:solidFill>
              </a14:hiddenFill>
            </a:ext>
          </a:extLst>
        </p:spPr>
      </p:pic>
      <p:sp>
        <p:nvSpPr>
          <p:cNvPr id="8211" name="Text Box 19"/>
          <p:cNvSpPr txBox="1">
            <a:spLocks noChangeArrowheads="1"/>
          </p:cNvSpPr>
          <p:nvPr/>
        </p:nvSpPr>
        <p:spPr bwMode="auto">
          <a:xfrm>
            <a:off x="7757244" y="4256285"/>
            <a:ext cx="996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800" b="1" dirty="0">
                <a:solidFill>
                  <a:srgbClr val="CC0000"/>
                </a:solidFill>
                <a:ea typeface="宋体" charset="-122"/>
              </a:rPr>
              <a:t>learning</a:t>
            </a:r>
          </a:p>
        </p:txBody>
      </p:sp>
      <p:sp>
        <p:nvSpPr>
          <p:cNvPr id="8212" name="Text Box 20"/>
          <p:cNvSpPr txBox="1">
            <a:spLocks noChangeArrowheads="1"/>
          </p:cNvSpPr>
          <p:nvPr/>
        </p:nvSpPr>
        <p:spPr bwMode="auto">
          <a:xfrm>
            <a:off x="6444208" y="6063158"/>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800" b="1" dirty="0">
                <a:solidFill>
                  <a:srgbClr val="CC0000"/>
                </a:solidFill>
                <a:ea typeface="宋体" charset="-122"/>
              </a:rPr>
              <a:t>inference</a:t>
            </a:r>
          </a:p>
        </p:txBody>
      </p:sp>
      <p:sp>
        <p:nvSpPr>
          <p:cNvPr id="11" name="Text Box 9"/>
          <p:cNvSpPr txBox="1">
            <a:spLocks noChangeArrowheads="1"/>
          </p:cNvSpPr>
          <p:nvPr/>
        </p:nvSpPr>
        <p:spPr bwMode="auto">
          <a:xfrm>
            <a:off x="-7938" y="6610588"/>
            <a:ext cx="32117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Max Welling - University of California </a:t>
            </a:r>
            <a:r>
              <a:rPr lang="en-US" altLang="zh-CN" sz="1000" dirty="0" smtClean="0">
                <a:latin typeface="+mj-lt"/>
                <a:ea typeface="宋体" pitchFamily="2" charset="-122"/>
                <a:cs typeface="Times New Roman" pitchFamily="18" charset="0"/>
              </a:rPr>
              <a:t>Irvine</a:t>
            </a:r>
            <a:endParaRPr lang="en-US" altLang="zh-CN" sz="1000" dirty="0">
              <a:latin typeface="+mj-lt"/>
              <a:ea typeface="宋体" pitchFamily="2" charset="-122"/>
              <a:cs typeface="Times New Roman" pitchFamily="18" charset="0"/>
            </a:endParaRPr>
          </a:p>
        </p:txBody>
      </p:sp>
      <p:sp>
        <p:nvSpPr>
          <p:cNvPr id="12"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Inference in Graphical Models</a:t>
            </a:r>
          </a:p>
        </p:txBody>
      </p:sp>
    </p:spTree>
    <p:extLst>
      <p:ext uri="{BB962C8B-B14F-4D97-AF65-F5344CB8AC3E}">
        <p14:creationId xmlns:p14="http://schemas.microsoft.com/office/powerpoint/2010/main" val="18591944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965751" y="1757154"/>
            <a:ext cx="74226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rgbClr val="CC0000"/>
                </a:solidFill>
                <a:ea typeface="宋体" charset="-122"/>
              </a:rPr>
              <a:t>Inference is computationally intractable for large graphs (with cycles).</a:t>
            </a:r>
          </a:p>
        </p:txBody>
      </p:sp>
      <p:sp>
        <p:nvSpPr>
          <p:cNvPr id="10244" name="Text Box 4"/>
          <p:cNvSpPr txBox="1">
            <a:spLocks noChangeArrowheads="1"/>
          </p:cNvSpPr>
          <p:nvPr/>
        </p:nvSpPr>
        <p:spPr bwMode="auto">
          <a:xfrm>
            <a:off x="1043608" y="2877344"/>
            <a:ext cx="7689926"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dirty="0">
                <a:solidFill>
                  <a:schemeClr val="tx1"/>
                </a:solidFill>
                <a:ea typeface="宋体" charset="-122"/>
              </a:rPr>
              <a:t>Approximate methods:</a:t>
            </a:r>
          </a:p>
          <a:p>
            <a:endParaRPr lang="en-US" altLang="zh-CN" sz="2400" dirty="0" smtClean="0">
              <a:ea typeface="宋体" charset="-122"/>
            </a:endParaRPr>
          </a:p>
          <a:p>
            <a:pPr marL="285750" indent="-285750">
              <a:buFont typeface="Arial" pitchFamily="34" charset="0"/>
              <a:buChar char="•"/>
            </a:pPr>
            <a:r>
              <a:rPr lang="en-US" altLang="zh-CN" sz="2400" dirty="0" smtClean="0">
                <a:ea typeface="宋体" charset="-122"/>
              </a:rPr>
              <a:t>Message </a:t>
            </a:r>
            <a:r>
              <a:rPr lang="en-US" altLang="zh-CN" sz="2400" dirty="0">
                <a:ea typeface="宋体" charset="-122"/>
              </a:rPr>
              <a:t>passing</a:t>
            </a:r>
          </a:p>
          <a:p>
            <a:pPr marL="742950" lvl="1" indent="-285750">
              <a:buFont typeface="Arial" pitchFamily="34" charset="0"/>
              <a:buChar char="•"/>
            </a:pPr>
            <a:r>
              <a:rPr lang="en-US" altLang="zh-CN" b="1" dirty="0">
                <a:latin typeface="Courier New" pitchFamily="49" charset="0"/>
                <a:ea typeface="宋体" charset="-122"/>
                <a:cs typeface="Courier New" pitchFamily="49" charset="0"/>
              </a:rPr>
              <a:t>Belief Propagation</a:t>
            </a:r>
            <a:endParaRPr lang="en-US" altLang="zh-CN" b="1" dirty="0" smtClean="0">
              <a:latin typeface="Courier New" pitchFamily="49" charset="0"/>
              <a:ea typeface="宋体" charset="-122"/>
              <a:cs typeface="Courier New" pitchFamily="49" charset="0"/>
            </a:endParaRPr>
          </a:p>
          <a:p>
            <a:pPr marL="285750" indent="-285750">
              <a:buFont typeface="Arial" pitchFamily="34" charset="0"/>
              <a:buChar char="•"/>
            </a:pPr>
            <a:r>
              <a:rPr lang="en-US" altLang="zh-CN" sz="2400" dirty="0" smtClean="0">
                <a:ea typeface="宋体" charset="-122"/>
              </a:rPr>
              <a:t>Inference as optimization</a:t>
            </a:r>
          </a:p>
          <a:p>
            <a:pPr marL="742950" lvl="1" indent="-285750">
              <a:buFont typeface="Arial" pitchFamily="34" charset="0"/>
              <a:buChar char="•"/>
            </a:pPr>
            <a:r>
              <a:rPr lang="en-US" altLang="zh-CN" b="1" dirty="0" smtClean="0">
                <a:latin typeface="Courier New" pitchFamily="49" charset="0"/>
                <a:ea typeface="宋体" charset="-122"/>
                <a:cs typeface="Courier New" pitchFamily="49" charset="0"/>
              </a:rPr>
              <a:t>Mean field</a:t>
            </a:r>
            <a:endParaRPr lang="en-US" altLang="zh-CN" b="1" dirty="0">
              <a:latin typeface="Courier New" pitchFamily="49" charset="0"/>
              <a:ea typeface="宋体" charset="-122"/>
              <a:cs typeface="Courier New" pitchFamily="49" charset="0"/>
            </a:endParaRPr>
          </a:p>
          <a:p>
            <a:pPr marL="285750" indent="-285750">
              <a:buFont typeface="Arial" pitchFamily="34" charset="0"/>
              <a:buChar char="•"/>
            </a:pPr>
            <a:r>
              <a:rPr lang="en-US" altLang="zh-CN" sz="2400" dirty="0">
                <a:ea typeface="宋体" charset="-122"/>
              </a:rPr>
              <a:t>Sampling based </a:t>
            </a:r>
            <a:r>
              <a:rPr lang="en-US" altLang="zh-CN" sz="2400" dirty="0" smtClean="0">
                <a:ea typeface="宋体" charset="-122"/>
              </a:rPr>
              <a:t>inference </a:t>
            </a:r>
            <a:r>
              <a:rPr lang="en-US" altLang="zh-CN" sz="2400" dirty="0">
                <a:ea typeface="宋体" charset="-122"/>
              </a:rPr>
              <a:t>(elaborated in next chapter)</a:t>
            </a:r>
          </a:p>
          <a:p>
            <a:pPr marL="742950" lvl="1" indent="-285750">
              <a:buFont typeface="Arial" pitchFamily="34" charset="0"/>
              <a:buChar char="•"/>
            </a:pPr>
            <a:r>
              <a:rPr lang="en-US" altLang="zh-CN" b="1" dirty="0">
                <a:latin typeface="Courier New" pitchFamily="49" charset="0"/>
                <a:ea typeface="宋体" charset="-122"/>
                <a:cs typeface="Courier New" pitchFamily="49" charset="0"/>
              </a:rPr>
              <a:t>Markov Chain Monte Carlo sampling</a:t>
            </a:r>
          </a:p>
          <a:p>
            <a:pPr marL="742950" lvl="1" indent="-285750">
              <a:buFont typeface="Arial" pitchFamily="34" charset="0"/>
              <a:buChar char="•"/>
            </a:pPr>
            <a:r>
              <a:rPr lang="en-US" altLang="zh-CN" b="1" dirty="0" smtClean="0">
                <a:latin typeface="Courier New" pitchFamily="49" charset="0"/>
                <a:ea typeface="宋体" charset="-122"/>
                <a:cs typeface="Courier New" pitchFamily="49" charset="0"/>
              </a:rPr>
              <a:t>Data Driven Markov Chain Monte Carlo (Marr Prize)</a:t>
            </a:r>
          </a:p>
          <a:p>
            <a:pPr marL="742950" lvl="1" indent="-285750">
              <a:buFont typeface="Arial" pitchFamily="34" charset="0"/>
              <a:buChar char="•"/>
            </a:pPr>
            <a:r>
              <a:rPr lang="en-US" altLang="zh-CN" b="1" dirty="0" err="1" smtClean="0">
                <a:latin typeface="Courier New" pitchFamily="49" charset="0"/>
                <a:ea typeface="宋体" charset="-122"/>
                <a:cs typeface="Courier New" pitchFamily="49" charset="0"/>
              </a:rPr>
              <a:t>Swendsen</a:t>
            </a:r>
            <a:r>
              <a:rPr lang="en-US" altLang="zh-CN" b="1" dirty="0" smtClean="0">
                <a:latin typeface="Courier New" pitchFamily="49" charset="0"/>
                <a:ea typeface="宋体" charset="-122"/>
                <a:cs typeface="Courier New" pitchFamily="49" charset="0"/>
              </a:rPr>
              <a:t>-Wang Cuts</a:t>
            </a:r>
          </a:p>
          <a:p>
            <a:pPr marL="742950" lvl="1" indent="-285750">
              <a:buFont typeface="Arial" pitchFamily="34" charset="0"/>
              <a:buChar char="•"/>
            </a:pPr>
            <a:r>
              <a:rPr lang="en-US" altLang="zh-CN" b="1" dirty="0" smtClean="0">
                <a:latin typeface="Courier New" pitchFamily="49" charset="0"/>
                <a:ea typeface="宋体" charset="-122"/>
                <a:cs typeface="Courier New" pitchFamily="49" charset="0"/>
              </a:rPr>
              <a:t>Composite Cluster Sampling</a:t>
            </a:r>
            <a:endParaRPr lang="en-US" altLang="zh-CN" b="1" dirty="0">
              <a:latin typeface="Courier New" pitchFamily="49" charset="0"/>
              <a:ea typeface="宋体" charset="-122"/>
              <a:cs typeface="Courier New" pitchFamily="49" charset="0"/>
            </a:endParaRPr>
          </a:p>
        </p:txBody>
      </p:sp>
      <p:sp>
        <p:nvSpPr>
          <p:cNvPr id="10245" name="Rectangle 5"/>
          <p:cNvSpPr>
            <a:spLocks noChangeArrowheads="1"/>
          </p:cNvSpPr>
          <p:nvPr/>
        </p:nvSpPr>
        <p:spPr bwMode="auto">
          <a:xfrm>
            <a:off x="762000" y="1412776"/>
            <a:ext cx="7696200" cy="1143000"/>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 name="Text Box 9"/>
          <p:cNvSpPr txBox="1">
            <a:spLocks noChangeArrowheads="1"/>
          </p:cNvSpPr>
          <p:nvPr/>
        </p:nvSpPr>
        <p:spPr bwMode="auto">
          <a:xfrm>
            <a:off x="-7938" y="6610588"/>
            <a:ext cx="32117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Max Welling - University of California </a:t>
            </a:r>
            <a:r>
              <a:rPr lang="en-US" altLang="zh-CN" sz="1000" dirty="0" smtClean="0">
                <a:latin typeface="+mj-lt"/>
                <a:ea typeface="宋体" pitchFamily="2" charset="-122"/>
                <a:cs typeface="Times New Roman" pitchFamily="18" charset="0"/>
              </a:rPr>
              <a:t>Irvine</a:t>
            </a:r>
            <a:endParaRPr lang="en-US" altLang="zh-CN" sz="1000" dirty="0">
              <a:latin typeface="+mj-lt"/>
              <a:ea typeface="宋体" pitchFamily="2" charset="-122"/>
              <a:cs typeface="Times New Roman" pitchFamily="18" charset="0"/>
            </a:endParaRPr>
          </a:p>
        </p:txBody>
      </p:sp>
      <p:sp>
        <p:nvSpPr>
          <p:cNvPr id="8"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Approximate </a:t>
            </a:r>
            <a:r>
              <a:rPr lang="en-US" altLang="zh-CN" sz="2800" b="1" dirty="0" smtClean="0">
                <a:ea typeface="宋体" pitchFamily="2" charset="-122"/>
              </a:rPr>
              <a:t>Inference</a:t>
            </a:r>
            <a:endParaRPr lang="en-US" altLang="zh-CN" sz="2800" b="1" dirty="0">
              <a:ea typeface="宋体" pitchFamily="2" charset="-122"/>
            </a:endParaRPr>
          </a:p>
        </p:txBody>
      </p:sp>
    </p:spTree>
    <p:extLst>
      <p:ext uri="{BB962C8B-B14F-4D97-AF65-F5344CB8AC3E}">
        <p14:creationId xmlns:p14="http://schemas.microsoft.com/office/powerpoint/2010/main" val="16112179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TextBox 2"/>
          <p:cNvSpPr txBox="1"/>
          <p:nvPr/>
        </p:nvSpPr>
        <p:spPr>
          <a:xfrm>
            <a:off x="323528" y="1004093"/>
            <a:ext cx="8496944" cy="923330"/>
          </a:xfrm>
          <a:prstGeom prst="rect">
            <a:avLst/>
          </a:prstGeom>
          <a:noFill/>
        </p:spPr>
        <p:txBody>
          <a:bodyPr wrap="square" rtlCol="0">
            <a:spAutoFit/>
          </a:bodyPr>
          <a:lstStyle/>
          <a:p>
            <a:pPr algn="ctr"/>
            <a:r>
              <a:rPr lang="en-US" altLang="zh-CN" sz="5400" b="1" dirty="0" smtClean="0">
                <a:solidFill>
                  <a:schemeClr val="bg1"/>
                </a:solidFill>
                <a:latin typeface="Arial Black" pitchFamily="34" charset="0"/>
                <a:ea typeface="微软雅黑" pitchFamily="34" charset="-122"/>
              </a:rPr>
              <a:t>Section </a:t>
            </a:r>
            <a:r>
              <a:rPr lang="en-US" altLang="zh-CN" sz="5400" b="1" dirty="0">
                <a:solidFill>
                  <a:schemeClr val="bg1"/>
                </a:solidFill>
                <a:latin typeface="Arial Black" pitchFamily="34" charset="0"/>
                <a:ea typeface="微软雅黑" pitchFamily="34" charset="-122"/>
              </a:rPr>
              <a:t>1</a:t>
            </a:r>
            <a:endParaRPr lang="zh-CN" altLang="en-US" sz="5400" b="1" dirty="0">
              <a:solidFill>
                <a:schemeClr val="bg1"/>
              </a:solidFill>
              <a:latin typeface="Arial Black" pitchFamily="34" charset="0"/>
              <a:ea typeface="微软雅黑" pitchFamily="34" charset="-122"/>
            </a:endParaRPr>
          </a:p>
        </p:txBody>
      </p:sp>
      <p:sp>
        <p:nvSpPr>
          <p:cNvPr id="5" name="TextBox 4"/>
          <p:cNvSpPr txBox="1"/>
          <p:nvPr/>
        </p:nvSpPr>
        <p:spPr>
          <a:xfrm>
            <a:off x="323528" y="3429002"/>
            <a:ext cx="8496944" cy="584775"/>
          </a:xfrm>
          <a:prstGeom prst="rect">
            <a:avLst/>
          </a:prstGeom>
          <a:noFill/>
        </p:spPr>
        <p:txBody>
          <a:bodyPr wrap="square" rtlCol="0">
            <a:spAutoFit/>
          </a:bodyPr>
          <a:lstStyle/>
          <a:p>
            <a:pPr algn="ctr"/>
            <a:r>
              <a:rPr lang="en-US" altLang="zh-CN" sz="3200" b="1" dirty="0" smtClean="0">
                <a:solidFill>
                  <a:schemeClr val="bg1"/>
                </a:solidFill>
                <a:latin typeface="Times New Roman" pitchFamily="18" charset="0"/>
                <a:ea typeface="微软雅黑" pitchFamily="34" charset="-122"/>
                <a:cs typeface="Times New Roman" pitchFamily="18" charset="0"/>
              </a:rPr>
              <a:t>Belief Propagation</a:t>
            </a:r>
            <a:endParaRPr lang="zh-CN" altLang="en-US" sz="3200" b="1" dirty="0">
              <a:solidFill>
                <a:schemeClr val="bg1"/>
              </a:solidFill>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1659768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600201"/>
            <a:ext cx="8229600" cy="4061048"/>
          </a:xfrm>
        </p:spPr>
        <p:txBody>
          <a:bodyPr/>
          <a:lstStyle/>
          <a:p>
            <a:pPr>
              <a:lnSpc>
                <a:spcPct val="90000"/>
              </a:lnSpc>
            </a:pPr>
            <a:r>
              <a:rPr lang="en-US" altLang="zh-CN" sz="2600" u="sng" dirty="0">
                <a:ea typeface="宋体" charset="-122"/>
              </a:rPr>
              <a:t>Goal</a:t>
            </a:r>
            <a:r>
              <a:rPr lang="en-US" altLang="zh-CN" sz="2600" dirty="0">
                <a:ea typeface="宋体" charset="-122"/>
              </a:rPr>
              <a:t>: compute </a:t>
            </a:r>
            <a:r>
              <a:rPr lang="en-US" altLang="zh-CN" sz="2600" dirty="0" err="1">
                <a:ea typeface="宋体" charset="-122"/>
              </a:rPr>
              <a:t>marginals</a:t>
            </a:r>
            <a:r>
              <a:rPr lang="en-US" altLang="zh-CN" sz="2600" dirty="0">
                <a:ea typeface="宋体" charset="-122"/>
              </a:rPr>
              <a:t> of the latent nodes of underlying graphical model</a:t>
            </a:r>
          </a:p>
          <a:p>
            <a:pPr>
              <a:lnSpc>
                <a:spcPct val="90000"/>
              </a:lnSpc>
            </a:pPr>
            <a:endParaRPr lang="en-US" altLang="zh-CN" sz="2600" dirty="0">
              <a:ea typeface="宋体" charset="-122"/>
            </a:endParaRPr>
          </a:p>
          <a:p>
            <a:pPr>
              <a:lnSpc>
                <a:spcPct val="90000"/>
              </a:lnSpc>
            </a:pPr>
            <a:r>
              <a:rPr lang="en-US" altLang="zh-CN" sz="2600" u="sng" dirty="0">
                <a:ea typeface="宋体" charset="-122"/>
              </a:rPr>
              <a:t>Attributes</a:t>
            </a:r>
            <a:r>
              <a:rPr lang="en-US" altLang="zh-CN" sz="2600" dirty="0">
                <a:ea typeface="宋体" charset="-122"/>
              </a:rPr>
              <a:t>:</a:t>
            </a:r>
          </a:p>
          <a:p>
            <a:pPr lvl="1">
              <a:lnSpc>
                <a:spcPct val="90000"/>
              </a:lnSpc>
            </a:pPr>
            <a:r>
              <a:rPr lang="en-US" altLang="zh-CN" sz="2200" dirty="0">
                <a:ea typeface="宋体" charset="-122"/>
              </a:rPr>
              <a:t>iterative algorithm </a:t>
            </a:r>
          </a:p>
          <a:p>
            <a:pPr lvl="1">
              <a:lnSpc>
                <a:spcPct val="90000"/>
              </a:lnSpc>
            </a:pPr>
            <a:r>
              <a:rPr lang="en-US" altLang="zh-CN" sz="2200" dirty="0">
                <a:ea typeface="宋体" charset="-122"/>
              </a:rPr>
              <a:t>message passing between neighboring latent variables nodes</a:t>
            </a:r>
            <a:r>
              <a:rPr lang="en-US" altLang="zh-CN" sz="2200" u="sng" dirty="0">
                <a:ea typeface="宋体" charset="-122"/>
              </a:rPr>
              <a:t> </a:t>
            </a:r>
          </a:p>
          <a:p>
            <a:pPr lvl="1">
              <a:lnSpc>
                <a:spcPct val="90000"/>
              </a:lnSpc>
            </a:pPr>
            <a:endParaRPr lang="en-US" altLang="zh-CN" sz="2200" u="sng" dirty="0">
              <a:ea typeface="宋体" charset="-122"/>
            </a:endParaRPr>
          </a:p>
          <a:p>
            <a:pPr>
              <a:lnSpc>
                <a:spcPct val="90000"/>
              </a:lnSpc>
            </a:pPr>
            <a:r>
              <a:rPr lang="en-US" altLang="zh-CN" sz="2600" u="sng" dirty="0">
                <a:ea typeface="宋体" charset="-122"/>
              </a:rPr>
              <a:t>Question</a:t>
            </a:r>
            <a:r>
              <a:rPr lang="en-US" altLang="zh-CN" sz="2600" dirty="0">
                <a:ea typeface="宋体" charset="-122"/>
              </a:rPr>
              <a:t>: Can it also be applied to directed graphs? </a:t>
            </a:r>
          </a:p>
          <a:p>
            <a:pPr>
              <a:lnSpc>
                <a:spcPct val="90000"/>
              </a:lnSpc>
            </a:pPr>
            <a:r>
              <a:rPr lang="en-US" altLang="zh-CN" sz="2600" u="sng" dirty="0">
                <a:ea typeface="宋体" charset="-122"/>
              </a:rPr>
              <a:t>Answer</a:t>
            </a:r>
            <a:r>
              <a:rPr lang="en-US" altLang="zh-CN" sz="2600" dirty="0">
                <a:ea typeface="宋体" charset="-122"/>
              </a:rPr>
              <a:t>: Yes, but here we will apply it to MRFs</a:t>
            </a:r>
          </a:p>
          <a:p>
            <a:pPr>
              <a:lnSpc>
                <a:spcPct val="90000"/>
              </a:lnSpc>
            </a:pPr>
            <a:endParaRPr lang="en-US" altLang="zh-CN" sz="2600" dirty="0">
              <a:ea typeface="宋体" charset="-122"/>
            </a:endParaRPr>
          </a:p>
        </p:txBody>
      </p:sp>
      <p:sp>
        <p:nvSpPr>
          <p:cNvPr id="7" name="Text Box 9"/>
          <p:cNvSpPr txBox="1">
            <a:spLocks noChangeArrowheads="1"/>
          </p:cNvSpPr>
          <p:nvPr/>
        </p:nvSpPr>
        <p:spPr bwMode="auto">
          <a:xfrm>
            <a:off x="-7938" y="6610588"/>
            <a:ext cx="1771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a:t>
            </a:r>
            <a:r>
              <a:rPr lang="en-US" altLang="zh-CN" sz="1000" dirty="0" err="1">
                <a:latin typeface="+mj-lt"/>
                <a:ea typeface="宋体" pitchFamily="2" charset="-122"/>
                <a:cs typeface="Times New Roman" pitchFamily="18" charset="0"/>
              </a:rPr>
              <a:t>Aggeliki</a:t>
            </a:r>
            <a:r>
              <a:rPr lang="en-US" altLang="zh-CN" sz="1000" dirty="0">
                <a:latin typeface="+mj-lt"/>
                <a:ea typeface="宋体" pitchFamily="2" charset="-122"/>
                <a:cs typeface="Times New Roman" pitchFamily="18" charset="0"/>
              </a:rPr>
              <a:t> </a:t>
            </a:r>
            <a:r>
              <a:rPr lang="en-US" altLang="zh-CN" sz="1000" dirty="0" err="1" smtClean="0">
                <a:latin typeface="+mj-lt"/>
                <a:ea typeface="宋体" pitchFamily="2" charset="-122"/>
                <a:cs typeface="Times New Roman" pitchFamily="18" charset="0"/>
              </a:rPr>
              <a:t>Tsoli</a:t>
            </a:r>
            <a:endParaRPr lang="en-US" altLang="zh-CN" sz="1000" dirty="0">
              <a:latin typeface="+mj-lt"/>
              <a:ea typeface="宋体" pitchFamily="2" charset="-122"/>
              <a:cs typeface="Times New Roman" pitchFamily="18" charset="0"/>
            </a:endParaRPr>
          </a:p>
        </p:txBody>
      </p:sp>
      <p:sp>
        <p:nvSpPr>
          <p:cNvPr id="5"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Belief </a:t>
            </a:r>
            <a:r>
              <a:rPr lang="en-US" altLang="zh-CN" sz="2800" b="1" dirty="0" smtClean="0">
                <a:ea typeface="宋体" pitchFamily="2" charset="-122"/>
              </a:rPr>
              <a:t>Propagation</a:t>
            </a:r>
            <a:endParaRPr lang="en-US" altLang="zh-CN" sz="2800" b="1" dirty="0">
              <a:ea typeface="宋体" pitchFamily="2" charset="-122"/>
            </a:endParaRPr>
          </a:p>
        </p:txBody>
      </p:sp>
    </p:spTree>
    <p:extLst>
      <p:ext uri="{BB962C8B-B14F-4D97-AF65-F5344CB8AC3E}">
        <p14:creationId xmlns:p14="http://schemas.microsoft.com/office/powerpoint/2010/main" val="435734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914400" y="1200944"/>
            <a:ext cx="726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dirty="0">
                <a:solidFill>
                  <a:srgbClr val="CC0000"/>
                </a:solidFill>
                <a:ea typeface="宋体" charset="-122"/>
              </a:rPr>
              <a:t>A ‘marriage’ between probability theory and graph theory</a:t>
            </a:r>
          </a:p>
        </p:txBody>
      </p:sp>
      <p:sp>
        <p:nvSpPr>
          <p:cNvPr id="3076" name="Text Box 4"/>
          <p:cNvSpPr txBox="1">
            <a:spLocks noChangeArrowheads="1"/>
          </p:cNvSpPr>
          <p:nvPr/>
        </p:nvSpPr>
        <p:spPr bwMode="auto">
          <a:xfrm>
            <a:off x="914400" y="1734344"/>
            <a:ext cx="80772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endParaRPr lang="en-US" altLang="zh-CN" sz="2000" u="sng" dirty="0">
              <a:solidFill>
                <a:srgbClr val="000099"/>
              </a:solidFill>
              <a:ea typeface="宋体" charset="-122"/>
            </a:endParaRPr>
          </a:p>
          <a:p>
            <a:r>
              <a:rPr lang="en-US" altLang="zh-CN" u="sng" dirty="0">
                <a:solidFill>
                  <a:srgbClr val="000099"/>
                </a:solidFill>
                <a:latin typeface="+mj-lt"/>
                <a:ea typeface="宋体" charset="-122"/>
              </a:rPr>
              <a:t>Why probabilities? </a:t>
            </a:r>
          </a:p>
          <a:p>
            <a:pPr>
              <a:buFontTx/>
              <a:buChar char="•"/>
            </a:pPr>
            <a:r>
              <a:rPr lang="en-US" altLang="zh-CN" dirty="0">
                <a:solidFill>
                  <a:srgbClr val="000099"/>
                </a:solidFill>
                <a:latin typeface="+mj-lt"/>
                <a:ea typeface="宋体" charset="-122"/>
              </a:rPr>
              <a:t>Reasoning with uncertainties, confidence levels</a:t>
            </a:r>
          </a:p>
          <a:p>
            <a:pPr>
              <a:buFontTx/>
              <a:buChar char="•"/>
            </a:pPr>
            <a:r>
              <a:rPr lang="en-US" altLang="zh-CN" dirty="0">
                <a:solidFill>
                  <a:srgbClr val="000099"/>
                </a:solidFill>
                <a:latin typeface="+mj-lt"/>
                <a:ea typeface="宋体" charset="-122"/>
              </a:rPr>
              <a:t>Many processes are inherently ‘noisy’</a:t>
            </a:r>
            <a:r>
              <a:rPr lang="en-US" altLang="zh-CN" dirty="0">
                <a:solidFill>
                  <a:srgbClr val="000099"/>
                </a:solidFill>
                <a:latin typeface="+mj-lt"/>
                <a:ea typeface="宋体" charset="-122"/>
                <a:sym typeface="Wingdings" pitchFamily="2" charset="2"/>
              </a:rPr>
              <a:t> robustness issues </a:t>
            </a:r>
            <a:endParaRPr lang="en-US" altLang="zh-CN" dirty="0">
              <a:solidFill>
                <a:srgbClr val="000099"/>
              </a:solidFill>
              <a:latin typeface="+mj-lt"/>
              <a:ea typeface="宋体" charset="-122"/>
            </a:endParaRPr>
          </a:p>
          <a:p>
            <a:endParaRPr lang="en-US" altLang="zh-CN" sz="2000" dirty="0">
              <a:latin typeface="+mj-lt"/>
              <a:ea typeface="宋体" charset="-122"/>
            </a:endParaRPr>
          </a:p>
          <a:p>
            <a:r>
              <a:rPr lang="en-US" altLang="zh-CN" u="sng" dirty="0">
                <a:latin typeface="+mj-lt"/>
                <a:ea typeface="宋体" charset="-122"/>
              </a:rPr>
              <a:t>Why graphs?</a:t>
            </a:r>
          </a:p>
          <a:p>
            <a:pPr>
              <a:buFontTx/>
              <a:buChar char="•"/>
            </a:pPr>
            <a:r>
              <a:rPr lang="en-US" altLang="zh-CN" dirty="0">
                <a:latin typeface="+mj-lt"/>
                <a:ea typeface="宋体" charset="-122"/>
              </a:rPr>
              <a:t>Provide necessary structure in large models:  </a:t>
            </a:r>
          </a:p>
          <a:p>
            <a:r>
              <a:rPr lang="en-US" altLang="zh-CN" sz="2000" dirty="0">
                <a:latin typeface="+mj-lt"/>
                <a:ea typeface="宋体" charset="-122"/>
              </a:rPr>
              <a:t>        - Designing new probabilistic models.</a:t>
            </a:r>
          </a:p>
          <a:p>
            <a:r>
              <a:rPr lang="en-US" altLang="zh-CN" sz="2000" dirty="0">
                <a:latin typeface="+mj-lt"/>
                <a:ea typeface="宋体" charset="-122"/>
              </a:rPr>
              <a:t>        - Reading out (conditional) independencies.</a:t>
            </a:r>
          </a:p>
          <a:p>
            <a:endParaRPr lang="en-US" altLang="zh-CN" sz="2000" dirty="0">
              <a:latin typeface="+mj-lt"/>
              <a:ea typeface="宋体" charset="-122"/>
            </a:endParaRPr>
          </a:p>
          <a:p>
            <a:pPr>
              <a:buFontTx/>
              <a:buChar char="•"/>
            </a:pPr>
            <a:r>
              <a:rPr lang="en-US" altLang="zh-CN" dirty="0">
                <a:latin typeface="+mj-lt"/>
                <a:ea typeface="宋体" charset="-122"/>
              </a:rPr>
              <a:t>Inference &amp; optimization:</a:t>
            </a:r>
          </a:p>
          <a:p>
            <a:r>
              <a:rPr lang="en-US" altLang="zh-CN" sz="2000" i="1" dirty="0">
                <a:latin typeface="+mj-lt"/>
                <a:ea typeface="宋体" charset="-122"/>
              </a:rPr>
              <a:t>        </a:t>
            </a:r>
            <a:r>
              <a:rPr lang="en-US" altLang="zh-CN" sz="2000" dirty="0">
                <a:latin typeface="+mj-lt"/>
                <a:ea typeface="宋体" charset="-122"/>
              </a:rPr>
              <a:t>- Dynamical programming</a:t>
            </a:r>
          </a:p>
          <a:p>
            <a:r>
              <a:rPr lang="en-US" altLang="zh-CN" sz="2000" dirty="0">
                <a:latin typeface="+mj-lt"/>
                <a:ea typeface="宋体" charset="-122"/>
              </a:rPr>
              <a:t>        - Belief </a:t>
            </a:r>
            <a:r>
              <a:rPr lang="en-US" altLang="zh-CN" sz="2000" dirty="0" smtClean="0">
                <a:latin typeface="+mj-lt"/>
                <a:ea typeface="宋体" charset="-122"/>
              </a:rPr>
              <a:t>Propagation</a:t>
            </a:r>
          </a:p>
          <a:p>
            <a:r>
              <a:rPr lang="en-US" altLang="zh-CN" sz="2000" i="1" dirty="0">
                <a:latin typeface="+mj-lt"/>
                <a:ea typeface="宋体" charset="-122"/>
              </a:rPr>
              <a:t> </a:t>
            </a:r>
            <a:r>
              <a:rPr lang="en-US" altLang="zh-CN" sz="2000" i="1" dirty="0" smtClean="0">
                <a:latin typeface="+mj-lt"/>
                <a:ea typeface="宋体" charset="-122"/>
              </a:rPr>
              <a:t>	- </a:t>
            </a:r>
            <a:r>
              <a:rPr lang="en-US" altLang="zh-CN" sz="2000" dirty="0" err="1" smtClean="0">
                <a:latin typeface="+mj-lt"/>
                <a:ea typeface="宋体" charset="-122"/>
              </a:rPr>
              <a:t>Monto</a:t>
            </a:r>
            <a:r>
              <a:rPr lang="en-US" altLang="zh-CN" sz="2000" dirty="0" smtClean="0">
                <a:latin typeface="+mj-lt"/>
                <a:ea typeface="宋体" charset="-122"/>
              </a:rPr>
              <a:t> Carlo Methods</a:t>
            </a:r>
            <a:endParaRPr lang="en-US" altLang="zh-CN" sz="2000" dirty="0">
              <a:latin typeface="+mj-lt"/>
              <a:ea typeface="宋体" charset="-122"/>
            </a:endParaRPr>
          </a:p>
          <a:p>
            <a:endParaRPr lang="en-US" altLang="zh-CN" sz="2000" dirty="0">
              <a:ea typeface="宋体" charset="-122"/>
            </a:endParaRPr>
          </a:p>
          <a:p>
            <a:endParaRPr lang="en-US" altLang="zh-CN" dirty="0">
              <a:solidFill>
                <a:srgbClr val="CC0000"/>
              </a:solidFill>
              <a:ea typeface="宋体" charset="-122"/>
            </a:endParaRPr>
          </a:p>
        </p:txBody>
      </p:sp>
      <p:sp>
        <p:nvSpPr>
          <p:cNvPr id="3077" name="Rectangle 5"/>
          <p:cNvSpPr>
            <a:spLocks noChangeArrowheads="1"/>
          </p:cNvSpPr>
          <p:nvPr/>
        </p:nvSpPr>
        <p:spPr bwMode="auto">
          <a:xfrm>
            <a:off x="762000" y="1124744"/>
            <a:ext cx="7620000" cy="609600"/>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
        <p:nvSpPr>
          <p:cNvPr id="9" name="Rectangle 2"/>
          <p:cNvSpPr txBox="1">
            <a:spLocks noChangeArrowheads="1"/>
          </p:cNvSpPr>
          <p:nvPr/>
        </p:nvSpPr>
        <p:spPr>
          <a:xfrm>
            <a:off x="457200" y="274638"/>
            <a:ext cx="8229600" cy="715962"/>
          </a:xfrm>
          <a:prstGeom prst="rect">
            <a:avLst/>
          </a:prstGeom>
        </p:spPr>
        <p:txBody>
          <a:bodyPr vert="horz" lIns="91429" tIns="45714" rIns="91429" bIns="45714"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Graphical </a:t>
            </a:r>
            <a:r>
              <a:rPr lang="en-US" altLang="zh-CN" sz="2800" b="1" dirty="0" smtClean="0">
                <a:ea typeface="宋体" pitchFamily="2" charset="-122"/>
              </a:rPr>
              <a:t>Models</a:t>
            </a:r>
            <a:endParaRPr lang="en-US" altLang="zh-CN" sz="2800" b="1" dirty="0">
              <a:ea typeface="宋体" pitchFamily="2" charset="-122"/>
            </a:endParaRPr>
          </a:p>
        </p:txBody>
      </p:sp>
    </p:spTree>
    <p:extLst>
      <p:ext uri="{BB962C8B-B14F-4D97-AF65-F5344CB8AC3E}">
        <p14:creationId xmlns:p14="http://schemas.microsoft.com/office/powerpoint/2010/main" val="6243723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idx="1"/>
          </p:nvPr>
        </p:nvSpPr>
        <p:spPr>
          <a:xfrm>
            <a:off x="457200" y="1340768"/>
            <a:ext cx="8229600" cy="4340696"/>
          </a:xfrm>
        </p:spPr>
        <p:txBody>
          <a:bodyPr>
            <a:normAutofit/>
          </a:bodyPr>
          <a:lstStyle/>
          <a:p>
            <a:pPr marL="571500" indent="-571500">
              <a:lnSpc>
                <a:spcPct val="90000"/>
              </a:lnSpc>
              <a:buSzTx/>
              <a:buFont typeface="Arial" charset="0"/>
              <a:buAutoNum type="arabicParenR"/>
            </a:pPr>
            <a:r>
              <a:rPr lang="en-US" altLang="zh-CN" sz="2400" dirty="0">
                <a:ea typeface="宋体" charset="-122"/>
              </a:rPr>
              <a:t>Select random neighboring latent nodes x</a:t>
            </a:r>
            <a:r>
              <a:rPr lang="en-US" altLang="zh-CN" sz="2400" baseline="-25000" dirty="0">
                <a:ea typeface="宋体" charset="-122"/>
              </a:rPr>
              <a:t>i</a:t>
            </a:r>
            <a:r>
              <a:rPr lang="en-US" altLang="zh-CN" sz="2400" dirty="0">
                <a:ea typeface="宋体" charset="-122"/>
              </a:rPr>
              <a:t>, </a:t>
            </a:r>
            <a:r>
              <a:rPr lang="en-US" altLang="zh-CN" sz="2400" dirty="0" err="1">
                <a:ea typeface="宋体" charset="-122"/>
              </a:rPr>
              <a:t>x</a:t>
            </a:r>
            <a:r>
              <a:rPr lang="en-US" altLang="zh-CN" sz="2400" baseline="-25000" dirty="0" err="1">
                <a:ea typeface="宋体" charset="-122"/>
              </a:rPr>
              <a:t>j</a:t>
            </a:r>
            <a:endParaRPr lang="en-US" altLang="zh-CN" sz="2400" dirty="0">
              <a:ea typeface="宋体" charset="-122"/>
            </a:endParaRPr>
          </a:p>
          <a:p>
            <a:pPr marL="571500" indent="-571500">
              <a:lnSpc>
                <a:spcPct val="90000"/>
              </a:lnSpc>
              <a:buSzTx/>
              <a:buFont typeface="Arial" charset="0"/>
              <a:buAutoNum type="arabicParenR"/>
            </a:pPr>
            <a:r>
              <a:rPr lang="en-US" altLang="zh-CN" sz="2400" dirty="0">
                <a:ea typeface="宋体" charset="-122"/>
              </a:rPr>
              <a:t>Send message </a:t>
            </a:r>
            <a:r>
              <a:rPr lang="en-US" altLang="zh-CN" sz="2400" dirty="0" err="1">
                <a:ea typeface="宋体" charset="-122"/>
              </a:rPr>
              <a:t>m</a:t>
            </a:r>
            <a:r>
              <a:rPr lang="en-US" altLang="zh-CN" sz="2400" baseline="-25000" dirty="0" err="1">
                <a:ea typeface="宋体" charset="-122"/>
              </a:rPr>
              <a:t>i</a:t>
            </a:r>
            <a:r>
              <a:rPr lang="en-US" altLang="zh-CN" sz="2000" b="1" i="1" baseline="-25000" dirty="0" err="1">
                <a:ea typeface="宋体" charset="-122"/>
                <a:sym typeface="Symbol" pitchFamily="48" charset="2"/>
              </a:rPr>
              <a:t></a:t>
            </a:r>
            <a:r>
              <a:rPr lang="en-US" altLang="zh-CN" sz="2400" baseline="-25000" dirty="0" err="1">
                <a:ea typeface="宋体" charset="-122"/>
              </a:rPr>
              <a:t>j</a:t>
            </a:r>
            <a:r>
              <a:rPr lang="en-US" altLang="zh-CN" sz="2400" dirty="0">
                <a:ea typeface="宋体" charset="-122"/>
              </a:rPr>
              <a:t> from x</a:t>
            </a:r>
            <a:r>
              <a:rPr lang="en-US" altLang="zh-CN" sz="2400" baseline="-25000" dirty="0">
                <a:ea typeface="宋体" charset="-122"/>
              </a:rPr>
              <a:t>i</a:t>
            </a:r>
            <a:r>
              <a:rPr lang="en-US" altLang="zh-CN" sz="2400" dirty="0">
                <a:ea typeface="宋体" charset="-122"/>
              </a:rPr>
              <a:t> to </a:t>
            </a:r>
            <a:r>
              <a:rPr lang="en-US" altLang="zh-CN" sz="2400" dirty="0" err="1">
                <a:ea typeface="宋体" charset="-122"/>
              </a:rPr>
              <a:t>x</a:t>
            </a:r>
            <a:r>
              <a:rPr lang="en-US" altLang="zh-CN" sz="2400" baseline="-25000" dirty="0" err="1">
                <a:ea typeface="宋体" charset="-122"/>
              </a:rPr>
              <a:t>j</a:t>
            </a:r>
            <a:endParaRPr lang="en-US" altLang="zh-CN" sz="2400" dirty="0">
              <a:ea typeface="宋体" charset="-122"/>
            </a:endParaRPr>
          </a:p>
          <a:p>
            <a:pPr marL="571500" indent="-571500">
              <a:lnSpc>
                <a:spcPct val="90000"/>
              </a:lnSpc>
              <a:buSzTx/>
              <a:buFont typeface="Arial" charset="0"/>
              <a:buAutoNum type="arabicParenR"/>
            </a:pPr>
            <a:endParaRPr lang="en-US" altLang="zh-CN" sz="2400" dirty="0">
              <a:ea typeface="宋体" charset="-122"/>
            </a:endParaRPr>
          </a:p>
          <a:p>
            <a:pPr marL="571500" indent="-571500">
              <a:lnSpc>
                <a:spcPct val="90000"/>
              </a:lnSpc>
              <a:buSzTx/>
              <a:buFont typeface="Arial" charset="0"/>
              <a:buAutoNum type="arabicParenR"/>
            </a:pPr>
            <a:endParaRPr lang="en-US" altLang="zh-CN" sz="2400" dirty="0">
              <a:ea typeface="宋体" charset="-122"/>
            </a:endParaRPr>
          </a:p>
          <a:p>
            <a:pPr marL="571500" indent="-571500">
              <a:lnSpc>
                <a:spcPct val="90000"/>
              </a:lnSpc>
              <a:buSzTx/>
              <a:buFont typeface="Arial" charset="0"/>
              <a:buAutoNum type="arabicParenR"/>
            </a:pPr>
            <a:endParaRPr lang="en-US" altLang="zh-CN" sz="2400" dirty="0">
              <a:ea typeface="宋体" charset="-122"/>
            </a:endParaRPr>
          </a:p>
          <a:p>
            <a:pPr marL="571500" indent="-571500">
              <a:lnSpc>
                <a:spcPct val="90000"/>
              </a:lnSpc>
              <a:buSzTx/>
              <a:buFont typeface="Arial" charset="0"/>
              <a:buAutoNum type="arabicParenR"/>
            </a:pPr>
            <a:endParaRPr lang="en-US" altLang="zh-CN" sz="2400" dirty="0">
              <a:ea typeface="宋体" charset="-122"/>
            </a:endParaRPr>
          </a:p>
          <a:p>
            <a:pPr marL="571500" indent="-571500">
              <a:lnSpc>
                <a:spcPct val="90000"/>
              </a:lnSpc>
              <a:buSzTx/>
              <a:buFont typeface="Arial" charset="0"/>
              <a:buAutoNum type="arabicParenR"/>
            </a:pPr>
            <a:endParaRPr lang="en-US" altLang="zh-CN" sz="2400" dirty="0">
              <a:ea typeface="宋体" charset="-122"/>
            </a:endParaRPr>
          </a:p>
          <a:p>
            <a:pPr marL="571500" indent="-571500">
              <a:lnSpc>
                <a:spcPct val="90000"/>
              </a:lnSpc>
              <a:buSzTx/>
              <a:buFont typeface="Arial" charset="0"/>
              <a:buAutoNum type="arabicParenR"/>
            </a:pPr>
            <a:r>
              <a:rPr lang="en-US" altLang="zh-CN" sz="2400" dirty="0">
                <a:ea typeface="宋体" charset="-122"/>
              </a:rPr>
              <a:t>Update belief about marginal distribution at node </a:t>
            </a:r>
            <a:r>
              <a:rPr lang="en-US" altLang="zh-CN" sz="2400" dirty="0" err="1">
                <a:ea typeface="宋体" charset="-122"/>
              </a:rPr>
              <a:t>x</a:t>
            </a:r>
            <a:r>
              <a:rPr lang="en-US" altLang="zh-CN" sz="2400" baseline="-25000" dirty="0" err="1">
                <a:ea typeface="宋体" charset="-122"/>
              </a:rPr>
              <a:t>j</a:t>
            </a:r>
            <a:r>
              <a:rPr lang="en-US" altLang="zh-CN" sz="2400" dirty="0">
                <a:ea typeface="宋体" charset="-122"/>
              </a:rPr>
              <a:t> </a:t>
            </a:r>
          </a:p>
          <a:p>
            <a:pPr marL="571500" indent="-571500">
              <a:lnSpc>
                <a:spcPct val="90000"/>
              </a:lnSpc>
              <a:buSzTx/>
              <a:buFont typeface="Arial" charset="0"/>
              <a:buAutoNum type="arabicParenR"/>
            </a:pPr>
            <a:r>
              <a:rPr lang="en-US" altLang="zh-CN" sz="2400" dirty="0">
                <a:ea typeface="宋体" charset="-122"/>
              </a:rPr>
              <a:t>Go to step 1, until convergence</a:t>
            </a:r>
          </a:p>
          <a:p>
            <a:pPr marL="1352550" lvl="2" indent="-438150">
              <a:lnSpc>
                <a:spcPct val="90000"/>
              </a:lnSpc>
              <a:buSzTx/>
              <a:buFont typeface="Times" pitchFamily="48" charset="0"/>
              <a:buChar char="•"/>
            </a:pPr>
            <a:r>
              <a:rPr lang="en-US" altLang="zh-CN" sz="2000" dirty="0">
                <a:ea typeface="宋体" charset="-122"/>
              </a:rPr>
              <a:t>How is convergence defined?</a:t>
            </a:r>
          </a:p>
        </p:txBody>
      </p:sp>
      <p:sp>
        <p:nvSpPr>
          <p:cNvPr id="46132" name="Line 52"/>
          <p:cNvSpPr>
            <a:spLocks noChangeShapeType="1"/>
          </p:cNvSpPr>
          <p:nvPr/>
        </p:nvSpPr>
        <p:spPr bwMode="auto">
          <a:xfrm flipH="1">
            <a:off x="3429000" y="2643510"/>
            <a:ext cx="13716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131" name="Line 51"/>
          <p:cNvSpPr>
            <a:spLocks noChangeShapeType="1"/>
          </p:cNvSpPr>
          <p:nvPr/>
        </p:nvSpPr>
        <p:spPr bwMode="auto">
          <a:xfrm flipH="1">
            <a:off x="3414713" y="3402335"/>
            <a:ext cx="1385887"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103" name="Line 23"/>
          <p:cNvSpPr>
            <a:spLocks noChangeShapeType="1"/>
          </p:cNvSpPr>
          <p:nvPr/>
        </p:nvSpPr>
        <p:spPr bwMode="auto">
          <a:xfrm flipV="1">
            <a:off x="3416300" y="322136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106" name="Line 26"/>
          <p:cNvSpPr>
            <a:spLocks noChangeShapeType="1"/>
          </p:cNvSpPr>
          <p:nvPr/>
        </p:nvSpPr>
        <p:spPr bwMode="auto">
          <a:xfrm flipV="1">
            <a:off x="4940300" y="322136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108" name="Line 28"/>
          <p:cNvSpPr>
            <a:spLocks noChangeShapeType="1"/>
          </p:cNvSpPr>
          <p:nvPr/>
        </p:nvSpPr>
        <p:spPr bwMode="auto">
          <a:xfrm flipH="1">
            <a:off x="3352800" y="2687960"/>
            <a:ext cx="12700" cy="83820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109" name="Line 29"/>
          <p:cNvSpPr>
            <a:spLocks noChangeShapeType="1"/>
          </p:cNvSpPr>
          <p:nvPr/>
        </p:nvSpPr>
        <p:spPr bwMode="auto">
          <a:xfrm flipH="1">
            <a:off x="4876800" y="2687960"/>
            <a:ext cx="19050" cy="68580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110" name="Oval 30"/>
          <p:cNvSpPr>
            <a:spLocks noChangeArrowheads="1"/>
          </p:cNvSpPr>
          <p:nvPr/>
        </p:nvSpPr>
        <p:spPr bwMode="auto">
          <a:xfrm>
            <a:off x="3263900" y="2535560"/>
            <a:ext cx="228600" cy="2286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46111" name="Oval 31"/>
          <p:cNvSpPr>
            <a:spLocks noChangeArrowheads="1"/>
          </p:cNvSpPr>
          <p:nvPr/>
        </p:nvSpPr>
        <p:spPr bwMode="auto">
          <a:xfrm>
            <a:off x="4787900" y="2535560"/>
            <a:ext cx="228600" cy="228600"/>
          </a:xfrm>
          <a:prstGeom prst="ellipse">
            <a:avLst/>
          </a:prstGeom>
          <a:solidFill>
            <a:schemeClr val="bg1"/>
          </a:solidFill>
          <a:ln w="25400">
            <a:solidFill>
              <a:schemeClr val="tx1"/>
            </a:solidFill>
            <a:round/>
            <a:headEnd/>
            <a:tailEnd/>
          </a:ln>
        </p:spPr>
        <p:txBody>
          <a:bodyPr wrap="none" anchor="ctr"/>
          <a:lstStyle/>
          <a:p>
            <a:endParaRPr lang="zh-CN" altLang="en-US"/>
          </a:p>
        </p:txBody>
      </p:sp>
      <p:sp>
        <p:nvSpPr>
          <p:cNvPr id="46114" name="Oval 34"/>
          <p:cNvSpPr>
            <a:spLocks noChangeArrowheads="1"/>
          </p:cNvSpPr>
          <p:nvPr/>
        </p:nvSpPr>
        <p:spPr bwMode="auto">
          <a:xfrm>
            <a:off x="3721100" y="3068960"/>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46115" name="Oval 35"/>
          <p:cNvSpPr>
            <a:spLocks noChangeArrowheads="1"/>
          </p:cNvSpPr>
          <p:nvPr/>
        </p:nvSpPr>
        <p:spPr bwMode="auto">
          <a:xfrm>
            <a:off x="5321300" y="3068960"/>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46118" name="Oval 38"/>
          <p:cNvSpPr>
            <a:spLocks noChangeArrowheads="1"/>
          </p:cNvSpPr>
          <p:nvPr/>
        </p:nvSpPr>
        <p:spPr bwMode="auto">
          <a:xfrm>
            <a:off x="3263900" y="3297560"/>
            <a:ext cx="228600" cy="2286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46119" name="Oval 39"/>
          <p:cNvSpPr>
            <a:spLocks noChangeArrowheads="1"/>
          </p:cNvSpPr>
          <p:nvPr/>
        </p:nvSpPr>
        <p:spPr bwMode="auto">
          <a:xfrm>
            <a:off x="4800600" y="3297560"/>
            <a:ext cx="228600" cy="228600"/>
          </a:xfrm>
          <a:prstGeom prst="ellipse">
            <a:avLst/>
          </a:prstGeom>
          <a:solidFill>
            <a:schemeClr val="bg1"/>
          </a:solidFill>
          <a:ln w="25400">
            <a:solidFill>
              <a:schemeClr val="tx1"/>
            </a:solidFill>
            <a:round/>
            <a:headEnd/>
            <a:tailEnd/>
          </a:ln>
        </p:spPr>
        <p:txBody>
          <a:bodyPr wrap="none" anchor="ctr"/>
          <a:lstStyle/>
          <a:p>
            <a:endParaRPr lang="zh-CN" altLang="en-US"/>
          </a:p>
        </p:txBody>
      </p:sp>
      <p:sp>
        <p:nvSpPr>
          <p:cNvPr id="46122" name="Rectangle 42"/>
          <p:cNvSpPr>
            <a:spLocks noChangeArrowheads="1"/>
          </p:cNvSpPr>
          <p:nvPr/>
        </p:nvSpPr>
        <p:spPr bwMode="auto">
          <a:xfrm>
            <a:off x="2973388" y="3373760"/>
            <a:ext cx="366712" cy="42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sz="2200">
                <a:ea typeface="宋体" charset="-122"/>
              </a:rPr>
              <a:t>x</a:t>
            </a:r>
            <a:r>
              <a:rPr lang="en-US" altLang="zh-CN" sz="2200" baseline="-25000">
                <a:ea typeface="宋体" charset="-122"/>
              </a:rPr>
              <a:t>i</a:t>
            </a:r>
          </a:p>
        </p:txBody>
      </p:sp>
      <p:sp>
        <p:nvSpPr>
          <p:cNvPr id="46123" name="Rectangle 43"/>
          <p:cNvSpPr>
            <a:spLocks noChangeArrowheads="1"/>
          </p:cNvSpPr>
          <p:nvPr/>
        </p:nvSpPr>
        <p:spPr bwMode="auto">
          <a:xfrm>
            <a:off x="4572000" y="3403923"/>
            <a:ext cx="366713" cy="42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sz="2200">
                <a:ea typeface="宋体" charset="-122"/>
              </a:rPr>
              <a:t>x</a:t>
            </a:r>
            <a:r>
              <a:rPr lang="en-US" altLang="zh-CN" sz="2200" baseline="-25000">
                <a:ea typeface="宋体" charset="-122"/>
              </a:rPr>
              <a:t>j</a:t>
            </a:r>
          </a:p>
        </p:txBody>
      </p:sp>
      <p:sp>
        <p:nvSpPr>
          <p:cNvPr id="46124" name="Rectangle 44"/>
          <p:cNvSpPr>
            <a:spLocks noChangeArrowheads="1"/>
          </p:cNvSpPr>
          <p:nvPr/>
        </p:nvSpPr>
        <p:spPr bwMode="auto">
          <a:xfrm>
            <a:off x="3686175" y="2657798"/>
            <a:ext cx="366713" cy="42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sz="2200">
                <a:ea typeface="宋体" charset="-122"/>
              </a:rPr>
              <a:t>y</a:t>
            </a:r>
            <a:r>
              <a:rPr lang="en-US" altLang="zh-CN" sz="2200" baseline="-25000">
                <a:ea typeface="宋体" charset="-122"/>
              </a:rPr>
              <a:t>i</a:t>
            </a:r>
          </a:p>
        </p:txBody>
      </p:sp>
      <p:sp>
        <p:nvSpPr>
          <p:cNvPr id="46125" name="Rectangle 45"/>
          <p:cNvSpPr>
            <a:spLocks noChangeArrowheads="1"/>
          </p:cNvSpPr>
          <p:nvPr/>
        </p:nvSpPr>
        <p:spPr bwMode="auto">
          <a:xfrm>
            <a:off x="5272088" y="2657798"/>
            <a:ext cx="366712" cy="42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sz="2200">
                <a:ea typeface="宋体" charset="-122"/>
              </a:rPr>
              <a:t>y</a:t>
            </a:r>
            <a:r>
              <a:rPr lang="en-US" altLang="zh-CN" sz="2200" baseline="-25000">
                <a:ea typeface="宋体" charset="-122"/>
              </a:rPr>
              <a:t>j</a:t>
            </a:r>
          </a:p>
        </p:txBody>
      </p:sp>
      <p:sp>
        <p:nvSpPr>
          <p:cNvPr id="46128" name="Line 48"/>
          <p:cNvSpPr>
            <a:spLocks noChangeShapeType="1"/>
          </p:cNvSpPr>
          <p:nvPr/>
        </p:nvSpPr>
        <p:spPr bwMode="auto">
          <a:xfrm flipV="1">
            <a:off x="3810000" y="3526160"/>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133" name="Rectangle 53"/>
          <p:cNvSpPr>
            <a:spLocks noChangeArrowheads="1"/>
          </p:cNvSpPr>
          <p:nvPr/>
        </p:nvSpPr>
        <p:spPr bwMode="auto">
          <a:xfrm>
            <a:off x="2895600" y="3526160"/>
            <a:ext cx="2209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ltLang="zh-CN" sz="2000" b="1" i="1">
                <a:ea typeface="宋体" charset="-122"/>
              </a:rPr>
              <a:t>m</a:t>
            </a:r>
            <a:r>
              <a:rPr lang="en-US" altLang="zh-CN" sz="2000" b="1" i="1" baseline="-25000">
                <a:ea typeface="宋体" charset="-122"/>
              </a:rPr>
              <a:t>i</a:t>
            </a:r>
            <a:r>
              <a:rPr lang="en-US" altLang="zh-CN" sz="2000" b="1" i="1" baseline="-25000">
                <a:ea typeface="宋体" charset="-122"/>
                <a:sym typeface="Symbol" pitchFamily="48" charset="2"/>
              </a:rPr>
              <a:t>j</a:t>
            </a:r>
            <a:endParaRPr lang="en-US" altLang="zh-CN" sz="2000" b="1" i="1">
              <a:ea typeface="宋体" charset="-122"/>
            </a:endParaRPr>
          </a:p>
        </p:txBody>
      </p:sp>
      <p:sp>
        <p:nvSpPr>
          <p:cNvPr id="25" name="Text Box 9"/>
          <p:cNvSpPr txBox="1">
            <a:spLocks noChangeArrowheads="1"/>
          </p:cNvSpPr>
          <p:nvPr/>
        </p:nvSpPr>
        <p:spPr bwMode="auto">
          <a:xfrm>
            <a:off x="-7938" y="6610588"/>
            <a:ext cx="1771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a:t>
            </a:r>
            <a:r>
              <a:rPr lang="en-US" altLang="zh-CN" sz="1000" dirty="0" err="1">
                <a:latin typeface="+mj-lt"/>
                <a:ea typeface="宋体" pitchFamily="2" charset="-122"/>
                <a:cs typeface="Times New Roman" pitchFamily="18" charset="0"/>
              </a:rPr>
              <a:t>Aggeliki</a:t>
            </a:r>
            <a:r>
              <a:rPr lang="en-US" altLang="zh-CN" sz="1000" dirty="0">
                <a:latin typeface="+mj-lt"/>
                <a:ea typeface="宋体" pitchFamily="2" charset="-122"/>
                <a:cs typeface="Times New Roman" pitchFamily="18" charset="0"/>
              </a:rPr>
              <a:t> </a:t>
            </a:r>
            <a:r>
              <a:rPr lang="en-US" altLang="zh-CN" sz="1000" dirty="0" err="1" smtClean="0">
                <a:latin typeface="+mj-lt"/>
                <a:ea typeface="宋体" pitchFamily="2" charset="-122"/>
                <a:cs typeface="Times New Roman" pitchFamily="18" charset="0"/>
              </a:rPr>
              <a:t>Tsoli</a:t>
            </a:r>
            <a:endParaRPr lang="en-US" altLang="zh-CN" sz="1000" dirty="0">
              <a:latin typeface="+mj-lt"/>
              <a:ea typeface="宋体" pitchFamily="2" charset="-122"/>
              <a:cs typeface="Times New Roman" pitchFamily="18" charset="0"/>
            </a:endParaRPr>
          </a:p>
        </p:txBody>
      </p:sp>
      <p:sp>
        <p:nvSpPr>
          <p:cNvPr id="24"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Belief </a:t>
            </a:r>
            <a:r>
              <a:rPr lang="en-US" altLang="zh-CN" sz="2800" b="1" dirty="0" smtClean="0">
                <a:ea typeface="宋体" pitchFamily="2" charset="-122"/>
              </a:rPr>
              <a:t>Propagation Algorithm</a:t>
            </a:r>
            <a:endParaRPr lang="en-US" altLang="zh-CN" sz="2800" b="1" dirty="0">
              <a:ea typeface="宋体" pitchFamily="2" charset="-122"/>
            </a:endParaRPr>
          </a:p>
        </p:txBody>
      </p:sp>
      <p:sp>
        <p:nvSpPr>
          <p:cNvPr id="23" name="Rectangle 94"/>
          <p:cNvSpPr>
            <a:spLocks noChangeArrowheads="1"/>
          </p:cNvSpPr>
          <p:nvPr/>
        </p:nvSpPr>
        <p:spPr bwMode="auto">
          <a:xfrm>
            <a:off x="539552" y="5589240"/>
            <a:ext cx="8496944" cy="85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20000"/>
              </a:spcBef>
              <a:buClr>
                <a:schemeClr val="tx2"/>
              </a:buClr>
              <a:buSzPct val="70000"/>
            </a:pPr>
            <a:r>
              <a:rPr lang="en-US" altLang="zh-CN" sz="2400" b="1" dirty="0" smtClean="0">
                <a:ea typeface="宋体" charset="-122"/>
              </a:rPr>
              <a:t>Explain Belief Propagation Algorithm in a straightforward way.</a:t>
            </a:r>
          </a:p>
          <a:p>
            <a:pPr>
              <a:spcBef>
                <a:spcPct val="20000"/>
              </a:spcBef>
              <a:buClr>
                <a:schemeClr val="tx2"/>
              </a:buClr>
              <a:buSzPct val="70000"/>
            </a:pPr>
            <a:r>
              <a:rPr lang="en-US" altLang="zh-CN" sz="2400" b="1" dirty="0">
                <a:ea typeface="宋体" charset="-122"/>
              </a:rPr>
              <a:t>						</a:t>
            </a:r>
            <a:r>
              <a:rPr lang="en-US" altLang="zh-CN" sz="2400" b="1" dirty="0" smtClean="0">
                <a:ea typeface="宋体" charset="-122"/>
              </a:rPr>
              <a:t>Evaluation of a person.</a:t>
            </a:r>
            <a:endParaRPr lang="en-US" altLang="zh-CN" sz="2400" b="1" dirty="0">
              <a:ea typeface="宋体" charset="-122"/>
            </a:endParaRPr>
          </a:p>
        </p:txBody>
      </p:sp>
    </p:spTree>
    <p:extLst>
      <p:ext uri="{BB962C8B-B14F-4D97-AF65-F5344CB8AC3E}">
        <p14:creationId xmlns:p14="http://schemas.microsoft.com/office/powerpoint/2010/main" val="2728113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1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1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1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1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1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1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1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1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1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1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10" grpId="0" animBg="1"/>
      <p:bldP spid="46111" grpId="0" animBg="1"/>
      <p:bldP spid="46114" grpId="0" animBg="1"/>
      <p:bldP spid="46115" grpId="0" animBg="1"/>
      <p:bldP spid="46118" grpId="0" animBg="1"/>
      <p:bldP spid="46119" grpId="0" animBg="1"/>
      <p:bldP spid="46122" grpId="0"/>
      <p:bldP spid="46123" grpId="0"/>
      <p:bldP spid="46124" grpId="0"/>
      <p:bldP spid="46125" grpId="0"/>
      <p:bldP spid="2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457200" y="1600200"/>
            <a:ext cx="8229600" cy="2092325"/>
          </a:xfrm>
        </p:spPr>
        <p:txBody>
          <a:bodyPr>
            <a:normAutofit/>
          </a:bodyPr>
          <a:lstStyle/>
          <a:p>
            <a:pPr>
              <a:lnSpc>
                <a:spcPct val="90000"/>
              </a:lnSpc>
            </a:pPr>
            <a:r>
              <a:rPr lang="en-US" altLang="zh-CN" sz="2400" b="1" dirty="0">
                <a:ea typeface="宋体" charset="-122"/>
              </a:rPr>
              <a:t>Message </a:t>
            </a:r>
            <a:r>
              <a:rPr lang="en-US" altLang="zh-CN" sz="2400" b="1" dirty="0" err="1">
                <a:ea typeface="宋体" charset="-122"/>
              </a:rPr>
              <a:t>m</a:t>
            </a:r>
            <a:r>
              <a:rPr lang="en-US" altLang="zh-CN" sz="2400" b="1" baseline="-25000" dirty="0" err="1">
                <a:ea typeface="宋体" charset="-122"/>
              </a:rPr>
              <a:t>i</a:t>
            </a:r>
            <a:r>
              <a:rPr lang="en-US" altLang="zh-CN" sz="2400" b="1" baseline="-25000" dirty="0" err="1">
                <a:ea typeface="宋体" charset="-122"/>
                <a:sym typeface="Symbol" pitchFamily="48" charset="2"/>
              </a:rPr>
              <a:t></a:t>
            </a:r>
            <a:r>
              <a:rPr lang="en-US" altLang="zh-CN" sz="2400" b="1" baseline="-25000" dirty="0" err="1">
                <a:ea typeface="宋体" charset="-122"/>
              </a:rPr>
              <a:t>j</a:t>
            </a:r>
            <a:r>
              <a:rPr lang="en-US" altLang="zh-CN" sz="2400" b="1" dirty="0">
                <a:ea typeface="宋体" charset="-122"/>
              </a:rPr>
              <a:t> from x</a:t>
            </a:r>
            <a:r>
              <a:rPr lang="en-US" altLang="zh-CN" sz="2400" b="1" baseline="-25000" dirty="0">
                <a:ea typeface="宋体" charset="-122"/>
              </a:rPr>
              <a:t>i</a:t>
            </a:r>
            <a:r>
              <a:rPr lang="en-US" altLang="zh-CN" sz="2400" b="1" dirty="0">
                <a:ea typeface="宋体" charset="-122"/>
              </a:rPr>
              <a:t> to </a:t>
            </a:r>
            <a:r>
              <a:rPr lang="en-US" altLang="zh-CN" sz="2400" b="1" dirty="0" err="1">
                <a:ea typeface="宋体" charset="-122"/>
              </a:rPr>
              <a:t>x</a:t>
            </a:r>
            <a:r>
              <a:rPr lang="en-US" altLang="zh-CN" sz="2400" b="1" baseline="-25000" dirty="0" err="1">
                <a:ea typeface="宋体" charset="-122"/>
              </a:rPr>
              <a:t>j</a:t>
            </a:r>
            <a:r>
              <a:rPr lang="en-US" altLang="zh-CN" sz="2400" dirty="0">
                <a:ea typeface="宋体" charset="-122"/>
              </a:rPr>
              <a:t> : what node x</a:t>
            </a:r>
            <a:r>
              <a:rPr lang="en-US" altLang="zh-CN" sz="2400" baseline="-25000" dirty="0">
                <a:ea typeface="宋体" charset="-122"/>
              </a:rPr>
              <a:t>i </a:t>
            </a:r>
            <a:r>
              <a:rPr lang="en-US" altLang="zh-CN" sz="2400" dirty="0">
                <a:ea typeface="宋体" charset="-122"/>
              </a:rPr>
              <a:t>thinks about the marginal distribution of </a:t>
            </a:r>
            <a:r>
              <a:rPr lang="en-US" altLang="zh-CN" sz="2400" dirty="0" err="1">
                <a:ea typeface="宋体" charset="-122"/>
              </a:rPr>
              <a:t>x</a:t>
            </a:r>
            <a:r>
              <a:rPr lang="en-US" altLang="zh-CN" sz="2400" baseline="-25000" dirty="0" err="1">
                <a:ea typeface="宋体" charset="-122"/>
              </a:rPr>
              <a:t>j</a:t>
            </a:r>
            <a:endParaRPr lang="en-US" altLang="zh-CN" sz="2400" baseline="-25000" dirty="0">
              <a:ea typeface="宋体" charset="-122"/>
            </a:endParaRPr>
          </a:p>
          <a:p>
            <a:pPr>
              <a:lnSpc>
                <a:spcPct val="90000"/>
              </a:lnSpc>
            </a:pPr>
            <a:endParaRPr lang="en-US" altLang="zh-CN" sz="2400" baseline="-25000" dirty="0">
              <a:ea typeface="宋体" charset="-122"/>
            </a:endParaRPr>
          </a:p>
          <a:p>
            <a:pPr>
              <a:lnSpc>
                <a:spcPct val="90000"/>
              </a:lnSpc>
            </a:pPr>
            <a:endParaRPr lang="en-US" altLang="zh-CN" sz="2400" baseline="-25000" dirty="0">
              <a:ea typeface="宋体" charset="-122"/>
            </a:endParaRPr>
          </a:p>
          <a:p>
            <a:pPr marL="0" indent="0">
              <a:lnSpc>
                <a:spcPct val="90000"/>
              </a:lnSpc>
              <a:buNone/>
            </a:pPr>
            <a:endParaRPr lang="en-US" altLang="zh-CN" dirty="0">
              <a:ea typeface="宋体" charset="-122"/>
            </a:endParaRPr>
          </a:p>
          <a:p>
            <a:pPr>
              <a:lnSpc>
                <a:spcPct val="90000"/>
              </a:lnSpc>
            </a:pPr>
            <a:endParaRPr lang="en-US" altLang="zh-CN" dirty="0">
              <a:ea typeface="宋体" charset="-122"/>
            </a:endParaRPr>
          </a:p>
        </p:txBody>
      </p:sp>
      <p:sp>
        <p:nvSpPr>
          <p:cNvPr id="44119" name="Freeform 87"/>
          <p:cNvSpPr>
            <a:spLocks/>
          </p:cNvSpPr>
          <p:nvPr/>
        </p:nvSpPr>
        <p:spPr bwMode="auto">
          <a:xfrm>
            <a:off x="4191000" y="3245942"/>
            <a:ext cx="977900" cy="622300"/>
          </a:xfrm>
          <a:custGeom>
            <a:avLst/>
            <a:gdLst>
              <a:gd name="T0" fmla="*/ 336 w 616"/>
              <a:gd name="T1" fmla="*/ 320 h 392"/>
              <a:gd name="T2" fmla="*/ 576 w 616"/>
              <a:gd name="T3" fmla="*/ 176 h 392"/>
              <a:gd name="T4" fmla="*/ 576 w 616"/>
              <a:gd name="T5" fmla="*/ 32 h 392"/>
              <a:gd name="T6" fmla="*/ 384 w 616"/>
              <a:gd name="T7" fmla="*/ 32 h 392"/>
              <a:gd name="T8" fmla="*/ 48 w 616"/>
              <a:gd name="T9" fmla="*/ 224 h 392"/>
              <a:gd name="T10" fmla="*/ 96 w 616"/>
              <a:gd name="T11" fmla="*/ 368 h 392"/>
              <a:gd name="T12" fmla="*/ 240 w 616"/>
              <a:gd name="T13" fmla="*/ 368 h 392"/>
              <a:gd name="T14" fmla="*/ 336 w 616"/>
              <a:gd name="T15" fmla="*/ 320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6" h="392">
                <a:moveTo>
                  <a:pt x="336" y="320"/>
                </a:moveTo>
                <a:cubicBezTo>
                  <a:pt x="392" y="288"/>
                  <a:pt x="536" y="224"/>
                  <a:pt x="576" y="176"/>
                </a:cubicBezTo>
                <a:cubicBezTo>
                  <a:pt x="616" y="128"/>
                  <a:pt x="608" y="56"/>
                  <a:pt x="576" y="32"/>
                </a:cubicBezTo>
                <a:cubicBezTo>
                  <a:pt x="544" y="8"/>
                  <a:pt x="472" y="0"/>
                  <a:pt x="384" y="32"/>
                </a:cubicBezTo>
                <a:cubicBezTo>
                  <a:pt x="296" y="64"/>
                  <a:pt x="96" y="168"/>
                  <a:pt x="48" y="224"/>
                </a:cubicBezTo>
                <a:cubicBezTo>
                  <a:pt x="0" y="280"/>
                  <a:pt x="64" y="344"/>
                  <a:pt x="96" y="368"/>
                </a:cubicBezTo>
                <a:cubicBezTo>
                  <a:pt x="128" y="392"/>
                  <a:pt x="200" y="376"/>
                  <a:pt x="240" y="368"/>
                </a:cubicBezTo>
                <a:cubicBezTo>
                  <a:pt x="280" y="360"/>
                  <a:pt x="280" y="352"/>
                  <a:pt x="336" y="320"/>
                </a:cubicBezTo>
                <a:close/>
              </a:path>
            </a:pathLst>
          </a:custGeom>
          <a:solidFill>
            <a:srgbClr val="FF0000">
              <a:alpha val="30000"/>
            </a:srgbClr>
          </a:solidFill>
          <a:ln w="19050">
            <a:solidFill>
              <a:srgbClr val="FF0000"/>
            </a:solidFill>
            <a:round/>
            <a:headEnd/>
            <a:tailEnd/>
          </a:ln>
        </p:spPr>
        <p:txBody>
          <a:bodyPr wrap="none" anchor="ctr"/>
          <a:lstStyle/>
          <a:p>
            <a:endParaRPr lang="zh-CN" altLang="en-US"/>
          </a:p>
        </p:txBody>
      </p:sp>
      <p:sp>
        <p:nvSpPr>
          <p:cNvPr id="44068" name="Line 36"/>
          <p:cNvSpPr>
            <a:spLocks noChangeShapeType="1"/>
          </p:cNvSpPr>
          <p:nvPr/>
        </p:nvSpPr>
        <p:spPr bwMode="auto">
          <a:xfrm flipV="1">
            <a:off x="3276600" y="2717304"/>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069" name="Line 37"/>
          <p:cNvSpPr>
            <a:spLocks noChangeShapeType="1"/>
          </p:cNvSpPr>
          <p:nvPr/>
        </p:nvSpPr>
        <p:spPr bwMode="auto">
          <a:xfrm flipV="1">
            <a:off x="4495800" y="2717304"/>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070" name="Line 38"/>
          <p:cNvSpPr>
            <a:spLocks noChangeShapeType="1"/>
          </p:cNvSpPr>
          <p:nvPr/>
        </p:nvSpPr>
        <p:spPr bwMode="auto">
          <a:xfrm flipV="1">
            <a:off x="3276600" y="3479304"/>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071" name="Line 39"/>
          <p:cNvSpPr>
            <a:spLocks noChangeShapeType="1"/>
          </p:cNvSpPr>
          <p:nvPr/>
        </p:nvSpPr>
        <p:spPr bwMode="auto">
          <a:xfrm flipV="1">
            <a:off x="3276600" y="4241304"/>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072" name="Line 40"/>
          <p:cNvSpPr>
            <a:spLocks noChangeShapeType="1"/>
          </p:cNvSpPr>
          <p:nvPr/>
        </p:nvSpPr>
        <p:spPr bwMode="auto">
          <a:xfrm flipV="1">
            <a:off x="4495800" y="3479304"/>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073" name="Line 41"/>
          <p:cNvSpPr>
            <a:spLocks noChangeShapeType="1"/>
          </p:cNvSpPr>
          <p:nvPr/>
        </p:nvSpPr>
        <p:spPr bwMode="auto">
          <a:xfrm flipV="1">
            <a:off x="4495800" y="4241304"/>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074" name="Line 42"/>
          <p:cNvSpPr>
            <a:spLocks noChangeShapeType="1"/>
          </p:cNvSpPr>
          <p:nvPr/>
        </p:nvSpPr>
        <p:spPr bwMode="auto">
          <a:xfrm flipV="1">
            <a:off x="5715000" y="2717304"/>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075" name="Line 43"/>
          <p:cNvSpPr>
            <a:spLocks noChangeShapeType="1"/>
          </p:cNvSpPr>
          <p:nvPr/>
        </p:nvSpPr>
        <p:spPr bwMode="auto">
          <a:xfrm flipV="1">
            <a:off x="5715000" y="3479304"/>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076" name="Line 44"/>
          <p:cNvSpPr>
            <a:spLocks noChangeShapeType="1"/>
          </p:cNvSpPr>
          <p:nvPr/>
        </p:nvSpPr>
        <p:spPr bwMode="auto">
          <a:xfrm flipV="1">
            <a:off x="5715000" y="4241304"/>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077" name="Line 45"/>
          <p:cNvSpPr>
            <a:spLocks noChangeShapeType="1"/>
          </p:cNvSpPr>
          <p:nvPr/>
        </p:nvSpPr>
        <p:spPr bwMode="auto">
          <a:xfrm>
            <a:off x="3238500" y="2869704"/>
            <a:ext cx="0" cy="152400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078" name="Line 46"/>
          <p:cNvSpPr>
            <a:spLocks noChangeShapeType="1"/>
          </p:cNvSpPr>
          <p:nvPr/>
        </p:nvSpPr>
        <p:spPr bwMode="auto">
          <a:xfrm>
            <a:off x="4445000" y="2945904"/>
            <a:ext cx="0" cy="152400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079" name="Line 47"/>
          <p:cNvSpPr>
            <a:spLocks noChangeShapeType="1"/>
          </p:cNvSpPr>
          <p:nvPr/>
        </p:nvSpPr>
        <p:spPr bwMode="auto">
          <a:xfrm>
            <a:off x="5670550" y="2945904"/>
            <a:ext cx="0" cy="152400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080" name="Line 48"/>
          <p:cNvSpPr>
            <a:spLocks noChangeShapeType="1"/>
          </p:cNvSpPr>
          <p:nvPr/>
        </p:nvSpPr>
        <p:spPr bwMode="auto">
          <a:xfrm>
            <a:off x="3200400" y="4427042"/>
            <a:ext cx="24384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081" name="Line 49"/>
          <p:cNvSpPr>
            <a:spLocks noChangeShapeType="1"/>
          </p:cNvSpPr>
          <p:nvPr/>
        </p:nvSpPr>
        <p:spPr bwMode="auto">
          <a:xfrm>
            <a:off x="3276600" y="3668217"/>
            <a:ext cx="24384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082" name="Line 50"/>
          <p:cNvSpPr>
            <a:spLocks noChangeShapeType="1"/>
          </p:cNvSpPr>
          <p:nvPr/>
        </p:nvSpPr>
        <p:spPr bwMode="auto">
          <a:xfrm>
            <a:off x="3200400" y="2901454"/>
            <a:ext cx="24384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083" name="Oval 51"/>
          <p:cNvSpPr>
            <a:spLocks noChangeArrowheads="1"/>
          </p:cNvSpPr>
          <p:nvPr/>
        </p:nvSpPr>
        <p:spPr bwMode="auto">
          <a:xfrm>
            <a:off x="3124200" y="2793504"/>
            <a:ext cx="228600" cy="2286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44084" name="Oval 52"/>
          <p:cNvSpPr>
            <a:spLocks noChangeArrowheads="1"/>
          </p:cNvSpPr>
          <p:nvPr/>
        </p:nvSpPr>
        <p:spPr bwMode="auto">
          <a:xfrm>
            <a:off x="4343400" y="2793504"/>
            <a:ext cx="228600" cy="2286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44085" name="Oval 53"/>
          <p:cNvSpPr>
            <a:spLocks noChangeArrowheads="1"/>
          </p:cNvSpPr>
          <p:nvPr/>
        </p:nvSpPr>
        <p:spPr bwMode="auto">
          <a:xfrm>
            <a:off x="5562600" y="2793504"/>
            <a:ext cx="228600" cy="228600"/>
          </a:xfrm>
          <a:prstGeom prst="ellipse">
            <a:avLst/>
          </a:prstGeom>
          <a:solidFill>
            <a:schemeClr val="bg1"/>
          </a:solidFill>
          <a:ln w="25400">
            <a:solidFill>
              <a:schemeClr val="tx1"/>
            </a:solidFill>
            <a:round/>
            <a:headEnd/>
            <a:tailEnd/>
          </a:ln>
        </p:spPr>
        <p:txBody>
          <a:bodyPr wrap="none" anchor="ctr"/>
          <a:lstStyle/>
          <a:p>
            <a:endParaRPr lang="zh-CN" altLang="en-US"/>
          </a:p>
        </p:txBody>
      </p:sp>
      <p:sp>
        <p:nvSpPr>
          <p:cNvPr id="44086" name="Oval 54"/>
          <p:cNvSpPr>
            <a:spLocks noChangeArrowheads="1"/>
          </p:cNvSpPr>
          <p:nvPr/>
        </p:nvSpPr>
        <p:spPr bwMode="auto">
          <a:xfrm>
            <a:off x="3581400" y="2564904"/>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44087" name="Oval 55"/>
          <p:cNvSpPr>
            <a:spLocks noChangeArrowheads="1"/>
          </p:cNvSpPr>
          <p:nvPr/>
        </p:nvSpPr>
        <p:spPr bwMode="auto">
          <a:xfrm>
            <a:off x="4800600" y="2564904"/>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44088" name="Oval 56"/>
          <p:cNvSpPr>
            <a:spLocks noChangeArrowheads="1"/>
          </p:cNvSpPr>
          <p:nvPr/>
        </p:nvSpPr>
        <p:spPr bwMode="auto">
          <a:xfrm>
            <a:off x="6096000" y="2564904"/>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44089" name="Oval 57"/>
          <p:cNvSpPr>
            <a:spLocks noChangeArrowheads="1"/>
          </p:cNvSpPr>
          <p:nvPr/>
        </p:nvSpPr>
        <p:spPr bwMode="auto">
          <a:xfrm>
            <a:off x="3581400" y="3326904"/>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44090" name="Oval 58"/>
          <p:cNvSpPr>
            <a:spLocks noChangeArrowheads="1"/>
          </p:cNvSpPr>
          <p:nvPr/>
        </p:nvSpPr>
        <p:spPr bwMode="auto">
          <a:xfrm>
            <a:off x="4800600" y="3326904"/>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44091" name="Oval 59"/>
          <p:cNvSpPr>
            <a:spLocks noChangeArrowheads="1"/>
          </p:cNvSpPr>
          <p:nvPr/>
        </p:nvSpPr>
        <p:spPr bwMode="auto">
          <a:xfrm>
            <a:off x="6096000" y="3326904"/>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44092" name="Oval 60"/>
          <p:cNvSpPr>
            <a:spLocks noChangeArrowheads="1"/>
          </p:cNvSpPr>
          <p:nvPr/>
        </p:nvSpPr>
        <p:spPr bwMode="auto">
          <a:xfrm>
            <a:off x="3581400" y="4088904"/>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44093" name="Oval 61"/>
          <p:cNvSpPr>
            <a:spLocks noChangeArrowheads="1"/>
          </p:cNvSpPr>
          <p:nvPr/>
        </p:nvSpPr>
        <p:spPr bwMode="auto">
          <a:xfrm>
            <a:off x="4800600" y="4088904"/>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44094" name="Oval 62"/>
          <p:cNvSpPr>
            <a:spLocks noChangeArrowheads="1"/>
          </p:cNvSpPr>
          <p:nvPr/>
        </p:nvSpPr>
        <p:spPr bwMode="auto">
          <a:xfrm>
            <a:off x="6096000" y="4088904"/>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44095" name="Oval 63"/>
          <p:cNvSpPr>
            <a:spLocks noChangeArrowheads="1"/>
          </p:cNvSpPr>
          <p:nvPr/>
        </p:nvSpPr>
        <p:spPr bwMode="auto">
          <a:xfrm>
            <a:off x="3124200" y="3555504"/>
            <a:ext cx="228600" cy="2286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44096" name="Oval 64"/>
          <p:cNvSpPr>
            <a:spLocks noChangeArrowheads="1"/>
          </p:cNvSpPr>
          <p:nvPr/>
        </p:nvSpPr>
        <p:spPr bwMode="auto">
          <a:xfrm>
            <a:off x="4343400" y="3555504"/>
            <a:ext cx="228600" cy="2286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44097" name="Oval 65"/>
          <p:cNvSpPr>
            <a:spLocks noChangeArrowheads="1"/>
          </p:cNvSpPr>
          <p:nvPr/>
        </p:nvSpPr>
        <p:spPr bwMode="auto">
          <a:xfrm>
            <a:off x="5562600" y="3555504"/>
            <a:ext cx="228600" cy="228600"/>
          </a:xfrm>
          <a:prstGeom prst="ellipse">
            <a:avLst/>
          </a:prstGeom>
          <a:solidFill>
            <a:schemeClr val="bg1"/>
          </a:solidFill>
          <a:ln w="25400">
            <a:solidFill>
              <a:schemeClr val="tx1"/>
            </a:solidFill>
            <a:round/>
            <a:headEnd/>
            <a:tailEnd/>
          </a:ln>
        </p:spPr>
        <p:txBody>
          <a:bodyPr wrap="none" anchor="ctr"/>
          <a:lstStyle/>
          <a:p>
            <a:endParaRPr lang="zh-CN" altLang="en-US"/>
          </a:p>
        </p:txBody>
      </p:sp>
      <p:sp>
        <p:nvSpPr>
          <p:cNvPr id="44098" name="Oval 66"/>
          <p:cNvSpPr>
            <a:spLocks noChangeArrowheads="1"/>
          </p:cNvSpPr>
          <p:nvPr/>
        </p:nvSpPr>
        <p:spPr bwMode="auto">
          <a:xfrm>
            <a:off x="3124200" y="4317504"/>
            <a:ext cx="228600" cy="2286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44099" name="Oval 67"/>
          <p:cNvSpPr>
            <a:spLocks noChangeArrowheads="1"/>
          </p:cNvSpPr>
          <p:nvPr/>
        </p:nvSpPr>
        <p:spPr bwMode="auto">
          <a:xfrm>
            <a:off x="4343400" y="4317504"/>
            <a:ext cx="228600" cy="2286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44100" name="Oval 68"/>
          <p:cNvSpPr>
            <a:spLocks noChangeArrowheads="1"/>
          </p:cNvSpPr>
          <p:nvPr/>
        </p:nvSpPr>
        <p:spPr bwMode="auto">
          <a:xfrm>
            <a:off x="5562600" y="4317504"/>
            <a:ext cx="228600" cy="228600"/>
          </a:xfrm>
          <a:prstGeom prst="ellipse">
            <a:avLst/>
          </a:prstGeom>
          <a:solidFill>
            <a:schemeClr val="bg1"/>
          </a:solidFill>
          <a:ln w="25400">
            <a:solidFill>
              <a:schemeClr val="tx1"/>
            </a:solidFill>
            <a:round/>
            <a:headEnd/>
            <a:tailEnd/>
          </a:ln>
        </p:spPr>
        <p:txBody>
          <a:bodyPr wrap="none" anchor="ctr"/>
          <a:lstStyle/>
          <a:p>
            <a:endParaRPr lang="zh-CN" altLang="en-US"/>
          </a:p>
        </p:txBody>
      </p:sp>
      <p:sp>
        <p:nvSpPr>
          <p:cNvPr id="44101" name="Rectangle 69"/>
          <p:cNvSpPr>
            <a:spLocks noChangeArrowheads="1"/>
          </p:cNvSpPr>
          <p:nvPr/>
        </p:nvSpPr>
        <p:spPr bwMode="auto">
          <a:xfrm>
            <a:off x="2743200" y="2717304"/>
            <a:ext cx="381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zh-CN" altLang="en-US"/>
          </a:p>
        </p:txBody>
      </p:sp>
      <p:sp>
        <p:nvSpPr>
          <p:cNvPr id="44104" name="Rectangle 72"/>
          <p:cNvSpPr>
            <a:spLocks noChangeArrowheads="1"/>
          </p:cNvSpPr>
          <p:nvPr/>
        </p:nvSpPr>
        <p:spPr bwMode="auto">
          <a:xfrm>
            <a:off x="4052888" y="3631704"/>
            <a:ext cx="366712" cy="42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sz="2200">
                <a:ea typeface="宋体" charset="-122"/>
              </a:rPr>
              <a:t>x</a:t>
            </a:r>
            <a:r>
              <a:rPr lang="en-US" altLang="zh-CN" sz="2200" baseline="-25000">
                <a:ea typeface="宋体" charset="-122"/>
              </a:rPr>
              <a:t>i</a:t>
            </a:r>
          </a:p>
        </p:txBody>
      </p:sp>
      <p:sp>
        <p:nvSpPr>
          <p:cNvPr id="44105" name="Rectangle 73"/>
          <p:cNvSpPr>
            <a:spLocks noChangeArrowheads="1"/>
          </p:cNvSpPr>
          <p:nvPr/>
        </p:nvSpPr>
        <p:spPr bwMode="auto">
          <a:xfrm>
            <a:off x="5284788" y="3631704"/>
            <a:ext cx="366712" cy="42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sz="2200">
                <a:ea typeface="宋体" charset="-122"/>
              </a:rPr>
              <a:t>x</a:t>
            </a:r>
            <a:r>
              <a:rPr lang="en-US" altLang="zh-CN" sz="2200" baseline="-25000">
                <a:ea typeface="宋体" charset="-122"/>
              </a:rPr>
              <a:t>j</a:t>
            </a:r>
          </a:p>
        </p:txBody>
      </p:sp>
      <p:sp>
        <p:nvSpPr>
          <p:cNvPr id="44108" name="Rectangle 76"/>
          <p:cNvSpPr>
            <a:spLocks noChangeArrowheads="1"/>
          </p:cNvSpPr>
          <p:nvPr/>
        </p:nvSpPr>
        <p:spPr bwMode="auto">
          <a:xfrm>
            <a:off x="4765675" y="2915742"/>
            <a:ext cx="366713" cy="42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sz="2200">
                <a:ea typeface="宋体" charset="-122"/>
              </a:rPr>
              <a:t>y</a:t>
            </a:r>
            <a:r>
              <a:rPr lang="en-US" altLang="zh-CN" sz="2200" baseline="-25000">
                <a:ea typeface="宋体" charset="-122"/>
              </a:rPr>
              <a:t>i</a:t>
            </a:r>
          </a:p>
        </p:txBody>
      </p:sp>
      <p:sp>
        <p:nvSpPr>
          <p:cNvPr id="44109" name="Rectangle 77"/>
          <p:cNvSpPr>
            <a:spLocks noChangeArrowheads="1"/>
          </p:cNvSpPr>
          <p:nvPr/>
        </p:nvSpPr>
        <p:spPr bwMode="auto">
          <a:xfrm>
            <a:off x="6046788" y="2915742"/>
            <a:ext cx="366712" cy="42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sz="2200">
                <a:ea typeface="宋体" charset="-122"/>
              </a:rPr>
              <a:t>y</a:t>
            </a:r>
            <a:r>
              <a:rPr lang="en-US" altLang="zh-CN" sz="2200" baseline="-25000">
                <a:ea typeface="宋体" charset="-122"/>
              </a:rPr>
              <a:t>j</a:t>
            </a:r>
          </a:p>
        </p:txBody>
      </p:sp>
      <p:sp>
        <p:nvSpPr>
          <p:cNvPr id="44111" name="Freeform 79"/>
          <p:cNvSpPr>
            <a:spLocks/>
          </p:cNvSpPr>
          <p:nvPr/>
        </p:nvSpPr>
        <p:spPr bwMode="auto">
          <a:xfrm>
            <a:off x="2895600" y="2598242"/>
            <a:ext cx="1943100" cy="2197100"/>
          </a:xfrm>
          <a:custGeom>
            <a:avLst/>
            <a:gdLst>
              <a:gd name="T0" fmla="*/ 0 w 1224"/>
              <a:gd name="T1" fmla="*/ 632 h 1384"/>
              <a:gd name="T2" fmla="*/ 144 w 1224"/>
              <a:gd name="T3" fmla="*/ 872 h 1384"/>
              <a:gd name="T4" fmla="*/ 480 w 1224"/>
              <a:gd name="T5" fmla="*/ 824 h 1384"/>
              <a:gd name="T6" fmla="*/ 768 w 1224"/>
              <a:gd name="T7" fmla="*/ 1064 h 1384"/>
              <a:gd name="T8" fmla="*/ 912 w 1224"/>
              <a:gd name="T9" fmla="*/ 1352 h 1384"/>
              <a:gd name="T10" fmla="*/ 1200 w 1224"/>
              <a:gd name="T11" fmla="*/ 1256 h 1384"/>
              <a:gd name="T12" fmla="*/ 1056 w 1224"/>
              <a:gd name="T13" fmla="*/ 968 h 1384"/>
              <a:gd name="T14" fmla="*/ 768 w 1224"/>
              <a:gd name="T15" fmla="*/ 872 h 1384"/>
              <a:gd name="T16" fmla="*/ 384 w 1224"/>
              <a:gd name="T17" fmla="*/ 680 h 1384"/>
              <a:gd name="T18" fmla="*/ 384 w 1224"/>
              <a:gd name="T19" fmla="*/ 440 h 1384"/>
              <a:gd name="T20" fmla="*/ 672 w 1224"/>
              <a:gd name="T21" fmla="*/ 296 h 1384"/>
              <a:gd name="T22" fmla="*/ 1056 w 1224"/>
              <a:gd name="T23" fmla="*/ 344 h 1384"/>
              <a:gd name="T24" fmla="*/ 1152 w 1224"/>
              <a:gd name="T25" fmla="*/ 200 h 1384"/>
              <a:gd name="T26" fmla="*/ 1008 w 1224"/>
              <a:gd name="T27" fmla="*/ 8 h 1384"/>
              <a:gd name="T28" fmla="*/ 672 w 1224"/>
              <a:gd name="T29" fmla="*/ 152 h 1384"/>
              <a:gd name="T30" fmla="*/ 144 w 1224"/>
              <a:gd name="T31" fmla="*/ 440 h 1384"/>
              <a:gd name="T32" fmla="*/ 0 w 1224"/>
              <a:gd name="T33" fmla="*/ 632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4" h="1384">
                <a:moveTo>
                  <a:pt x="0" y="632"/>
                </a:moveTo>
                <a:cubicBezTo>
                  <a:pt x="0" y="704"/>
                  <a:pt x="64" y="840"/>
                  <a:pt x="144" y="872"/>
                </a:cubicBezTo>
                <a:cubicBezTo>
                  <a:pt x="224" y="904"/>
                  <a:pt x="376" y="792"/>
                  <a:pt x="480" y="824"/>
                </a:cubicBezTo>
                <a:cubicBezTo>
                  <a:pt x="584" y="856"/>
                  <a:pt x="696" y="976"/>
                  <a:pt x="768" y="1064"/>
                </a:cubicBezTo>
                <a:cubicBezTo>
                  <a:pt x="840" y="1152"/>
                  <a:pt x="840" y="1320"/>
                  <a:pt x="912" y="1352"/>
                </a:cubicBezTo>
                <a:cubicBezTo>
                  <a:pt x="984" y="1384"/>
                  <a:pt x="1176" y="1320"/>
                  <a:pt x="1200" y="1256"/>
                </a:cubicBezTo>
                <a:cubicBezTo>
                  <a:pt x="1224" y="1192"/>
                  <a:pt x="1128" y="1032"/>
                  <a:pt x="1056" y="968"/>
                </a:cubicBezTo>
                <a:cubicBezTo>
                  <a:pt x="984" y="904"/>
                  <a:pt x="880" y="920"/>
                  <a:pt x="768" y="872"/>
                </a:cubicBezTo>
                <a:cubicBezTo>
                  <a:pt x="656" y="824"/>
                  <a:pt x="448" y="752"/>
                  <a:pt x="384" y="680"/>
                </a:cubicBezTo>
                <a:cubicBezTo>
                  <a:pt x="320" y="608"/>
                  <a:pt x="336" y="504"/>
                  <a:pt x="384" y="440"/>
                </a:cubicBezTo>
                <a:cubicBezTo>
                  <a:pt x="432" y="376"/>
                  <a:pt x="560" y="312"/>
                  <a:pt x="672" y="296"/>
                </a:cubicBezTo>
                <a:cubicBezTo>
                  <a:pt x="784" y="280"/>
                  <a:pt x="976" y="360"/>
                  <a:pt x="1056" y="344"/>
                </a:cubicBezTo>
                <a:cubicBezTo>
                  <a:pt x="1136" y="328"/>
                  <a:pt x="1160" y="256"/>
                  <a:pt x="1152" y="200"/>
                </a:cubicBezTo>
                <a:cubicBezTo>
                  <a:pt x="1144" y="144"/>
                  <a:pt x="1088" y="16"/>
                  <a:pt x="1008" y="8"/>
                </a:cubicBezTo>
                <a:cubicBezTo>
                  <a:pt x="928" y="0"/>
                  <a:pt x="816" y="80"/>
                  <a:pt x="672" y="152"/>
                </a:cubicBezTo>
                <a:cubicBezTo>
                  <a:pt x="528" y="224"/>
                  <a:pt x="256" y="360"/>
                  <a:pt x="144" y="440"/>
                </a:cubicBezTo>
                <a:cubicBezTo>
                  <a:pt x="32" y="520"/>
                  <a:pt x="0" y="560"/>
                  <a:pt x="0" y="632"/>
                </a:cubicBezTo>
                <a:close/>
              </a:path>
            </a:pathLst>
          </a:custGeom>
          <a:solidFill>
            <a:srgbClr val="008000">
              <a:alpha val="20000"/>
            </a:srgbClr>
          </a:solidFill>
          <a:ln w="31750">
            <a:solidFill>
              <a:srgbClr val="008000"/>
            </a:solidFill>
            <a:round/>
            <a:headEnd/>
            <a:tailEnd/>
          </a:ln>
        </p:spPr>
        <p:txBody>
          <a:bodyPr wrap="none" anchor="ctr"/>
          <a:lstStyle/>
          <a:p>
            <a:endParaRPr lang="zh-CN" altLang="en-US"/>
          </a:p>
        </p:txBody>
      </p:sp>
      <p:sp>
        <p:nvSpPr>
          <p:cNvPr id="44112" name="Rectangle 80"/>
          <p:cNvSpPr>
            <a:spLocks noChangeArrowheads="1"/>
          </p:cNvSpPr>
          <p:nvPr/>
        </p:nvSpPr>
        <p:spPr bwMode="auto">
          <a:xfrm>
            <a:off x="1752600" y="3042742"/>
            <a:ext cx="11430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zh-CN" altLang="en-US"/>
          </a:p>
        </p:txBody>
      </p:sp>
      <p:sp>
        <p:nvSpPr>
          <p:cNvPr id="44113" name="Rectangle 81"/>
          <p:cNvSpPr>
            <a:spLocks noChangeArrowheads="1"/>
          </p:cNvSpPr>
          <p:nvPr/>
        </p:nvSpPr>
        <p:spPr bwMode="auto">
          <a:xfrm>
            <a:off x="1987550" y="3388817"/>
            <a:ext cx="8270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a:solidFill>
                  <a:srgbClr val="0A7F13"/>
                </a:solidFill>
              </a:rPr>
              <a:t>N(i)\j</a:t>
            </a:r>
          </a:p>
        </p:txBody>
      </p:sp>
      <p:sp>
        <p:nvSpPr>
          <p:cNvPr id="44115" name="Line 83"/>
          <p:cNvSpPr>
            <a:spLocks noChangeShapeType="1"/>
          </p:cNvSpPr>
          <p:nvPr/>
        </p:nvSpPr>
        <p:spPr bwMode="auto">
          <a:xfrm flipV="1">
            <a:off x="4572000" y="3830142"/>
            <a:ext cx="0" cy="381000"/>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116" name="Line 84"/>
          <p:cNvSpPr>
            <a:spLocks noChangeShapeType="1"/>
          </p:cNvSpPr>
          <p:nvPr/>
        </p:nvSpPr>
        <p:spPr bwMode="auto">
          <a:xfrm>
            <a:off x="4572000" y="3068142"/>
            <a:ext cx="0" cy="304800"/>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117" name="Line 85"/>
          <p:cNvSpPr>
            <a:spLocks noChangeShapeType="1"/>
          </p:cNvSpPr>
          <p:nvPr/>
        </p:nvSpPr>
        <p:spPr bwMode="auto">
          <a:xfrm flipV="1">
            <a:off x="3810000" y="3601542"/>
            <a:ext cx="381000" cy="0"/>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123" name="Freeform 91"/>
          <p:cNvSpPr>
            <a:spLocks/>
          </p:cNvSpPr>
          <p:nvPr/>
        </p:nvSpPr>
        <p:spPr bwMode="auto">
          <a:xfrm>
            <a:off x="4229100" y="3423742"/>
            <a:ext cx="1651000" cy="419100"/>
          </a:xfrm>
          <a:custGeom>
            <a:avLst/>
            <a:gdLst>
              <a:gd name="T0" fmla="*/ 24 w 1040"/>
              <a:gd name="T1" fmla="*/ 208 h 264"/>
              <a:gd name="T2" fmla="*/ 216 w 1040"/>
              <a:gd name="T3" fmla="*/ 256 h 264"/>
              <a:gd name="T4" fmla="*/ 792 w 1040"/>
              <a:gd name="T5" fmla="*/ 208 h 264"/>
              <a:gd name="T6" fmla="*/ 936 w 1040"/>
              <a:gd name="T7" fmla="*/ 256 h 264"/>
              <a:gd name="T8" fmla="*/ 1032 w 1040"/>
              <a:gd name="T9" fmla="*/ 160 h 264"/>
              <a:gd name="T10" fmla="*/ 888 w 1040"/>
              <a:gd name="T11" fmla="*/ 16 h 264"/>
              <a:gd name="T12" fmla="*/ 360 w 1040"/>
              <a:gd name="T13" fmla="*/ 64 h 264"/>
              <a:gd name="T14" fmla="*/ 72 w 1040"/>
              <a:gd name="T15" fmla="*/ 64 h 264"/>
              <a:gd name="T16" fmla="*/ 24 w 1040"/>
              <a:gd name="T17" fmla="*/ 20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0" h="264">
                <a:moveTo>
                  <a:pt x="24" y="208"/>
                </a:moveTo>
                <a:cubicBezTo>
                  <a:pt x="48" y="240"/>
                  <a:pt x="88" y="256"/>
                  <a:pt x="216" y="256"/>
                </a:cubicBezTo>
                <a:cubicBezTo>
                  <a:pt x="344" y="256"/>
                  <a:pt x="672" y="208"/>
                  <a:pt x="792" y="208"/>
                </a:cubicBezTo>
                <a:cubicBezTo>
                  <a:pt x="912" y="208"/>
                  <a:pt x="896" y="264"/>
                  <a:pt x="936" y="256"/>
                </a:cubicBezTo>
                <a:cubicBezTo>
                  <a:pt x="976" y="248"/>
                  <a:pt x="1040" y="200"/>
                  <a:pt x="1032" y="160"/>
                </a:cubicBezTo>
                <a:cubicBezTo>
                  <a:pt x="1024" y="120"/>
                  <a:pt x="1000" y="32"/>
                  <a:pt x="888" y="16"/>
                </a:cubicBezTo>
                <a:cubicBezTo>
                  <a:pt x="776" y="0"/>
                  <a:pt x="496" y="56"/>
                  <a:pt x="360" y="64"/>
                </a:cubicBezTo>
                <a:cubicBezTo>
                  <a:pt x="224" y="72"/>
                  <a:pt x="128" y="40"/>
                  <a:pt x="72" y="64"/>
                </a:cubicBezTo>
                <a:cubicBezTo>
                  <a:pt x="16" y="88"/>
                  <a:pt x="0" y="176"/>
                  <a:pt x="24" y="208"/>
                </a:cubicBezTo>
                <a:close/>
              </a:path>
            </a:pathLst>
          </a:custGeom>
          <a:solidFill>
            <a:srgbClr val="3366FF">
              <a:alpha val="27000"/>
            </a:srgbClr>
          </a:solidFill>
          <a:ln w="19050">
            <a:solidFill>
              <a:srgbClr val="000080"/>
            </a:solidFill>
            <a:round/>
            <a:headEnd/>
            <a:tailEnd/>
          </a:ln>
        </p:spPr>
        <p:txBody>
          <a:bodyPr wrap="none" anchor="ctr"/>
          <a:lstStyle/>
          <a:p>
            <a:endParaRPr lang="zh-CN" altLang="en-US"/>
          </a:p>
        </p:txBody>
      </p:sp>
      <p:sp>
        <p:nvSpPr>
          <p:cNvPr id="44124" name="Rectangle 92"/>
          <p:cNvSpPr>
            <a:spLocks noChangeArrowheads="1"/>
          </p:cNvSpPr>
          <p:nvPr/>
        </p:nvSpPr>
        <p:spPr bwMode="auto">
          <a:xfrm>
            <a:off x="1143000" y="4927104"/>
            <a:ext cx="7010400" cy="609600"/>
          </a:xfrm>
          <a:prstGeom prst="rect">
            <a:avLst/>
          </a:prstGeom>
          <a:noFill/>
          <a:ln w="9525">
            <a:solidFill>
              <a:schemeClr val="tx1"/>
            </a:solidFill>
            <a:miter lim="800000"/>
            <a:headEnd/>
            <a:tailEnd/>
          </a:ln>
        </p:spPr>
        <p:txBody>
          <a:bodyPr wrap="none" anchor="ctr"/>
          <a:lstStyle/>
          <a:p>
            <a:pPr algn="ctr"/>
            <a:r>
              <a:rPr lang="en-US" altLang="zh-CN" dirty="0" err="1"/>
              <a:t>m</a:t>
            </a:r>
            <a:r>
              <a:rPr lang="en-US" altLang="zh-CN" baseline="-25000" dirty="0" err="1"/>
              <a:t>i</a:t>
            </a:r>
            <a:r>
              <a:rPr lang="en-US" altLang="zh-CN" baseline="-25000" dirty="0" err="1">
                <a:sym typeface="Symbol" pitchFamily="48" charset="2"/>
              </a:rPr>
              <a:t></a:t>
            </a:r>
            <a:r>
              <a:rPr lang="en-US" altLang="zh-CN" baseline="-25000" dirty="0" err="1"/>
              <a:t>j</a:t>
            </a:r>
            <a:r>
              <a:rPr lang="en-US" altLang="zh-CN" dirty="0"/>
              <a:t>(</a:t>
            </a:r>
            <a:r>
              <a:rPr lang="en-US" altLang="zh-CN" dirty="0" err="1"/>
              <a:t>x</a:t>
            </a:r>
            <a:r>
              <a:rPr lang="en-US" altLang="zh-CN" baseline="-25000" dirty="0" err="1"/>
              <a:t>j</a:t>
            </a:r>
            <a:r>
              <a:rPr lang="en-US" altLang="zh-CN" dirty="0"/>
              <a:t>) = </a:t>
            </a:r>
            <a:r>
              <a:rPr lang="en-US" altLang="zh-CN" sz="3600" b="1" dirty="0">
                <a:solidFill>
                  <a:srgbClr val="FF0000"/>
                </a:solidFill>
                <a:sym typeface="Symbol" pitchFamily="48" charset="2"/>
              </a:rPr>
              <a:t></a:t>
            </a:r>
            <a:r>
              <a:rPr lang="en-US" altLang="zh-CN" baseline="-25000" dirty="0">
                <a:solidFill>
                  <a:srgbClr val="FF0000"/>
                </a:solidFill>
              </a:rPr>
              <a:t>(x</a:t>
            </a:r>
            <a:r>
              <a:rPr lang="en-US" altLang="zh-CN" sz="1400" baseline="-25000" dirty="0">
                <a:solidFill>
                  <a:srgbClr val="FF0000"/>
                </a:solidFill>
              </a:rPr>
              <a:t>i</a:t>
            </a:r>
            <a:r>
              <a:rPr lang="en-US" altLang="zh-CN" baseline="-25000" dirty="0">
                <a:solidFill>
                  <a:srgbClr val="FF0000"/>
                </a:solidFill>
              </a:rPr>
              <a:t>) </a:t>
            </a:r>
            <a:r>
              <a:rPr lang="en-US" altLang="zh-CN" dirty="0">
                <a:solidFill>
                  <a:srgbClr val="FF0000"/>
                </a:solidFill>
                <a:sym typeface="Symbol" pitchFamily="48" charset="2"/>
              </a:rPr>
              <a:t>(x</a:t>
            </a:r>
            <a:r>
              <a:rPr lang="en-US" altLang="zh-CN" baseline="-25000" dirty="0">
                <a:solidFill>
                  <a:srgbClr val="FF0000"/>
                </a:solidFill>
                <a:sym typeface="Symbol" pitchFamily="48" charset="2"/>
              </a:rPr>
              <a:t>i</a:t>
            </a:r>
            <a:r>
              <a:rPr lang="en-US" altLang="zh-CN" dirty="0">
                <a:solidFill>
                  <a:srgbClr val="FF0000"/>
                </a:solidFill>
                <a:sym typeface="Symbol" pitchFamily="48" charset="2"/>
              </a:rPr>
              <a:t>, </a:t>
            </a:r>
            <a:r>
              <a:rPr lang="en-US" altLang="zh-CN" dirty="0" err="1">
                <a:solidFill>
                  <a:srgbClr val="FF0000"/>
                </a:solidFill>
                <a:sym typeface="Symbol" pitchFamily="48" charset="2"/>
              </a:rPr>
              <a:t>y</a:t>
            </a:r>
            <a:r>
              <a:rPr lang="en-US" altLang="zh-CN" baseline="-25000" dirty="0" err="1">
                <a:solidFill>
                  <a:srgbClr val="FF0000"/>
                </a:solidFill>
                <a:sym typeface="Symbol" pitchFamily="48" charset="2"/>
              </a:rPr>
              <a:t>i</a:t>
            </a:r>
            <a:r>
              <a:rPr lang="en-US" altLang="zh-CN" dirty="0">
                <a:solidFill>
                  <a:srgbClr val="FF0000"/>
                </a:solidFill>
                <a:sym typeface="Symbol" pitchFamily="48" charset="2"/>
              </a:rPr>
              <a:t>)</a:t>
            </a:r>
            <a:r>
              <a:rPr lang="en-US" altLang="zh-CN" baseline="-25000" dirty="0"/>
              <a:t> </a:t>
            </a:r>
            <a:r>
              <a:rPr lang="en-US" altLang="zh-CN" dirty="0">
                <a:solidFill>
                  <a:schemeClr val="tx2"/>
                </a:solidFill>
                <a:sym typeface="Symbol" pitchFamily="48" charset="2"/>
              </a:rPr>
              <a:t>(x</a:t>
            </a:r>
            <a:r>
              <a:rPr lang="en-US" altLang="zh-CN" baseline="-25000" dirty="0">
                <a:solidFill>
                  <a:schemeClr val="tx2"/>
                </a:solidFill>
                <a:sym typeface="Symbol" pitchFamily="48" charset="2"/>
              </a:rPr>
              <a:t>i</a:t>
            </a:r>
            <a:r>
              <a:rPr lang="en-US" altLang="zh-CN" dirty="0">
                <a:solidFill>
                  <a:schemeClr val="tx2"/>
                </a:solidFill>
                <a:sym typeface="Symbol" pitchFamily="48" charset="2"/>
              </a:rPr>
              <a:t>, </a:t>
            </a:r>
            <a:r>
              <a:rPr lang="en-US" altLang="zh-CN" dirty="0" err="1">
                <a:solidFill>
                  <a:schemeClr val="tx2"/>
                </a:solidFill>
                <a:sym typeface="Symbol" pitchFamily="48" charset="2"/>
              </a:rPr>
              <a:t>x</a:t>
            </a:r>
            <a:r>
              <a:rPr lang="en-US" altLang="zh-CN" baseline="-25000" dirty="0" err="1">
                <a:solidFill>
                  <a:schemeClr val="tx2"/>
                </a:solidFill>
                <a:sym typeface="Symbol" pitchFamily="48" charset="2"/>
              </a:rPr>
              <a:t>j</a:t>
            </a:r>
            <a:r>
              <a:rPr lang="en-US" altLang="zh-CN" dirty="0">
                <a:solidFill>
                  <a:schemeClr val="tx2"/>
                </a:solidFill>
                <a:sym typeface="Symbol" pitchFamily="48" charset="2"/>
              </a:rPr>
              <a:t>)</a:t>
            </a:r>
            <a:r>
              <a:rPr lang="en-US" altLang="zh-CN" dirty="0">
                <a:sym typeface="Symbol" pitchFamily="48" charset="2"/>
              </a:rPr>
              <a:t> </a:t>
            </a:r>
            <a:r>
              <a:rPr lang="en-US" altLang="zh-CN" sz="3600" b="1" dirty="0">
                <a:solidFill>
                  <a:srgbClr val="0A7F13"/>
                </a:solidFill>
                <a:sym typeface="Symbol" pitchFamily="48" charset="2"/>
              </a:rPr>
              <a:t></a:t>
            </a:r>
            <a:r>
              <a:rPr lang="en-US" altLang="zh-CN" baseline="-25000" dirty="0" err="1">
                <a:solidFill>
                  <a:srgbClr val="0A7F13"/>
                </a:solidFill>
              </a:rPr>
              <a:t>k</a:t>
            </a:r>
            <a:r>
              <a:rPr lang="en-US" altLang="zh-CN" baseline="-25000" dirty="0" err="1">
                <a:solidFill>
                  <a:srgbClr val="0A7F13"/>
                </a:solidFill>
                <a:sym typeface="Symbol" pitchFamily="48" charset="2"/>
              </a:rPr>
              <a:t>N</a:t>
            </a:r>
            <a:r>
              <a:rPr lang="en-US" altLang="zh-CN" baseline="-25000" dirty="0">
                <a:solidFill>
                  <a:srgbClr val="0A7F13"/>
                </a:solidFill>
                <a:sym typeface="Symbol" pitchFamily="48" charset="2"/>
              </a:rPr>
              <a:t>(</a:t>
            </a:r>
            <a:r>
              <a:rPr lang="en-US" altLang="zh-CN" baseline="-25000" dirty="0" err="1">
                <a:solidFill>
                  <a:srgbClr val="0A7F13"/>
                </a:solidFill>
                <a:sym typeface="Symbol" pitchFamily="48" charset="2"/>
              </a:rPr>
              <a:t>i</a:t>
            </a:r>
            <a:r>
              <a:rPr lang="en-US" altLang="zh-CN" baseline="-25000" dirty="0">
                <a:solidFill>
                  <a:srgbClr val="0A7F13"/>
                </a:solidFill>
                <a:sym typeface="Symbol" pitchFamily="48" charset="2"/>
              </a:rPr>
              <a:t>)\j</a:t>
            </a:r>
            <a:r>
              <a:rPr lang="en-US" altLang="zh-CN" dirty="0">
                <a:solidFill>
                  <a:srgbClr val="0A7F13"/>
                </a:solidFill>
                <a:sym typeface="Symbol" pitchFamily="48" charset="2"/>
              </a:rPr>
              <a:t> </a:t>
            </a:r>
            <a:r>
              <a:rPr lang="en-US" altLang="zh-CN" dirty="0" err="1">
                <a:solidFill>
                  <a:srgbClr val="0A7F13"/>
                </a:solidFill>
                <a:sym typeface="Symbol" pitchFamily="48" charset="2"/>
              </a:rPr>
              <a:t>m</a:t>
            </a:r>
            <a:r>
              <a:rPr lang="en-US" altLang="zh-CN" baseline="-25000" dirty="0" err="1">
                <a:solidFill>
                  <a:srgbClr val="0A7F13"/>
                </a:solidFill>
                <a:sym typeface="Symbol" pitchFamily="48" charset="2"/>
              </a:rPr>
              <a:t>ki</a:t>
            </a:r>
            <a:r>
              <a:rPr lang="en-US" altLang="zh-CN" dirty="0">
                <a:solidFill>
                  <a:srgbClr val="0A7F13"/>
                </a:solidFill>
                <a:sym typeface="Symbol" pitchFamily="48" charset="2"/>
              </a:rPr>
              <a:t>(x</a:t>
            </a:r>
            <a:r>
              <a:rPr lang="en-US" altLang="zh-CN" baseline="-25000" dirty="0">
                <a:solidFill>
                  <a:srgbClr val="0A7F13"/>
                </a:solidFill>
                <a:sym typeface="Symbol" pitchFamily="48" charset="2"/>
              </a:rPr>
              <a:t>i</a:t>
            </a:r>
            <a:r>
              <a:rPr lang="en-US" altLang="zh-CN" dirty="0">
                <a:solidFill>
                  <a:srgbClr val="0A7F13"/>
                </a:solidFill>
                <a:sym typeface="Symbol" pitchFamily="48" charset="2"/>
              </a:rPr>
              <a:t>)</a:t>
            </a:r>
            <a:endParaRPr lang="en-US" altLang="zh-CN" baseline="-25000" dirty="0"/>
          </a:p>
        </p:txBody>
      </p:sp>
      <p:sp>
        <p:nvSpPr>
          <p:cNvPr id="44126" name="Rectangle 94"/>
          <p:cNvSpPr>
            <a:spLocks noChangeArrowheads="1"/>
          </p:cNvSpPr>
          <p:nvPr/>
        </p:nvSpPr>
        <p:spPr bwMode="auto">
          <a:xfrm>
            <a:off x="533400" y="5756275"/>
            <a:ext cx="8229600" cy="85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tx2"/>
              </a:buClr>
              <a:buSzPct val="70000"/>
              <a:buFont typeface="Wingdings" pitchFamily="48" charset="2"/>
              <a:buChar char="l"/>
            </a:pPr>
            <a:r>
              <a:rPr lang="en-US" altLang="zh-CN" sz="2400" dirty="0">
                <a:ea typeface="宋体" charset="-122"/>
              </a:rPr>
              <a:t>Messages initially uniformly distributed</a:t>
            </a:r>
          </a:p>
        </p:txBody>
      </p:sp>
      <p:sp>
        <p:nvSpPr>
          <p:cNvPr id="55" name="Text Box 9"/>
          <p:cNvSpPr txBox="1">
            <a:spLocks noChangeArrowheads="1"/>
          </p:cNvSpPr>
          <p:nvPr/>
        </p:nvSpPr>
        <p:spPr bwMode="auto">
          <a:xfrm>
            <a:off x="-7938" y="6610588"/>
            <a:ext cx="1771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a:t>
            </a:r>
            <a:r>
              <a:rPr lang="en-US" altLang="zh-CN" sz="1000" dirty="0" err="1">
                <a:latin typeface="+mj-lt"/>
                <a:ea typeface="宋体" pitchFamily="2" charset="-122"/>
                <a:cs typeface="Times New Roman" pitchFamily="18" charset="0"/>
              </a:rPr>
              <a:t>Aggeliki</a:t>
            </a:r>
            <a:r>
              <a:rPr lang="en-US" altLang="zh-CN" sz="1000" dirty="0">
                <a:latin typeface="+mj-lt"/>
                <a:ea typeface="宋体" pitchFamily="2" charset="-122"/>
                <a:cs typeface="Times New Roman" pitchFamily="18" charset="0"/>
              </a:rPr>
              <a:t> </a:t>
            </a:r>
            <a:r>
              <a:rPr lang="en-US" altLang="zh-CN" sz="1000" dirty="0" err="1" smtClean="0">
                <a:latin typeface="+mj-lt"/>
                <a:ea typeface="宋体" pitchFamily="2" charset="-122"/>
                <a:cs typeface="Times New Roman" pitchFamily="18" charset="0"/>
              </a:rPr>
              <a:t>Tsoli</a:t>
            </a:r>
            <a:endParaRPr lang="en-US" altLang="zh-CN" sz="1000" dirty="0">
              <a:latin typeface="+mj-lt"/>
              <a:ea typeface="宋体" pitchFamily="2" charset="-122"/>
              <a:cs typeface="Times New Roman" pitchFamily="18" charset="0"/>
            </a:endParaRPr>
          </a:p>
        </p:txBody>
      </p:sp>
      <p:sp>
        <p:nvSpPr>
          <p:cNvPr id="53"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Step 2: Message </a:t>
            </a:r>
            <a:r>
              <a:rPr lang="en-US" altLang="zh-CN" sz="2800" b="1" dirty="0" smtClean="0">
                <a:ea typeface="宋体" pitchFamily="2" charset="-122"/>
              </a:rPr>
              <a:t>Passing</a:t>
            </a:r>
            <a:endParaRPr lang="en-US" altLang="zh-CN" sz="2800" b="1" dirty="0">
              <a:ea typeface="宋体" pitchFamily="2" charset="-122"/>
            </a:endParaRPr>
          </a:p>
        </p:txBody>
      </p:sp>
    </p:spTree>
    <p:extLst>
      <p:ext uri="{BB962C8B-B14F-4D97-AF65-F5344CB8AC3E}">
        <p14:creationId xmlns:p14="http://schemas.microsoft.com/office/powerpoint/2010/main" val="3954996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0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08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08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0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08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0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0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09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09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09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10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105"/>
                                        </p:tgtEl>
                                        <p:attrNameLst>
                                          <p:attrName>style.visibility</p:attrName>
                                        </p:attrNameLst>
                                      </p:cBhvr>
                                      <p:to>
                                        <p:strVal val="visible"/>
                                      </p:to>
                                    </p:set>
                                  </p:childTnLst>
                                </p:cTn>
                              </p:par>
                              <p:par>
                                <p:cTn id="33" presetID="1" presetClass="entr" presetSubtype="0" fill="hold" grpId="0" nodeType="withEffect" nodePh="1">
                                  <p:stCondLst>
                                    <p:cond delay="0"/>
                                  </p:stCondLst>
                                  <p:endCondLst>
                                    <p:cond evt="begin" delay="0">
                                      <p:tn val="33"/>
                                    </p:cond>
                                  </p:endCondLst>
                                  <p:childTnLst>
                                    <p:set>
                                      <p:cBhvr>
                                        <p:cTn id="34" dur="1" fill="hold">
                                          <p:stCondLst>
                                            <p:cond delay="0"/>
                                          </p:stCondLst>
                                        </p:cTn>
                                        <p:tgtEl>
                                          <p:spTgt spid="441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10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10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10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09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09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07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07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07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407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07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06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06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07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07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408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08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07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07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407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409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09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409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4090"/>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4124"/>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119"/>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4123"/>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411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411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411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411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4117"/>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41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P spid="44119" grpId="0" animBg="1"/>
      <p:bldP spid="44068" grpId="0" animBg="1"/>
      <p:bldP spid="44069" grpId="0" animBg="1"/>
      <p:bldP spid="44070" grpId="0" animBg="1"/>
      <p:bldP spid="44071" grpId="0" animBg="1"/>
      <p:bldP spid="44072" grpId="0" animBg="1"/>
      <p:bldP spid="44073" grpId="0" animBg="1"/>
      <p:bldP spid="44074" grpId="0" animBg="1"/>
      <p:bldP spid="44075" grpId="0" animBg="1"/>
      <p:bldP spid="44076" grpId="0" animBg="1"/>
      <p:bldP spid="44077" grpId="0" animBg="1"/>
      <p:bldP spid="44078" grpId="0" animBg="1"/>
      <p:bldP spid="44079" grpId="0" animBg="1"/>
      <p:bldP spid="44080" grpId="0" animBg="1"/>
      <p:bldP spid="44081" grpId="0" animBg="1"/>
      <p:bldP spid="44082" grpId="0" animBg="1"/>
      <p:bldP spid="44083" grpId="0" animBg="1"/>
      <p:bldP spid="44084" grpId="0" animBg="1"/>
      <p:bldP spid="44085" grpId="0" animBg="1"/>
      <p:bldP spid="44086" grpId="0" animBg="1"/>
      <p:bldP spid="44087" grpId="0" animBg="1"/>
      <p:bldP spid="44088" grpId="0" animBg="1"/>
      <p:bldP spid="44089" grpId="0" animBg="1"/>
      <p:bldP spid="44090" grpId="0" animBg="1"/>
      <p:bldP spid="44091" grpId="0" animBg="1"/>
      <p:bldP spid="44092" grpId="0" animBg="1"/>
      <p:bldP spid="44093" grpId="0" animBg="1"/>
      <p:bldP spid="44094" grpId="0" animBg="1"/>
      <p:bldP spid="44095" grpId="0" animBg="1"/>
      <p:bldP spid="44096" grpId="0" animBg="1"/>
      <p:bldP spid="44097" grpId="0" animBg="1"/>
      <p:bldP spid="44098" grpId="0" animBg="1"/>
      <p:bldP spid="44099" grpId="0" animBg="1"/>
      <p:bldP spid="44100" grpId="0" animBg="1"/>
      <p:bldP spid="44101" grpId="0" animBg="1"/>
      <p:bldP spid="44104" grpId="0"/>
      <p:bldP spid="44105" grpId="0"/>
      <p:bldP spid="44108" grpId="0"/>
      <p:bldP spid="44109" grpId="0"/>
      <p:bldP spid="44111" grpId="0" animBg="1"/>
      <p:bldP spid="44113" grpId="0"/>
      <p:bldP spid="44115" grpId="0" animBg="1"/>
      <p:bldP spid="44116" grpId="0" animBg="1"/>
      <p:bldP spid="44117" grpId="0" animBg="1"/>
      <p:bldP spid="44123" grpId="0" animBg="1"/>
      <p:bldP spid="44124" grpId="0" animBg="1"/>
      <p:bldP spid="4412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4" name="Line 46"/>
          <p:cNvSpPr>
            <a:spLocks noChangeShapeType="1"/>
          </p:cNvSpPr>
          <p:nvPr/>
        </p:nvSpPr>
        <p:spPr bwMode="auto">
          <a:xfrm flipV="1">
            <a:off x="2971800" y="259844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55" name="Line 47"/>
          <p:cNvSpPr>
            <a:spLocks noChangeShapeType="1"/>
          </p:cNvSpPr>
          <p:nvPr/>
        </p:nvSpPr>
        <p:spPr bwMode="auto">
          <a:xfrm flipV="1">
            <a:off x="4191000" y="259844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56" name="Line 48"/>
          <p:cNvSpPr>
            <a:spLocks noChangeShapeType="1"/>
          </p:cNvSpPr>
          <p:nvPr/>
        </p:nvSpPr>
        <p:spPr bwMode="auto">
          <a:xfrm flipV="1">
            <a:off x="2971800" y="336044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57" name="Line 49"/>
          <p:cNvSpPr>
            <a:spLocks noChangeShapeType="1"/>
          </p:cNvSpPr>
          <p:nvPr/>
        </p:nvSpPr>
        <p:spPr bwMode="auto">
          <a:xfrm flipV="1">
            <a:off x="2971800" y="412244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58" name="Line 50"/>
          <p:cNvSpPr>
            <a:spLocks noChangeShapeType="1"/>
          </p:cNvSpPr>
          <p:nvPr/>
        </p:nvSpPr>
        <p:spPr bwMode="auto">
          <a:xfrm flipV="1">
            <a:off x="4191000" y="336044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59" name="Line 51"/>
          <p:cNvSpPr>
            <a:spLocks noChangeShapeType="1"/>
          </p:cNvSpPr>
          <p:nvPr/>
        </p:nvSpPr>
        <p:spPr bwMode="auto">
          <a:xfrm flipV="1">
            <a:off x="4191000" y="412244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60" name="Line 52"/>
          <p:cNvSpPr>
            <a:spLocks noChangeShapeType="1"/>
          </p:cNvSpPr>
          <p:nvPr/>
        </p:nvSpPr>
        <p:spPr bwMode="auto">
          <a:xfrm flipV="1">
            <a:off x="5410200" y="259844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61" name="Line 53"/>
          <p:cNvSpPr>
            <a:spLocks noChangeShapeType="1"/>
          </p:cNvSpPr>
          <p:nvPr/>
        </p:nvSpPr>
        <p:spPr bwMode="auto">
          <a:xfrm flipV="1">
            <a:off x="5410200" y="336044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62" name="Line 54"/>
          <p:cNvSpPr>
            <a:spLocks noChangeShapeType="1"/>
          </p:cNvSpPr>
          <p:nvPr/>
        </p:nvSpPr>
        <p:spPr bwMode="auto">
          <a:xfrm flipV="1">
            <a:off x="5410200" y="412244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63" name="Line 55"/>
          <p:cNvSpPr>
            <a:spLocks noChangeShapeType="1"/>
          </p:cNvSpPr>
          <p:nvPr/>
        </p:nvSpPr>
        <p:spPr bwMode="auto">
          <a:xfrm>
            <a:off x="2933700" y="2750840"/>
            <a:ext cx="0" cy="152400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64" name="Line 56"/>
          <p:cNvSpPr>
            <a:spLocks noChangeShapeType="1"/>
          </p:cNvSpPr>
          <p:nvPr/>
        </p:nvSpPr>
        <p:spPr bwMode="auto">
          <a:xfrm>
            <a:off x="4140200" y="2827040"/>
            <a:ext cx="0" cy="152400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65" name="Line 57"/>
          <p:cNvSpPr>
            <a:spLocks noChangeShapeType="1"/>
          </p:cNvSpPr>
          <p:nvPr/>
        </p:nvSpPr>
        <p:spPr bwMode="auto">
          <a:xfrm>
            <a:off x="5365750" y="2827040"/>
            <a:ext cx="0" cy="152400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66" name="Line 58"/>
          <p:cNvSpPr>
            <a:spLocks noChangeShapeType="1"/>
          </p:cNvSpPr>
          <p:nvPr/>
        </p:nvSpPr>
        <p:spPr bwMode="auto">
          <a:xfrm>
            <a:off x="2895600" y="4308178"/>
            <a:ext cx="24384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67" name="Line 59"/>
          <p:cNvSpPr>
            <a:spLocks noChangeShapeType="1"/>
          </p:cNvSpPr>
          <p:nvPr/>
        </p:nvSpPr>
        <p:spPr bwMode="auto">
          <a:xfrm>
            <a:off x="2971800" y="3549353"/>
            <a:ext cx="24384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68" name="Line 60"/>
          <p:cNvSpPr>
            <a:spLocks noChangeShapeType="1"/>
          </p:cNvSpPr>
          <p:nvPr/>
        </p:nvSpPr>
        <p:spPr bwMode="auto">
          <a:xfrm>
            <a:off x="2895600" y="2782590"/>
            <a:ext cx="24384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69" name="Oval 61"/>
          <p:cNvSpPr>
            <a:spLocks noChangeArrowheads="1"/>
          </p:cNvSpPr>
          <p:nvPr/>
        </p:nvSpPr>
        <p:spPr bwMode="auto">
          <a:xfrm>
            <a:off x="2819400" y="2674640"/>
            <a:ext cx="228600" cy="2286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7470" name="Oval 62"/>
          <p:cNvSpPr>
            <a:spLocks noChangeArrowheads="1"/>
          </p:cNvSpPr>
          <p:nvPr/>
        </p:nvSpPr>
        <p:spPr bwMode="auto">
          <a:xfrm>
            <a:off x="4038600" y="2674640"/>
            <a:ext cx="228600" cy="2286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7471" name="Oval 63"/>
          <p:cNvSpPr>
            <a:spLocks noChangeArrowheads="1"/>
          </p:cNvSpPr>
          <p:nvPr/>
        </p:nvSpPr>
        <p:spPr bwMode="auto">
          <a:xfrm>
            <a:off x="5257800" y="2674640"/>
            <a:ext cx="228600" cy="228600"/>
          </a:xfrm>
          <a:prstGeom prst="ellipse">
            <a:avLst/>
          </a:prstGeom>
          <a:solidFill>
            <a:schemeClr val="bg1"/>
          </a:solidFill>
          <a:ln w="25400">
            <a:solidFill>
              <a:schemeClr val="tx1"/>
            </a:solidFill>
            <a:round/>
            <a:headEnd/>
            <a:tailEnd/>
          </a:ln>
        </p:spPr>
        <p:txBody>
          <a:bodyPr wrap="none" anchor="ctr"/>
          <a:lstStyle/>
          <a:p>
            <a:endParaRPr lang="zh-CN" altLang="en-US"/>
          </a:p>
        </p:txBody>
      </p:sp>
      <p:sp>
        <p:nvSpPr>
          <p:cNvPr id="17472" name="Oval 64"/>
          <p:cNvSpPr>
            <a:spLocks noChangeArrowheads="1"/>
          </p:cNvSpPr>
          <p:nvPr/>
        </p:nvSpPr>
        <p:spPr bwMode="auto">
          <a:xfrm>
            <a:off x="3276600" y="2446040"/>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17473" name="Oval 65"/>
          <p:cNvSpPr>
            <a:spLocks noChangeArrowheads="1"/>
          </p:cNvSpPr>
          <p:nvPr/>
        </p:nvSpPr>
        <p:spPr bwMode="auto">
          <a:xfrm>
            <a:off x="4495800" y="2446040"/>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17474" name="Oval 66"/>
          <p:cNvSpPr>
            <a:spLocks noChangeArrowheads="1"/>
          </p:cNvSpPr>
          <p:nvPr/>
        </p:nvSpPr>
        <p:spPr bwMode="auto">
          <a:xfrm>
            <a:off x="5791200" y="2446040"/>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17475" name="Oval 67"/>
          <p:cNvSpPr>
            <a:spLocks noChangeArrowheads="1"/>
          </p:cNvSpPr>
          <p:nvPr/>
        </p:nvSpPr>
        <p:spPr bwMode="auto">
          <a:xfrm>
            <a:off x="3276600" y="3208040"/>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17476" name="Oval 68"/>
          <p:cNvSpPr>
            <a:spLocks noChangeArrowheads="1"/>
          </p:cNvSpPr>
          <p:nvPr/>
        </p:nvSpPr>
        <p:spPr bwMode="auto">
          <a:xfrm>
            <a:off x="4495800" y="3208040"/>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17477" name="Oval 69"/>
          <p:cNvSpPr>
            <a:spLocks noChangeArrowheads="1"/>
          </p:cNvSpPr>
          <p:nvPr/>
        </p:nvSpPr>
        <p:spPr bwMode="auto">
          <a:xfrm>
            <a:off x="5791200" y="3208040"/>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17478" name="Oval 70"/>
          <p:cNvSpPr>
            <a:spLocks noChangeArrowheads="1"/>
          </p:cNvSpPr>
          <p:nvPr/>
        </p:nvSpPr>
        <p:spPr bwMode="auto">
          <a:xfrm>
            <a:off x="3276600" y="3970040"/>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17479" name="Oval 71"/>
          <p:cNvSpPr>
            <a:spLocks noChangeArrowheads="1"/>
          </p:cNvSpPr>
          <p:nvPr/>
        </p:nvSpPr>
        <p:spPr bwMode="auto">
          <a:xfrm>
            <a:off x="4495800" y="3970040"/>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17480" name="Oval 72"/>
          <p:cNvSpPr>
            <a:spLocks noChangeArrowheads="1"/>
          </p:cNvSpPr>
          <p:nvPr/>
        </p:nvSpPr>
        <p:spPr bwMode="auto">
          <a:xfrm>
            <a:off x="5791200" y="3970040"/>
            <a:ext cx="228600" cy="228600"/>
          </a:xfrm>
          <a:prstGeom prst="ellipse">
            <a:avLst/>
          </a:prstGeom>
          <a:solidFill>
            <a:schemeClr val="tx1"/>
          </a:solidFill>
          <a:ln w="9525">
            <a:solidFill>
              <a:schemeClr val="tx1"/>
            </a:solidFill>
            <a:round/>
            <a:headEnd/>
            <a:tailEnd/>
          </a:ln>
        </p:spPr>
        <p:txBody>
          <a:bodyPr wrap="none" anchor="ctr"/>
          <a:lstStyle/>
          <a:p>
            <a:endParaRPr lang="zh-CN" altLang="en-US"/>
          </a:p>
        </p:txBody>
      </p:sp>
      <p:sp>
        <p:nvSpPr>
          <p:cNvPr id="17481" name="Oval 73"/>
          <p:cNvSpPr>
            <a:spLocks noChangeArrowheads="1"/>
          </p:cNvSpPr>
          <p:nvPr/>
        </p:nvSpPr>
        <p:spPr bwMode="auto">
          <a:xfrm>
            <a:off x="2819400" y="3436640"/>
            <a:ext cx="228600" cy="2286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7482" name="Oval 74"/>
          <p:cNvSpPr>
            <a:spLocks noChangeArrowheads="1"/>
          </p:cNvSpPr>
          <p:nvPr/>
        </p:nvSpPr>
        <p:spPr bwMode="auto">
          <a:xfrm>
            <a:off x="4038600" y="3436640"/>
            <a:ext cx="228600" cy="2286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7483" name="Oval 75"/>
          <p:cNvSpPr>
            <a:spLocks noChangeArrowheads="1"/>
          </p:cNvSpPr>
          <p:nvPr/>
        </p:nvSpPr>
        <p:spPr bwMode="auto">
          <a:xfrm>
            <a:off x="5257800" y="3436640"/>
            <a:ext cx="228600" cy="228600"/>
          </a:xfrm>
          <a:prstGeom prst="ellipse">
            <a:avLst/>
          </a:prstGeom>
          <a:solidFill>
            <a:schemeClr val="bg1"/>
          </a:solidFill>
          <a:ln w="25400">
            <a:solidFill>
              <a:schemeClr val="tx1"/>
            </a:solidFill>
            <a:round/>
            <a:headEnd/>
            <a:tailEnd/>
          </a:ln>
        </p:spPr>
        <p:txBody>
          <a:bodyPr wrap="none" anchor="ctr"/>
          <a:lstStyle/>
          <a:p>
            <a:endParaRPr lang="zh-CN" altLang="en-US"/>
          </a:p>
        </p:txBody>
      </p:sp>
      <p:sp>
        <p:nvSpPr>
          <p:cNvPr id="17484" name="Oval 76"/>
          <p:cNvSpPr>
            <a:spLocks noChangeArrowheads="1"/>
          </p:cNvSpPr>
          <p:nvPr/>
        </p:nvSpPr>
        <p:spPr bwMode="auto">
          <a:xfrm>
            <a:off x="2819400" y="4198640"/>
            <a:ext cx="228600" cy="2286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7485" name="Oval 77"/>
          <p:cNvSpPr>
            <a:spLocks noChangeArrowheads="1"/>
          </p:cNvSpPr>
          <p:nvPr/>
        </p:nvSpPr>
        <p:spPr bwMode="auto">
          <a:xfrm>
            <a:off x="4038600" y="4198640"/>
            <a:ext cx="228600" cy="228600"/>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7486" name="Oval 78"/>
          <p:cNvSpPr>
            <a:spLocks noChangeArrowheads="1"/>
          </p:cNvSpPr>
          <p:nvPr/>
        </p:nvSpPr>
        <p:spPr bwMode="auto">
          <a:xfrm>
            <a:off x="5257800" y="4198640"/>
            <a:ext cx="228600" cy="228600"/>
          </a:xfrm>
          <a:prstGeom prst="ellipse">
            <a:avLst/>
          </a:prstGeom>
          <a:solidFill>
            <a:schemeClr val="bg1"/>
          </a:solidFill>
          <a:ln w="25400">
            <a:solidFill>
              <a:schemeClr val="tx1"/>
            </a:solidFill>
            <a:round/>
            <a:headEnd/>
            <a:tailEnd/>
          </a:ln>
        </p:spPr>
        <p:txBody>
          <a:bodyPr wrap="none" anchor="ctr"/>
          <a:lstStyle/>
          <a:p>
            <a:endParaRPr lang="zh-CN" altLang="en-US"/>
          </a:p>
        </p:txBody>
      </p:sp>
      <p:sp>
        <p:nvSpPr>
          <p:cNvPr id="17487" name="Rectangle 79"/>
          <p:cNvSpPr>
            <a:spLocks noChangeArrowheads="1"/>
          </p:cNvSpPr>
          <p:nvPr/>
        </p:nvSpPr>
        <p:spPr bwMode="auto">
          <a:xfrm>
            <a:off x="2438400" y="2598440"/>
            <a:ext cx="381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zh-CN" altLang="en-US"/>
          </a:p>
        </p:txBody>
      </p:sp>
      <p:sp>
        <p:nvSpPr>
          <p:cNvPr id="17489" name="Rectangle 81"/>
          <p:cNvSpPr>
            <a:spLocks noChangeArrowheads="1"/>
          </p:cNvSpPr>
          <p:nvPr/>
        </p:nvSpPr>
        <p:spPr bwMode="auto">
          <a:xfrm>
            <a:off x="4979988" y="3512840"/>
            <a:ext cx="366712" cy="42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sz="2200">
                <a:ea typeface="宋体" charset="-122"/>
              </a:rPr>
              <a:t>x</a:t>
            </a:r>
            <a:r>
              <a:rPr lang="en-US" altLang="zh-CN" sz="2200" baseline="-25000">
                <a:ea typeface="宋体" charset="-122"/>
              </a:rPr>
              <a:t>j</a:t>
            </a:r>
          </a:p>
        </p:txBody>
      </p:sp>
      <p:sp>
        <p:nvSpPr>
          <p:cNvPr id="17491" name="Rectangle 83"/>
          <p:cNvSpPr>
            <a:spLocks noChangeArrowheads="1"/>
          </p:cNvSpPr>
          <p:nvPr/>
        </p:nvSpPr>
        <p:spPr bwMode="auto">
          <a:xfrm>
            <a:off x="5741988" y="2796878"/>
            <a:ext cx="366712" cy="42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sz="2200">
                <a:ea typeface="宋体" charset="-122"/>
              </a:rPr>
              <a:t>y</a:t>
            </a:r>
            <a:r>
              <a:rPr lang="en-US" altLang="zh-CN" sz="2200" baseline="-25000">
                <a:ea typeface="宋体" charset="-122"/>
              </a:rPr>
              <a:t>j</a:t>
            </a:r>
          </a:p>
        </p:txBody>
      </p:sp>
      <p:sp>
        <p:nvSpPr>
          <p:cNvPr id="17492" name="Freeform 84"/>
          <p:cNvSpPr>
            <a:spLocks/>
          </p:cNvSpPr>
          <p:nvPr/>
        </p:nvSpPr>
        <p:spPr bwMode="auto">
          <a:xfrm>
            <a:off x="3886200" y="2479378"/>
            <a:ext cx="1943100" cy="2197100"/>
          </a:xfrm>
          <a:custGeom>
            <a:avLst/>
            <a:gdLst>
              <a:gd name="T0" fmla="*/ 0 w 1224"/>
              <a:gd name="T1" fmla="*/ 632 h 1384"/>
              <a:gd name="T2" fmla="*/ 144 w 1224"/>
              <a:gd name="T3" fmla="*/ 872 h 1384"/>
              <a:gd name="T4" fmla="*/ 480 w 1224"/>
              <a:gd name="T5" fmla="*/ 824 h 1384"/>
              <a:gd name="T6" fmla="*/ 768 w 1224"/>
              <a:gd name="T7" fmla="*/ 1064 h 1384"/>
              <a:gd name="T8" fmla="*/ 912 w 1224"/>
              <a:gd name="T9" fmla="*/ 1352 h 1384"/>
              <a:gd name="T10" fmla="*/ 1200 w 1224"/>
              <a:gd name="T11" fmla="*/ 1256 h 1384"/>
              <a:gd name="T12" fmla="*/ 1056 w 1224"/>
              <a:gd name="T13" fmla="*/ 968 h 1384"/>
              <a:gd name="T14" fmla="*/ 768 w 1224"/>
              <a:gd name="T15" fmla="*/ 872 h 1384"/>
              <a:gd name="T16" fmla="*/ 384 w 1224"/>
              <a:gd name="T17" fmla="*/ 680 h 1384"/>
              <a:gd name="T18" fmla="*/ 384 w 1224"/>
              <a:gd name="T19" fmla="*/ 440 h 1384"/>
              <a:gd name="T20" fmla="*/ 672 w 1224"/>
              <a:gd name="T21" fmla="*/ 296 h 1384"/>
              <a:gd name="T22" fmla="*/ 1056 w 1224"/>
              <a:gd name="T23" fmla="*/ 344 h 1384"/>
              <a:gd name="T24" fmla="*/ 1152 w 1224"/>
              <a:gd name="T25" fmla="*/ 200 h 1384"/>
              <a:gd name="T26" fmla="*/ 1008 w 1224"/>
              <a:gd name="T27" fmla="*/ 8 h 1384"/>
              <a:gd name="T28" fmla="*/ 672 w 1224"/>
              <a:gd name="T29" fmla="*/ 152 h 1384"/>
              <a:gd name="T30" fmla="*/ 144 w 1224"/>
              <a:gd name="T31" fmla="*/ 440 h 1384"/>
              <a:gd name="T32" fmla="*/ 0 w 1224"/>
              <a:gd name="T33" fmla="*/ 632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4" h="1384">
                <a:moveTo>
                  <a:pt x="0" y="632"/>
                </a:moveTo>
                <a:cubicBezTo>
                  <a:pt x="0" y="704"/>
                  <a:pt x="64" y="840"/>
                  <a:pt x="144" y="872"/>
                </a:cubicBezTo>
                <a:cubicBezTo>
                  <a:pt x="224" y="904"/>
                  <a:pt x="376" y="792"/>
                  <a:pt x="480" y="824"/>
                </a:cubicBezTo>
                <a:cubicBezTo>
                  <a:pt x="584" y="856"/>
                  <a:pt x="696" y="976"/>
                  <a:pt x="768" y="1064"/>
                </a:cubicBezTo>
                <a:cubicBezTo>
                  <a:pt x="840" y="1152"/>
                  <a:pt x="840" y="1320"/>
                  <a:pt x="912" y="1352"/>
                </a:cubicBezTo>
                <a:cubicBezTo>
                  <a:pt x="984" y="1384"/>
                  <a:pt x="1176" y="1320"/>
                  <a:pt x="1200" y="1256"/>
                </a:cubicBezTo>
                <a:cubicBezTo>
                  <a:pt x="1224" y="1192"/>
                  <a:pt x="1128" y="1032"/>
                  <a:pt x="1056" y="968"/>
                </a:cubicBezTo>
                <a:cubicBezTo>
                  <a:pt x="984" y="904"/>
                  <a:pt x="880" y="920"/>
                  <a:pt x="768" y="872"/>
                </a:cubicBezTo>
                <a:cubicBezTo>
                  <a:pt x="656" y="824"/>
                  <a:pt x="448" y="752"/>
                  <a:pt x="384" y="680"/>
                </a:cubicBezTo>
                <a:cubicBezTo>
                  <a:pt x="320" y="608"/>
                  <a:pt x="336" y="504"/>
                  <a:pt x="384" y="440"/>
                </a:cubicBezTo>
                <a:cubicBezTo>
                  <a:pt x="432" y="376"/>
                  <a:pt x="560" y="312"/>
                  <a:pt x="672" y="296"/>
                </a:cubicBezTo>
                <a:cubicBezTo>
                  <a:pt x="784" y="280"/>
                  <a:pt x="976" y="360"/>
                  <a:pt x="1056" y="344"/>
                </a:cubicBezTo>
                <a:cubicBezTo>
                  <a:pt x="1136" y="328"/>
                  <a:pt x="1160" y="256"/>
                  <a:pt x="1152" y="200"/>
                </a:cubicBezTo>
                <a:cubicBezTo>
                  <a:pt x="1144" y="144"/>
                  <a:pt x="1088" y="16"/>
                  <a:pt x="1008" y="8"/>
                </a:cubicBezTo>
                <a:cubicBezTo>
                  <a:pt x="928" y="0"/>
                  <a:pt x="816" y="80"/>
                  <a:pt x="672" y="152"/>
                </a:cubicBezTo>
                <a:cubicBezTo>
                  <a:pt x="528" y="224"/>
                  <a:pt x="256" y="360"/>
                  <a:pt x="144" y="440"/>
                </a:cubicBezTo>
                <a:cubicBezTo>
                  <a:pt x="32" y="520"/>
                  <a:pt x="0" y="560"/>
                  <a:pt x="0" y="632"/>
                </a:cubicBezTo>
                <a:close/>
              </a:path>
            </a:pathLst>
          </a:custGeom>
          <a:solidFill>
            <a:srgbClr val="008000">
              <a:alpha val="20000"/>
            </a:srgbClr>
          </a:solidFill>
          <a:ln w="31750">
            <a:solidFill>
              <a:srgbClr val="008000"/>
            </a:solidFill>
            <a:round/>
            <a:headEnd/>
            <a:tailEnd/>
          </a:ln>
        </p:spPr>
        <p:txBody>
          <a:bodyPr wrap="none" anchor="ctr"/>
          <a:lstStyle/>
          <a:p>
            <a:endParaRPr lang="zh-CN" altLang="en-US"/>
          </a:p>
        </p:txBody>
      </p:sp>
      <p:sp>
        <p:nvSpPr>
          <p:cNvPr id="17493" name="Rectangle 85"/>
          <p:cNvSpPr>
            <a:spLocks noChangeArrowheads="1"/>
          </p:cNvSpPr>
          <p:nvPr/>
        </p:nvSpPr>
        <p:spPr bwMode="auto">
          <a:xfrm>
            <a:off x="1447800" y="3322638"/>
            <a:ext cx="11430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zh-CN" altLang="en-US"/>
          </a:p>
        </p:txBody>
      </p:sp>
      <p:sp>
        <p:nvSpPr>
          <p:cNvPr id="17494" name="Rectangle 86"/>
          <p:cNvSpPr>
            <a:spLocks noChangeArrowheads="1"/>
          </p:cNvSpPr>
          <p:nvPr/>
        </p:nvSpPr>
        <p:spPr bwMode="auto">
          <a:xfrm>
            <a:off x="5029200" y="1988840"/>
            <a:ext cx="6746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a:solidFill>
                  <a:srgbClr val="0A7F13"/>
                </a:solidFill>
              </a:rPr>
              <a:t>N(j)</a:t>
            </a:r>
          </a:p>
        </p:txBody>
      </p:sp>
      <p:sp>
        <p:nvSpPr>
          <p:cNvPr id="17495" name="Line 87"/>
          <p:cNvSpPr>
            <a:spLocks noChangeShapeType="1"/>
          </p:cNvSpPr>
          <p:nvPr/>
        </p:nvSpPr>
        <p:spPr bwMode="auto">
          <a:xfrm flipV="1">
            <a:off x="5403850" y="3711278"/>
            <a:ext cx="0" cy="411162"/>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96" name="Line 88"/>
          <p:cNvSpPr>
            <a:spLocks noChangeShapeType="1"/>
          </p:cNvSpPr>
          <p:nvPr/>
        </p:nvSpPr>
        <p:spPr bwMode="auto">
          <a:xfrm>
            <a:off x="5403850" y="2949278"/>
            <a:ext cx="0" cy="304800"/>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97" name="Line 89"/>
          <p:cNvSpPr>
            <a:spLocks noChangeShapeType="1"/>
          </p:cNvSpPr>
          <p:nvPr/>
        </p:nvSpPr>
        <p:spPr bwMode="auto">
          <a:xfrm flipV="1">
            <a:off x="4641850" y="3482678"/>
            <a:ext cx="381000" cy="0"/>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498" name="Freeform 90"/>
          <p:cNvSpPr>
            <a:spLocks/>
          </p:cNvSpPr>
          <p:nvPr/>
        </p:nvSpPr>
        <p:spPr bwMode="auto">
          <a:xfrm>
            <a:off x="5118100" y="3127078"/>
            <a:ext cx="977900" cy="622300"/>
          </a:xfrm>
          <a:custGeom>
            <a:avLst/>
            <a:gdLst>
              <a:gd name="T0" fmla="*/ 336 w 616"/>
              <a:gd name="T1" fmla="*/ 320 h 392"/>
              <a:gd name="T2" fmla="*/ 576 w 616"/>
              <a:gd name="T3" fmla="*/ 176 h 392"/>
              <a:gd name="T4" fmla="*/ 576 w 616"/>
              <a:gd name="T5" fmla="*/ 32 h 392"/>
              <a:gd name="T6" fmla="*/ 384 w 616"/>
              <a:gd name="T7" fmla="*/ 32 h 392"/>
              <a:gd name="T8" fmla="*/ 48 w 616"/>
              <a:gd name="T9" fmla="*/ 224 h 392"/>
              <a:gd name="T10" fmla="*/ 96 w 616"/>
              <a:gd name="T11" fmla="*/ 368 h 392"/>
              <a:gd name="T12" fmla="*/ 240 w 616"/>
              <a:gd name="T13" fmla="*/ 368 h 392"/>
              <a:gd name="T14" fmla="*/ 336 w 616"/>
              <a:gd name="T15" fmla="*/ 320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6" h="392">
                <a:moveTo>
                  <a:pt x="336" y="320"/>
                </a:moveTo>
                <a:cubicBezTo>
                  <a:pt x="392" y="288"/>
                  <a:pt x="536" y="224"/>
                  <a:pt x="576" y="176"/>
                </a:cubicBezTo>
                <a:cubicBezTo>
                  <a:pt x="616" y="128"/>
                  <a:pt x="608" y="56"/>
                  <a:pt x="576" y="32"/>
                </a:cubicBezTo>
                <a:cubicBezTo>
                  <a:pt x="544" y="8"/>
                  <a:pt x="472" y="0"/>
                  <a:pt x="384" y="32"/>
                </a:cubicBezTo>
                <a:cubicBezTo>
                  <a:pt x="296" y="64"/>
                  <a:pt x="96" y="168"/>
                  <a:pt x="48" y="224"/>
                </a:cubicBezTo>
                <a:cubicBezTo>
                  <a:pt x="0" y="280"/>
                  <a:pt x="64" y="344"/>
                  <a:pt x="96" y="368"/>
                </a:cubicBezTo>
                <a:cubicBezTo>
                  <a:pt x="128" y="392"/>
                  <a:pt x="200" y="376"/>
                  <a:pt x="240" y="368"/>
                </a:cubicBezTo>
                <a:cubicBezTo>
                  <a:pt x="280" y="360"/>
                  <a:pt x="280" y="352"/>
                  <a:pt x="336" y="320"/>
                </a:cubicBezTo>
                <a:close/>
              </a:path>
            </a:pathLst>
          </a:custGeom>
          <a:solidFill>
            <a:srgbClr val="FF0000">
              <a:alpha val="30000"/>
            </a:srgbClr>
          </a:solidFill>
          <a:ln w="19050">
            <a:solidFill>
              <a:srgbClr val="FF0000"/>
            </a:solidFill>
            <a:round/>
            <a:headEnd/>
            <a:tailEnd/>
          </a:ln>
        </p:spPr>
        <p:txBody>
          <a:bodyPr wrap="none" anchor="ctr"/>
          <a:lstStyle/>
          <a:p>
            <a:endParaRPr lang="zh-CN" altLang="en-US"/>
          </a:p>
        </p:txBody>
      </p:sp>
      <p:sp>
        <p:nvSpPr>
          <p:cNvPr id="17500" name="Rectangle 92"/>
          <p:cNvSpPr>
            <a:spLocks noChangeArrowheads="1"/>
          </p:cNvSpPr>
          <p:nvPr/>
        </p:nvSpPr>
        <p:spPr bwMode="auto">
          <a:xfrm>
            <a:off x="990600" y="4876800"/>
            <a:ext cx="7010400" cy="609600"/>
          </a:xfrm>
          <a:prstGeom prst="rect">
            <a:avLst/>
          </a:prstGeom>
          <a:noFill/>
          <a:ln w="9525">
            <a:solidFill>
              <a:schemeClr val="tx1"/>
            </a:solidFill>
            <a:miter lim="800000"/>
            <a:headEnd/>
            <a:tailEnd/>
          </a:ln>
        </p:spPr>
        <p:txBody>
          <a:bodyPr wrap="none" anchor="ctr"/>
          <a:lstStyle/>
          <a:p>
            <a:pPr algn="ctr"/>
            <a:r>
              <a:rPr lang="en-US" altLang="zh-CN"/>
              <a:t>b(x</a:t>
            </a:r>
            <a:r>
              <a:rPr lang="en-US" altLang="zh-CN" baseline="-25000"/>
              <a:t>j</a:t>
            </a:r>
            <a:r>
              <a:rPr lang="en-US" altLang="zh-CN"/>
              <a:t>) = k </a:t>
            </a:r>
            <a:r>
              <a:rPr lang="en-US" altLang="zh-CN">
                <a:solidFill>
                  <a:srgbClr val="FF0000"/>
                </a:solidFill>
                <a:sym typeface="Symbol" pitchFamily="48" charset="2"/>
              </a:rPr>
              <a:t>(x</a:t>
            </a:r>
            <a:r>
              <a:rPr lang="en-US" altLang="zh-CN" baseline="-25000">
                <a:solidFill>
                  <a:srgbClr val="FF0000"/>
                </a:solidFill>
                <a:sym typeface="Symbol" pitchFamily="48" charset="2"/>
              </a:rPr>
              <a:t>j</a:t>
            </a:r>
            <a:r>
              <a:rPr lang="en-US" altLang="zh-CN">
                <a:solidFill>
                  <a:srgbClr val="FF0000"/>
                </a:solidFill>
                <a:sym typeface="Symbol" pitchFamily="48" charset="2"/>
              </a:rPr>
              <a:t>, y</a:t>
            </a:r>
            <a:r>
              <a:rPr lang="en-US" altLang="zh-CN" baseline="-25000">
                <a:solidFill>
                  <a:srgbClr val="FF0000"/>
                </a:solidFill>
                <a:sym typeface="Symbol" pitchFamily="48" charset="2"/>
              </a:rPr>
              <a:t>j</a:t>
            </a:r>
            <a:r>
              <a:rPr lang="en-US" altLang="zh-CN">
                <a:solidFill>
                  <a:srgbClr val="FF0000"/>
                </a:solidFill>
                <a:sym typeface="Symbol" pitchFamily="48" charset="2"/>
              </a:rPr>
              <a:t>)</a:t>
            </a:r>
            <a:r>
              <a:rPr lang="en-US" altLang="zh-CN"/>
              <a:t> </a:t>
            </a:r>
            <a:r>
              <a:rPr lang="en-US" altLang="zh-CN" sz="3600" b="1">
                <a:solidFill>
                  <a:srgbClr val="0A7F13"/>
                </a:solidFill>
                <a:sym typeface="Symbol" pitchFamily="48" charset="2"/>
              </a:rPr>
              <a:t></a:t>
            </a:r>
            <a:r>
              <a:rPr lang="en-US" altLang="zh-CN" baseline="-25000">
                <a:solidFill>
                  <a:srgbClr val="0A7F13"/>
                </a:solidFill>
              </a:rPr>
              <a:t>q</a:t>
            </a:r>
            <a:r>
              <a:rPr lang="en-US" altLang="zh-CN" baseline="-25000">
                <a:solidFill>
                  <a:srgbClr val="0A7F13"/>
                </a:solidFill>
                <a:sym typeface="Symbol" pitchFamily="48" charset="2"/>
              </a:rPr>
              <a:t>N(j)</a:t>
            </a:r>
            <a:r>
              <a:rPr lang="en-US" altLang="zh-CN" baseline="-25000">
                <a:solidFill>
                  <a:srgbClr val="0A7F13"/>
                </a:solidFill>
              </a:rPr>
              <a:t> </a:t>
            </a:r>
            <a:r>
              <a:rPr lang="en-US" altLang="zh-CN">
                <a:solidFill>
                  <a:srgbClr val="0A7F13"/>
                </a:solidFill>
                <a:sym typeface="Symbol" pitchFamily="48" charset="2"/>
              </a:rPr>
              <a:t>m</a:t>
            </a:r>
            <a:r>
              <a:rPr lang="en-US" altLang="zh-CN" baseline="-25000">
                <a:solidFill>
                  <a:srgbClr val="0A7F13"/>
                </a:solidFill>
                <a:sym typeface="Symbol" pitchFamily="48" charset="2"/>
              </a:rPr>
              <a:t>qj</a:t>
            </a:r>
            <a:r>
              <a:rPr lang="en-US" altLang="zh-CN">
                <a:solidFill>
                  <a:srgbClr val="0A7F13"/>
                </a:solidFill>
                <a:sym typeface="Symbol" pitchFamily="48" charset="2"/>
              </a:rPr>
              <a:t>(x</a:t>
            </a:r>
            <a:r>
              <a:rPr lang="en-US" altLang="zh-CN" baseline="-25000">
                <a:solidFill>
                  <a:srgbClr val="0A7F13"/>
                </a:solidFill>
                <a:sym typeface="Symbol" pitchFamily="48" charset="2"/>
              </a:rPr>
              <a:t>j</a:t>
            </a:r>
            <a:r>
              <a:rPr lang="en-US" altLang="zh-CN">
                <a:solidFill>
                  <a:srgbClr val="0A7F13"/>
                </a:solidFill>
                <a:sym typeface="Symbol" pitchFamily="48" charset="2"/>
              </a:rPr>
              <a:t>)</a:t>
            </a:r>
            <a:endParaRPr lang="en-US" altLang="zh-CN" baseline="-25000"/>
          </a:p>
        </p:txBody>
      </p:sp>
      <p:sp>
        <p:nvSpPr>
          <p:cNvPr id="17501" name="Rectangle 93"/>
          <p:cNvSpPr>
            <a:spLocks noChangeArrowheads="1"/>
          </p:cNvSpPr>
          <p:nvPr/>
        </p:nvSpPr>
        <p:spPr bwMode="auto">
          <a:xfrm>
            <a:off x="609600" y="1412875"/>
            <a:ext cx="8229600" cy="178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tx2"/>
              </a:buClr>
              <a:buSzPct val="70000"/>
              <a:buFont typeface="Wingdings" pitchFamily="48" charset="2"/>
              <a:buChar char="l"/>
            </a:pPr>
            <a:r>
              <a:rPr lang="en-US" altLang="zh-CN" sz="2400" b="1" dirty="0">
                <a:ea typeface="宋体" charset="-122"/>
              </a:rPr>
              <a:t>Belief b(</a:t>
            </a:r>
            <a:r>
              <a:rPr lang="en-US" altLang="zh-CN" sz="2400" b="1" dirty="0" err="1">
                <a:ea typeface="宋体" charset="-122"/>
              </a:rPr>
              <a:t>x</a:t>
            </a:r>
            <a:r>
              <a:rPr lang="en-US" altLang="zh-CN" sz="2400" b="1" baseline="-25000" dirty="0" err="1">
                <a:ea typeface="宋体" charset="-122"/>
              </a:rPr>
              <a:t>j</a:t>
            </a:r>
            <a:r>
              <a:rPr lang="en-US" altLang="zh-CN" sz="2400" b="1" dirty="0">
                <a:ea typeface="宋体" charset="-122"/>
              </a:rPr>
              <a:t>)</a:t>
            </a:r>
            <a:r>
              <a:rPr lang="en-US" altLang="zh-CN" sz="2400" dirty="0">
                <a:ea typeface="宋体" charset="-122"/>
              </a:rPr>
              <a:t>: what node </a:t>
            </a:r>
            <a:r>
              <a:rPr lang="en-US" altLang="zh-CN" sz="2400" dirty="0" err="1">
                <a:ea typeface="宋体" charset="-122"/>
              </a:rPr>
              <a:t>x</a:t>
            </a:r>
            <a:r>
              <a:rPr lang="en-US" altLang="zh-CN" sz="2400" baseline="-25000" dirty="0" err="1">
                <a:ea typeface="宋体" charset="-122"/>
              </a:rPr>
              <a:t>j</a:t>
            </a:r>
            <a:r>
              <a:rPr lang="en-US" altLang="zh-CN" sz="2400" dirty="0">
                <a:ea typeface="宋体" charset="-122"/>
              </a:rPr>
              <a:t> thinks its marginal distribution is</a:t>
            </a:r>
          </a:p>
        </p:txBody>
      </p:sp>
      <p:sp>
        <p:nvSpPr>
          <p:cNvPr id="51" name="Text Box 9"/>
          <p:cNvSpPr txBox="1">
            <a:spLocks noChangeArrowheads="1"/>
          </p:cNvSpPr>
          <p:nvPr/>
        </p:nvSpPr>
        <p:spPr bwMode="auto">
          <a:xfrm>
            <a:off x="-7938" y="6610588"/>
            <a:ext cx="1771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a:t>
            </a:r>
            <a:r>
              <a:rPr lang="en-US" altLang="zh-CN" sz="1000" dirty="0" err="1">
                <a:latin typeface="+mj-lt"/>
                <a:ea typeface="宋体" pitchFamily="2" charset="-122"/>
                <a:cs typeface="Times New Roman" pitchFamily="18" charset="0"/>
              </a:rPr>
              <a:t>Aggeliki</a:t>
            </a:r>
            <a:r>
              <a:rPr lang="en-US" altLang="zh-CN" sz="1000" dirty="0">
                <a:latin typeface="+mj-lt"/>
                <a:ea typeface="宋体" pitchFamily="2" charset="-122"/>
                <a:cs typeface="Times New Roman" pitchFamily="18" charset="0"/>
              </a:rPr>
              <a:t> </a:t>
            </a:r>
            <a:r>
              <a:rPr lang="en-US" altLang="zh-CN" sz="1000" dirty="0" err="1" smtClean="0">
                <a:latin typeface="+mj-lt"/>
                <a:ea typeface="宋体" pitchFamily="2" charset="-122"/>
                <a:cs typeface="Times New Roman" pitchFamily="18" charset="0"/>
              </a:rPr>
              <a:t>Tsoli</a:t>
            </a:r>
            <a:endParaRPr lang="en-US" altLang="zh-CN" sz="1000" dirty="0">
              <a:latin typeface="+mj-lt"/>
              <a:ea typeface="宋体" pitchFamily="2" charset="-122"/>
              <a:cs typeface="Times New Roman" pitchFamily="18" charset="0"/>
            </a:endParaRPr>
          </a:p>
        </p:txBody>
      </p:sp>
      <p:sp>
        <p:nvSpPr>
          <p:cNvPr id="49"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charset="-122"/>
              </a:rPr>
              <a:t>Step 3: Belief </a:t>
            </a:r>
            <a:r>
              <a:rPr lang="en-US" altLang="zh-CN" sz="2800" b="1" dirty="0" smtClean="0">
                <a:ea typeface="宋体" charset="-122"/>
              </a:rPr>
              <a:t>Update</a:t>
            </a:r>
            <a:endParaRPr lang="en-US" altLang="zh-CN" sz="2800" b="1" dirty="0">
              <a:ea typeface="宋体" pitchFamily="2" charset="-122"/>
            </a:endParaRPr>
          </a:p>
        </p:txBody>
      </p:sp>
    </p:spTree>
    <p:extLst>
      <p:ext uri="{BB962C8B-B14F-4D97-AF65-F5344CB8AC3E}">
        <p14:creationId xmlns:p14="http://schemas.microsoft.com/office/powerpoint/2010/main" val="3316787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4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4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4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4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4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4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4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4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4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4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4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46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46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47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47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47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47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47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47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47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47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47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47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48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48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48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48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48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48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486"/>
                                        </p:tgtEl>
                                        <p:attrNameLst>
                                          <p:attrName>style.visibility</p:attrName>
                                        </p:attrNameLst>
                                      </p:cBhvr>
                                      <p:to>
                                        <p:strVal val="visible"/>
                                      </p:to>
                                    </p:set>
                                  </p:childTnLst>
                                </p:cTn>
                              </p:par>
                              <p:par>
                                <p:cTn id="71" presetID="1" presetClass="entr" presetSubtype="0" fill="hold" grpId="0" nodeType="withEffect" nodePh="1">
                                  <p:stCondLst>
                                    <p:cond delay="0"/>
                                  </p:stCondLst>
                                  <p:endCondLst>
                                    <p:cond evt="begin" delay="0">
                                      <p:tn val="71"/>
                                    </p:cond>
                                  </p:endCondLst>
                                  <p:childTnLst>
                                    <p:set>
                                      <p:cBhvr>
                                        <p:cTn id="72" dur="1" fill="hold">
                                          <p:stCondLst>
                                            <p:cond delay="0"/>
                                          </p:stCondLst>
                                        </p:cTn>
                                        <p:tgtEl>
                                          <p:spTgt spid="1748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748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7491"/>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7501"/>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7500"/>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749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749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749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749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749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7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54" grpId="0" animBg="1"/>
      <p:bldP spid="17455" grpId="0" animBg="1"/>
      <p:bldP spid="17456" grpId="0" animBg="1"/>
      <p:bldP spid="17457" grpId="0" animBg="1"/>
      <p:bldP spid="17458" grpId="0" animBg="1"/>
      <p:bldP spid="17459" grpId="0" animBg="1"/>
      <p:bldP spid="17460" grpId="0" animBg="1"/>
      <p:bldP spid="17461" grpId="0" animBg="1"/>
      <p:bldP spid="17462" grpId="0" animBg="1"/>
      <p:bldP spid="17463" grpId="0" animBg="1"/>
      <p:bldP spid="17464" grpId="0" animBg="1"/>
      <p:bldP spid="17465" grpId="0" animBg="1"/>
      <p:bldP spid="17466" grpId="0" animBg="1"/>
      <p:bldP spid="17467" grpId="0" animBg="1"/>
      <p:bldP spid="17468" grpId="0" animBg="1"/>
      <p:bldP spid="17469" grpId="0" animBg="1"/>
      <p:bldP spid="17470" grpId="0" animBg="1"/>
      <p:bldP spid="17471" grpId="0" animBg="1"/>
      <p:bldP spid="17472" grpId="0" animBg="1"/>
      <p:bldP spid="17473" grpId="0" animBg="1"/>
      <p:bldP spid="17474" grpId="0" animBg="1"/>
      <p:bldP spid="17475" grpId="0" animBg="1"/>
      <p:bldP spid="17476" grpId="0" animBg="1"/>
      <p:bldP spid="17477" grpId="0" animBg="1"/>
      <p:bldP spid="17478" grpId="0" animBg="1"/>
      <p:bldP spid="17479" grpId="0" animBg="1"/>
      <p:bldP spid="17480" grpId="0" animBg="1"/>
      <p:bldP spid="17481" grpId="0" animBg="1"/>
      <p:bldP spid="17482" grpId="0" animBg="1"/>
      <p:bldP spid="17483" grpId="0" animBg="1"/>
      <p:bldP spid="17484" grpId="0" animBg="1"/>
      <p:bldP spid="17485" grpId="0" animBg="1"/>
      <p:bldP spid="17486" grpId="0" animBg="1"/>
      <p:bldP spid="17487" grpId="0" animBg="1"/>
      <p:bldP spid="17489" grpId="0"/>
      <p:bldP spid="17491" grpId="0"/>
      <p:bldP spid="17492" grpId="0" animBg="1"/>
      <p:bldP spid="17494" grpId="0"/>
      <p:bldP spid="17495" grpId="0" animBg="1"/>
      <p:bldP spid="17496" grpId="0" animBg="1"/>
      <p:bldP spid="17497" grpId="0" animBg="1"/>
      <p:bldP spid="17498" grpId="0" animBg="1"/>
      <p:bldP spid="17500" grpId="0" animBg="1"/>
      <p:bldP spid="1750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Line 3"/>
          <p:cNvSpPr>
            <a:spLocks noChangeShapeType="1"/>
          </p:cNvSpPr>
          <p:nvPr/>
        </p:nvSpPr>
        <p:spPr bwMode="auto">
          <a:xfrm>
            <a:off x="6445250" y="2071589"/>
            <a:ext cx="0" cy="21907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372" name="Line 4"/>
          <p:cNvSpPr>
            <a:spLocks noChangeShapeType="1"/>
          </p:cNvSpPr>
          <p:nvPr/>
        </p:nvSpPr>
        <p:spPr bwMode="auto">
          <a:xfrm>
            <a:off x="7599363" y="2071589"/>
            <a:ext cx="0" cy="21907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373" name="Line 5"/>
          <p:cNvSpPr>
            <a:spLocks noChangeShapeType="1"/>
          </p:cNvSpPr>
          <p:nvPr/>
        </p:nvSpPr>
        <p:spPr bwMode="auto">
          <a:xfrm>
            <a:off x="5099050" y="2071589"/>
            <a:ext cx="0" cy="21907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374" name="Line 6"/>
          <p:cNvSpPr>
            <a:spLocks noChangeShapeType="1"/>
          </p:cNvSpPr>
          <p:nvPr/>
        </p:nvSpPr>
        <p:spPr bwMode="auto">
          <a:xfrm>
            <a:off x="5099050" y="3166964"/>
            <a:ext cx="2500313"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375" name="Oval 7"/>
          <p:cNvSpPr>
            <a:spLocks noChangeArrowheads="1"/>
          </p:cNvSpPr>
          <p:nvPr/>
        </p:nvSpPr>
        <p:spPr bwMode="auto">
          <a:xfrm>
            <a:off x="4906963" y="1889026"/>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376" name="Oval 8"/>
          <p:cNvSpPr>
            <a:spLocks noChangeArrowheads="1"/>
          </p:cNvSpPr>
          <p:nvPr/>
        </p:nvSpPr>
        <p:spPr bwMode="auto">
          <a:xfrm>
            <a:off x="6253163" y="1889026"/>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377" name="Oval 9"/>
          <p:cNvSpPr>
            <a:spLocks noChangeArrowheads="1"/>
          </p:cNvSpPr>
          <p:nvPr/>
        </p:nvSpPr>
        <p:spPr bwMode="auto">
          <a:xfrm>
            <a:off x="4906963" y="2984401"/>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378" name="Oval 10"/>
          <p:cNvSpPr>
            <a:spLocks noChangeArrowheads="1"/>
          </p:cNvSpPr>
          <p:nvPr/>
        </p:nvSpPr>
        <p:spPr bwMode="auto">
          <a:xfrm>
            <a:off x="6253163" y="2984401"/>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379" name="Oval 11"/>
          <p:cNvSpPr>
            <a:spLocks noChangeArrowheads="1"/>
          </p:cNvSpPr>
          <p:nvPr/>
        </p:nvSpPr>
        <p:spPr bwMode="auto">
          <a:xfrm>
            <a:off x="7407275" y="1889026"/>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380" name="Oval 12"/>
          <p:cNvSpPr>
            <a:spLocks noChangeArrowheads="1"/>
          </p:cNvSpPr>
          <p:nvPr/>
        </p:nvSpPr>
        <p:spPr bwMode="auto">
          <a:xfrm>
            <a:off x="4906963" y="4079776"/>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381" name="Oval 13"/>
          <p:cNvSpPr>
            <a:spLocks noChangeArrowheads="1"/>
          </p:cNvSpPr>
          <p:nvPr/>
        </p:nvSpPr>
        <p:spPr bwMode="auto">
          <a:xfrm>
            <a:off x="7407275" y="2984401"/>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382" name="Oval 14"/>
          <p:cNvSpPr>
            <a:spLocks noChangeArrowheads="1"/>
          </p:cNvSpPr>
          <p:nvPr/>
        </p:nvSpPr>
        <p:spPr bwMode="auto">
          <a:xfrm>
            <a:off x="6253163" y="4079776"/>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383" name="Oval 15"/>
          <p:cNvSpPr>
            <a:spLocks noChangeArrowheads="1"/>
          </p:cNvSpPr>
          <p:nvPr/>
        </p:nvSpPr>
        <p:spPr bwMode="auto">
          <a:xfrm>
            <a:off x="7407275" y="4079776"/>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384" name="Line 16"/>
          <p:cNvSpPr>
            <a:spLocks noChangeShapeType="1"/>
          </p:cNvSpPr>
          <p:nvPr/>
        </p:nvSpPr>
        <p:spPr bwMode="auto">
          <a:xfrm>
            <a:off x="6564313" y="2304951"/>
            <a:ext cx="0" cy="595313"/>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385" name="Line 17"/>
          <p:cNvSpPr>
            <a:spLocks noChangeShapeType="1"/>
          </p:cNvSpPr>
          <p:nvPr/>
        </p:nvSpPr>
        <p:spPr bwMode="auto">
          <a:xfrm flipH="1">
            <a:off x="6686550" y="3316189"/>
            <a:ext cx="674688"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386" name="Line 18"/>
          <p:cNvSpPr>
            <a:spLocks noChangeShapeType="1"/>
          </p:cNvSpPr>
          <p:nvPr/>
        </p:nvSpPr>
        <p:spPr bwMode="auto">
          <a:xfrm flipV="1">
            <a:off x="6318250" y="3374926"/>
            <a:ext cx="0" cy="65405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387" name="Line 19"/>
          <p:cNvSpPr>
            <a:spLocks noChangeShapeType="1"/>
          </p:cNvSpPr>
          <p:nvPr/>
        </p:nvSpPr>
        <p:spPr bwMode="auto">
          <a:xfrm>
            <a:off x="5337175" y="3078064"/>
            <a:ext cx="858838"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388" name="Text Box 20"/>
          <p:cNvSpPr txBox="1">
            <a:spLocks noChangeArrowheads="1"/>
          </p:cNvSpPr>
          <p:nvPr/>
        </p:nvSpPr>
        <p:spPr bwMode="auto">
          <a:xfrm>
            <a:off x="6159500" y="2631976"/>
            <a:ext cx="26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solidFill>
                  <a:schemeClr val="tx1"/>
                </a:solidFill>
                <a:ea typeface="宋体" charset="-122"/>
              </a:rPr>
              <a:t>i</a:t>
            </a:r>
          </a:p>
        </p:txBody>
      </p:sp>
      <p:sp>
        <p:nvSpPr>
          <p:cNvPr id="58389" name="Text Box 21"/>
          <p:cNvSpPr txBox="1">
            <a:spLocks noChangeArrowheads="1"/>
          </p:cNvSpPr>
          <p:nvPr/>
        </p:nvSpPr>
        <p:spPr bwMode="auto">
          <a:xfrm>
            <a:off x="4572000" y="2936776"/>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k</a:t>
            </a:r>
          </a:p>
        </p:txBody>
      </p:sp>
      <p:sp>
        <p:nvSpPr>
          <p:cNvPr id="58390" name="Text Box 22"/>
          <p:cNvSpPr txBox="1">
            <a:spLocks noChangeArrowheads="1"/>
          </p:cNvSpPr>
          <p:nvPr/>
        </p:nvSpPr>
        <p:spPr bwMode="auto">
          <a:xfrm>
            <a:off x="6400800" y="1488976"/>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k</a:t>
            </a:r>
          </a:p>
        </p:txBody>
      </p:sp>
      <p:sp>
        <p:nvSpPr>
          <p:cNvPr id="58391" name="Text Box 23"/>
          <p:cNvSpPr txBox="1">
            <a:spLocks noChangeArrowheads="1"/>
          </p:cNvSpPr>
          <p:nvPr/>
        </p:nvSpPr>
        <p:spPr bwMode="auto">
          <a:xfrm>
            <a:off x="7772400" y="2860576"/>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k</a:t>
            </a:r>
          </a:p>
        </p:txBody>
      </p:sp>
      <p:sp>
        <p:nvSpPr>
          <p:cNvPr id="58392" name="Text Box 24"/>
          <p:cNvSpPr txBox="1">
            <a:spLocks noChangeArrowheads="1"/>
          </p:cNvSpPr>
          <p:nvPr/>
        </p:nvSpPr>
        <p:spPr bwMode="auto">
          <a:xfrm>
            <a:off x="6629400" y="3851176"/>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k</a:t>
            </a:r>
          </a:p>
        </p:txBody>
      </p:sp>
      <p:sp>
        <p:nvSpPr>
          <p:cNvPr id="58393" name="Line 25"/>
          <p:cNvSpPr>
            <a:spLocks noChangeShapeType="1"/>
          </p:cNvSpPr>
          <p:nvPr/>
        </p:nvSpPr>
        <p:spPr bwMode="auto">
          <a:xfrm>
            <a:off x="2246313" y="2039839"/>
            <a:ext cx="0" cy="21637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394" name="Line 26"/>
          <p:cNvSpPr>
            <a:spLocks noChangeShapeType="1"/>
          </p:cNvSpPr>
          <p:nvPr/>
        </p:nvSpPr>
        <p:spPr bwMode="auto">
          <a:xfrm>
            <a:off x="3409950" y="2039839"/>
            <a:ext cx="0" cy="21637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395" name="Line 27"/>
          <p:cNvSpPr>
            <a:spLocks noChangeShapeType="1"/>
          </p:cNvSpPr>
          <p:nvPr/>
        </p:nvSpPr>
        <p:spPr bwMode="auto">
          <a:xfrm>
            <a:off x="887413" y="2039839"/>
            <a:ext cx="0" cy="21637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396" name="Line 28"/>
          <p:cNvSpPr>
            <a:spLocks noChangeShapeType="1"/>
          </p:cNvSpPr>
          <p:nvPr/>
        </p:nvSpPr>
        <p:spPr bwMode="auto">
          <a:xfrm>
            <a:off x="887413" y="3122514"/>
            <a:ext cx="2522537"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397" name="Oval 29"/>
          <p:cNvSpPr>
            <a:spLocks noChangeArrowheads="1"/>
          </p:cNvSpPr>
          <p:nvPr/>
        </p:nvSpPr>
        <p:spPr bwMode="auto">
          <a:xfrm>
            <a:off x="693738" y="1858864"/>
            <a:ext cx="387350"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398" name="Oval 30"/>
          <p:cNvSpPr>
            <a:spLocks noChangeArrowheads="1"/>
          </p:cNvSpPr>
          <p:nvPr/>
        </p:nvSpPr>
        <p:spPr bwMode="auto">
          <a:xfrm>
            <a:off x="2051050" y="1858864"/>
            <a:ext cx="388938"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399" name="Oval 31"/>
          <p:cNvSpPr>
            <a:spLocks noChangeArrowheads="1"/>
          </p:cNvSpPr>
          <p:nvPr/>
        </p:nvSpPr>
        <p:spPr bwMode="auto">
          <a:xfrm>
            <a:off x="693738" y="2941539"/>
            <a:ext cx="387350"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400" name="Oval 32"/>
          <p:cNvSpPr>
            <a:spLocks noChangeArrowheads="1"/>
          </p:cNvSpPr>
          <p:nvPr/>
        </p:nvSpPr>
        <p:spPr bwMode="auto">
          <a:xfrm>
            <a:off x="2051050" y="2941539"/>
            <a:ext cx="388938"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401" name="Oval 33"/>
          <p:cNvSpPr>
            <a:spLocks noChangeArrowheads="1"/>
          </p:cNvSpPr>
          <p:nvPr/>
        </p:nvSpPr>
        <p:spPr bwMode="auto">
          <a:xfrm>
            <a:off x="3216275" y="1858864"/>
            <a:ext cx="387350"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402" name="Oval 34"/>
          <p:cNvSpPr>
            <a:spLocks noChangeArrowheads="1"/>
          </p:cNvSpPr>
          <p:nvPr/>
        </p:nvSpPr>
        <p:spPr bwMode="auto">
          <a:xfrm>
            <a:off x="693738" y="4024214"/>
            <a:ext cx="387350"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403" name="Oval 35"/>
          <p:cNvSpPr>
            <a:spLocks noChangeArrowheads="1"/>
          </p:cNvSpPr>
          <p:nvPr/>
        </p:nvSpPr>
        <p:spPr bwMode="auto">
          <a:xfrm>
            <a:off x="3216275" y="2941539"/>
            <a:ext cx="387350"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404" name="Oval 36"/>
          <p:cNvSpPr>
            <a:spLocks noChangeArrowheads="1"/>
          </p:cNvSpPr>
          <p:nvPr/>
        </p:nvSpPr>
        <p:spPr bwMode="auto">
          <a:xfrm>
            <a:off x="2051050" y="4024214"/>
            <a:ext cx="388938"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405" name="Oval 37"/>
          <p:cNvSpPr>
            <a:spLocks noChangeArrowheads="1"/>
          </p:cNvSpPr>
          <p:nvPr/>
        </p:nvSpPr>
        <p:spPr bwMode="auto">
          <a:xfrm>
            <a:off x="3216275" y="4024214"/>
            <a:ext cx="387350"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8406" name="Line 38"/>
          <p:cNvSpPr>
            <a:spLocks noChangeShapeType="1"/>
          </p:cNvSpPr>
          <p:nvPr/>
        </p:nvSpPr>
        <p:spPr bwMode="auto">
          <a:xfrm flipH="1">
            <a:off x="1127125" y="3209826"/>
            <a:ext cx="866775"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407" name="Line 39"/>
          <p:cNvSpPr>
            <a:spLocks noChangeShapeType="1"/>
          </p:cNvSpPr>
          <p:nvPr/>
        </p:nvSpPr>
        <p:spPr bwMode="auto">
          <a:xfrm>
            <a:off x="2303463" y="2270026"/>
            <a:ext cx="0" cy="646113"/>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408" name="Line 40"/>
          <p:cNvSpPr>
            <a:spLocks noChangeShapeType="1"/>
          </p:cNvSpPr>
          <p:nvPr/>
        </p:nvSpPr>
        <p:spPr bwMode="auto">
          <a:xfrm flipV="1">
            <a:off x="2303463" y="3327301"/>
            <a:ext cx="0" cy="70485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409" name="Line 41"/>
          <p:cNvSpPr>
            <a:spLocks noChangeShapeType="1"/>
          </p:cNvSpPr>
          <p:nvPr/>
        </p:nvSpPr>
        <p:spPr bwMode="auto">
          <a:xfrm flipH="1">
            <a:off x="2489200" y="3033614"/>
            <a:ext cx="619125"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410" name="Text Box 42"/>
          <p:cNvSpPr txBox="1">
            <a:spLocks noChangeArrowheads="1"/>
          </p:cNvSpPr>
          <p:nvPr/>
        </p:nvSpPr>
        <p:spPr bwMode="auto">
          <a:xfrm>
            <a:off x="2422525" y="3209826"/>
            <a:ext cx="26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i</a:t>
            </a:r>
          </a:p>
        </p:txBody>
      </p:sp>
      <p:sp>
        <p:nvSpPr>
          <p:cNvPr id="58411" name="Text Box 43"/>
          <p:cNvSpPr txBox="1">
            <a:spLocks noChangeArrowheads="1"/>
          </p:cNvSpPr>
          <p:nvPr/>
        </p:nvSpPr>
        <p:spPr bwMode="auto">
          <a:xfrm>
            <a:off x="381000" y="2974876"/>
            <a:ext cx="26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j</a:t>
            </a:r>
          </a:p>
        </p:txBody>
      </p:sp>
      <p:sp>
        <p:nvSpPr>
          <p:cNvPr id="58412" name="Text Box 44"/>
          <p:cNvSpPr txBox="1">
            <a:spLocks noChangeArrowheads="1"/>
          </p:cNvSpPr>
          <p:nvPr/>
        </p:nvSpPr>
        <p:spPr bwMode="auto">
          <a:xfrm>
            <a:off x="3603625" y="2916139"/>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k</a:t>
            </a:r>
          </a:p>
        </p:txBody>
      </p:sp>
      <p:sp>
        <p:nvSpPr>
          <p:cNvPr id="58413" name="Text Box 45"/>
          <p:cNvSpPr txBox="1">
            <a:spLocks noChangeArrowheads="1"/>
          </p:cNvSpPr>
          <p:nvPr/>
        </p:nvSpPr>
        <p:spPr bwMode="auto">
          <a:xfrm>
            <a:off x="2133600" y="1412776"/>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k</a:t>
            </a:r>
          </a:p>
        </p:txBody>
      </p:sp>
      <p:sp>
        <p:nvSpPr>
          <p:cNvPr id="58414" name="Text Box 46"/>
          <p:cNvSpPr txBox="1">
            <a:spLocks noChangeArrowheads="1"/>
          </p:cNvSpPr>
          <p:nvPr/>
        </p:nvSpPr>
        <p:spPr bwMode="auto">
          <a:xfrm>
            <a:off x="2438400" y="3774976"/>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k</a:t>
            </a:r>
          </a:p>
        </p:txBody>
      </p:sp>
      <p:sp>
        <p:nvSpPr>
          <p:cNvPr id="58415" name="Text Box 47"/>
          <p:cNvSpPr txBox="1">
            <a:spLocks noChangeArrowheads="1"/>
          </p:cNvSpPr>
          <p:nvPr/>
        </p:nvSpPr>
        <p:spPr bwMode="auto">
          <a:xfrm>
            <a:off x="2346325" y="2265264"/>
            <a:ext cx="568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ea typeface="宋体" charset="-122"/>
              </a:rPr>
              <a:t>M</a:t>
            </a:r>
            <a:r>
              <a:rPr lang="en-US" altLang="zh-CN" sz="1600">
                <a:ea typeface="宋体" charset="-122"/>
              </a:rPr>
              <a:t>ki</a:t>
            </a:r>
          </a:p>
        </p:txBody>
      </p:sp>
      <p:grpSp>
        <p:nvGrpSpPr>
          <p:cNvPr id="58416" name="Group 48"/>
          <p:cNvGrpSpPr>
            <a:grpSpLocks/>
          </p:cNvGrpSpPr>
          <p:nvPr/>
        </p:nvGrpSpPr>
        <p:grpSpPr bwMode="auto">
          <a:xfrm>
            <a:off x="533400" y="4825752"/>
            <a:ext cx="3657600" cy="1327150"/>
            <a:chOff x="336" y="3408"/>
            <a:chExt cx="2304" cy="836"/>
          </a:xfrm>
        </p:grpSpPr>
        <p:graphicFrame>
          <p:nvGraphicFramePr>
            <p:cNvPr id="58417" name="Object 49"/>
            <p:cNvGraphicFramePr>
              <a:graphicFrameLocks noChangeAspect="1"/>
            </p:cNvGraphicFramePr>
            <p:nvPr/>
          </p:nvGraphicFramePr>
          <p:xfrm>
            <a:off x="336" y="3408"/>
            <a:ext cx="2203" cy="284"/>
          </p:xfrm>
          <a:graphic>
            <a:graphicData uri="http://schemas.openxmlformats.org/presentationml/2006/ole">
              <mc:AlternateContent xmlns:mc="http://schemas.openxmlformats.org/markup-compatibility/2006">
                <mc:Choice xmlns:v="urn:schemas-microsoft-com:vml" Requires="v">
                  <p:oleObj spid="_x0000_s53894" name="Equation" r:id="rId3" imgW="2705040" imgH="368280" progId="Equation.3">
                    <p:embed/>
                  </p:oleObj>
                </mc:Choice>
                <mc:Fallback>
                  <p:oleObj name="Equation" r:id="rId3" imgW="2705040" imgH="3682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3408"/>
                          <a:ext cx="2203" cy="2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418" name="Line 50"/>
            <p:cNvSpPr>
              <a:spLocks noChangeShapeType="1"/>
            </p:cNvSpPr>
            <p:nvPr/>
          </p:nvSpPr>
          <p:spPr bwMode="auto">
            <a:xfrm flipV="1">
              <a:off x="1152" y="3600"/>
              <a:ext cx="0" cy="432"/>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419" name="Text Box 51"/>
            <p:cNvSpPr txBox="1">
              <a:spLocks noChangeArrowheads="1"/>
            </p:cNvSpPr>
            <p:nvPr/>
          </p:nvSpPr>
          <p:spPr bwMode="auto">
            <a:xfrm>
              <a:off x="528" y="4032"/>
              <a:ext cx="16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ea typeface="宋体" charset="-122"/>
                </a:rPr>
                <a:t>Compatibilities (interactions)</a:t>
              </a:r>
            </a:p>
          </p:txBody>
        </p:sp>
        <p:sp>
          <p:nvSpPr>
            <p:cNvPr id="58420" name="Line 52"/>
            <p:cNvSpPr>
              <a:spLocks noChangeShapeType="1"/>
            </p:cNvSpPr>
            <p:nvPr/>
          </p:nvSpPr>
          <p:spPr bwMode="auto">
            <a:xfrm flipV="1">
              <a:off x="1632" y="3600"/>
              <a:ext cx="0" cy="24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421" name="Text Box 53"/>
            <p:cNvSpPr txBox="1">
              <a:spLocks noChangeArrowheads="1"/>
            </p:cNvSpPr>
            <p:nvPr/>
          </p:nvSpPr>
          <p:spPr bwMode="auto">
            <a:xfrm>
              <a:off x="1622" y="3687"/>
              <a:ext cx="101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ea typeface="宋体" charset="-122"/>
                </a:rPr>
                <a:t>external evidence</a:t>
              </a:r>
            </a:p>
          </p:txBody>
        </p:sp>
      </p:grpSp>
      <p:grpSp>
        <p:nvGrpSpPr>
          <p:cNvPr id="58422" name="Group 54"/>
          <p:cNvGrpSpPr>
            <a:grpSpLocks/>
          </p:cNvGrpSpPr>
          <p:nvPr/>
        </p:nvGrpSpPr>
        <p:grpSpPr bwMode="auto">
          <a:xfrm>
            <a:off x="4724400" y="4825752"/>
            <a:ext cx="3629025" cy="1327150"/>
            <a:chOff x="2976" y="3408"/>
            <a:chExt cx="2286" cy="836"/>
          </a:xfrm>
        </p:grpSpPr>
        <p:graphicFrame>
          <p:nvGraphicFramePr>
            <p:cNvPr id="58423" name="Object 55"/>
            <p:cNvGraphicFramePr>
              <a:graphicFrameLocks noChangeAspect="1"/>
            </p:cNvGraphicFramePr>
            <p:nvPr/>
          </p:nvGraphicFramePr>
          <p:xfrm>
            <a:off x="3408" y="3408"/>
            <a:ext cx="1370" cy="286"/>
          </p:xfrm>
          <a:graphic>
            <a:graphicData uri="http://schemas.openxmlformats.org/presentationml/2006/ole">
              <mc:AlternateContent xmlns:mc="http://schemas.openxmlformats.org/markup-compatibility/2006">
                <mc:Choice xmlns:v="urn:schemas-microsoft-com:vml" Requires="v">
                  <p:oleObj spid="_x0000_s53895" name="Equation" r:id="rId5" imgW="1587240" imgH="342720" progId="Equation.3">
                    <p:embed/>
                  </p:oleObj>
                </mc:Choice>
                <mc:Fallback>
                  <p:oleObj name="Equation" r:id="rId5" imgW="1587240" imgH="3427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 y="3408"/>
                          <a:ext cx="1370" cy="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8424" name="Group 56"/>
            <p:cNvGrpSpPr>
              <a:grpSpLocks/>
            </p:cNvGrpSpPr>
            <p:nvPr/>
          </p:nvGrpSpPr>
          <p:grpSpPr bwMode="auto">
            <a:xfrm>
              <a:off x="4464" y="3600"/>
              <a:ext cx="551" cy="404"/>
              <a:chOff x="4464" y="3600"/>
              <a:chExt cx="551" cy="404"/>
            </a:xfrm>
          </p:grpSpPr>
          <p:sp>
            <p:nvSpPr>
              <p:cNvPr id="58425" name="Line 57"/>
              <p:cNvSpPr>
                <a:spLocks noChangeShapeType="1"/>
              </p:cNvSpPr>
              <p:nvPr/>
            </p:nvSpPr>
            <p:spPr bwMode="auto">
              <a:xfrm flipV="1">
                <a:off x="4464" y="3600"/>
                <a:ext cx="0" cy="336"/>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426" name="Text Box 58"/>
              <p:cNvSpPr txBox="1">
                <a:spLocks noChangeArrowheads="1"/>
              </p:cNvSpPr>
              <p:nvPr/>
            </p:nvSpPr>
            <p:spPr bwMode="auto">
              <a:xfrm>
                <a:off x="4464" y="3792"/>
                <a:ext cx="55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ea typeface="宋体" charset="-122"/>
                  </a:rPr>
                  <a:t>message</a:t>
                </a:r>
              </a:p>
            </p:txBody>
          </p:sp>
        </p:grpSp>
        <p:sp>
          <p:nvSpPr>
            <p:cNvPr id="58427" name="Line 59"/>
            <p:cNvSpPr>
              <a:spLocks noChangeShapeType="1"/>
            </p:cNvSpPr>
            <p:nvPr/>
          </p:nvSpPr>
          <p:spPr bwMode="auto">
            <a:xfrm flipV="1">
              <a:off x="3504" y="3600"/>
              <a:ext cx="0" cy="48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428" name="Text Box 60"/>
            <p:cNvSpPr txBox="1">
              <a:spLocks noChangeArrowheads="1"/>
            </p:cNvSpPr>
            <p:nvPr/>
          </p:nvSpPr>
          <p:spPr bwMode="auto">
            <a:xfrm>
              <a:off x="2976" y="4032"/>
              <a:ext cx="2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ea typeface="宋体" charset="-122"/>
                </a:rPr>
                <a:t>belief  (approximate </a:t>
              </a:r>
              <a:r>
                <a:rPr lang="en-US" altLang="zh-CN" sz="1600">
                  <a:solidFill>
                    <a:srgbClr val="CC0000"/>
                  </a:solidFill>
                  <a:ea typeface="宋体" charset="-122"/>
                </a:rPr>
                <a:t>marginal probability</a:t>
              </a:r>
              <a:r>
                <a:rPr lang="en-US" altLang="zh-CN" sz="1600">
                  <a:ea typeface="宋体" charset="-122"/>
                </a:rPr>
                <a:t>)</a:t>
              </a:r>
            </a:p>
          </p:txBody>
        </p:sp>
      </p:grpSp>
      <p:sp>
        <p:nvSpPr>
          <p:cNvPr id="62" name="Text Box 9"/>
          <p:cNvSpPr txBox="1">
            <a:spLocks noChangeArrowheads="1"/>
          </p:cNvSpPr>
          <p:nvPr/>
        </p:nvSpPr>
        <p:spPr bwMode="auto">
          <a:xfrm>
            <a:off x="-7938" y="6610588"/>
            <a:ext cx="32117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Max Welling - University of California </a:t>
            </a:r>
            <a:r>
              <a:rPr lang="en-US" altLang="zh-CN" sz="1000" dirty="0" smtClean="0">
                <a:latin typeface="+mj-lt"/>
                <a:ea typeface="宋体" pitchFamily="2" charset="-122"/>
                <a:cs typeface="Times New Roman" pitchFamily="18" charset="0"/>
              </a:rPr>
              <a:t>Irvine</a:t>
            </a:r>
            <a:endParaRPr lang="en-US" altLang="zh-CN" sz="1000" dirty="0">
              <a:latin typeface="+mj-lt"/>
              <a:ea typeface="宋体" pitchFamily="2" charset="-122"/>
              <a:cs typeface="Times New Roman" pitchFamily="18" charset="0"/>
            </a:endParaRPr>
          </a:p>
        </p:txBody>
      </p:sp>
      <p:sp>
        <p:nvSpPr>
          <p:cNvPr id="63"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Belief Propagation on </a:t>
            </a:r>
            <a:r>
              <a:rPr lang="en-US" altLang="zh-CN" sz="2800" b="1" dirty="0" smtClean="0">
                <a:ea typeface="宋体" pitchFamily="2" charset="-122"/>
              </a:rPr>
              <a:t>trees</a:t>
            </a:r>
            <a:endParaRPr lang="en-US" altLang="zh-CN" sz="2800" b="1" dirty="0">
              <a:ea typeface="宋体" pitchFamily="2" charset="-122"/>
            </a:endParaRPr>
          </a:p>
        </p:txBody>
      </p:sp>
    </p:spTree>
    <p:extLst>
      <p:ext uri="{BB962C8B-B14F-4D97-AF65-F5344CB8AC3E}">
        <p14:creationId xmlns:p14="http://schemas.microsoft.com/office/powerpoint/2010/main" val="10982890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Line 2"/>
          <p:cNvSpPr>
            <a:spLocks noChangeShapeType="1"/>
          </p:cNvSpPr>
          <p:nvPr/>
        </p:nvSpPr>
        <p:spPr bwMode="auto">
          <a:xfrm>
            <a:off x="5105400" y="4232176"/>
            <a:ext cx="2522538"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395" name="Line 3"/>
          <p:cNvSpPr>
            <a:spLocks noChangeShapeType="1"/>
          </p:cNvSpPr>
          <p:nvPr/>
        </p:nvSpPr>
        <p:spPr bwMode="auto">
          <a:xfrm>
            <a:off x="5105400" y="2098576"/>
            <a:ext cx="2522538"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396" name="Line 4"/>
          <p:cNvSpPr>
            <a:spLocks noChangeShapeType="1"/>
          </p:cNvSpPr>
          <p:nvPr/>
        </p:nvSpPr>
        <p:spPr bwMode="auto">
          <a:xfrm>
            <a:off x="838200" y="2022376"/>
            <a:ext cx="2522538"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397" name="Line 5"/>
          <p:cNvSpPr>
            <a:spLocks noChangeShapeType="1"/>
          </p:cNvSpPr>
          <p:nvPr/>
        </p:nvSpPr>
        <p:spPr bwMode="auto">
          <a:xfrm>
            <a:off x="914400" y="4232176"/>
            <a:ext cx="2522538"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399" name="Line 7"/>
          <p:cNvSpPr>
            <a:spLocks noChangeShapeType="1"/>
          </p:cNvSpPr>
          <p:nvPr/>
        </p:nvSpPr>
        <p:spPr bwMode="auto">
          <a:xfrm>
            <a:off x="6445250" y="2071589"/>
            <a:ext cx="0" cy="21907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00" name="Line 8"/>
          <p:cNvSpPr>
            <a:spLocks noChangeShapeType="1"/>
          </p:cNvSpPr>
          <p:nvPr/>
        </p:nvSpPr>
        <p:spPr bwMode="auto">
          <a:xfrm>
            <a:off x="7599363" y="2071589"/>
            <a:ext cx="0" cy="21907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01" name="Line 9"/>
          <p:cNvSpPr>
            <a:spLocks noChangeShapeType="1"/>
          </p:cNvSpPr>
          <p:nvPr/>
        </p:nvSpPr>
        <p:spPr bwMode="auto">
          <a:xfrm>
            <a:off x="5099050" y="2071589"/>
            <a:ext cx="0" cy="21907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02" name="Line 10"/>
          <p:cNvSpPr>
            <a:spLocks noChangeShapeType="1"/>
          </p:cNvSpPr>
          <p:nvPr/>
        </p:nvSpPr>
        <p:spPr bwMode="auto">
          <a:xfrm>
            <a:off x="5099050" y="3166964"/>
            <a:ext cx="2500313"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03" name="Oval 11"/>
          <p:cNvSpPr>
            <a:spLocks noChangeArrowheads="1"/>
          </p:cNvSpPr>
          <p:nvPr/>
        </p:nvSpPr>
        <p:spPr bwMode="auto">
          <a:xfrm>
            <a:off x="4906963" y="1889026"/>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04" name="Oval 12"/>
          <p:cNvSpPr>
            <a:spLocks noChangeArrowheads="1"/>
          </p:cNvSpPr>
          <p:nvPr/>
        </p:nvSpPr>
        <p:spPr bwMode="auto">
          <a:xfrm>
            <a:off x="6253163" y="1889026"/>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05" name="Oval 13"/>
          <p:cNvSpPr>
            <a:spLocks noChangeArrowheads="1"/>
          </p:cNvSpPr>
          <p:nvPr/>
        </p:nvSpPr>
        <p:spPr bwMode="auto">
          <a:xfrm>
            <a:off x="4906963" y="2984401"/>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06" name="Oval 14"/>
          <p:cNvSpPr>
            <a:spLocks noChangeArrowheads="1"/>
          </p:cNvSpPr>
          <p:nvPr/>
        </p:nvSpPr>
        <p:spPr bwMode="auto">
          <a:xfrm>
            <a:off x="6253163" y="2984401"/>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07" name="Oval 15"/>
          <p:cNvSpPr>
            <a:spLocks noChangeArrowheads="1"/>
          </p:cNvSpPr>
          <p:nvPr/>
        </p:nvSpPr>
        <p:spPr bwMode="auto">
          <a:xfrm>
            <a:off x="7407275" y="1889026"/>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08" name="Oval 16"/>
          <p:cNvSpPr>
            <a:spLocks noChangeArrowheads="1"/>
          </p:cNvSpPr>
          <p:nvPr/>
        </p:nvSpPr>
        <p:spPr bwMode="auto">
          <a:xfrm>
            <a:off x="4906963" y="4079776"/>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09" name="Oval 17"/>
          <p:cNvSpPr>
            <a:spLocks noChangeArrowheads="1"/>
          </p:cNvSpPr>
          <p:nvPr/>
        </p:nvSpPr>
        <p:spPr bwMode="auto">
          <a:xfrm>
            <a:off x="7407275" y="2984401"/>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10" name="Oval 18"/>
          <p:cNvSpPr>
            <a:spLocks noChangeArrowheads="1"/>
          </p:cNvSpPr>
          <p:nvPr/>
        </p:nvSpPr>
        <p:spPr bwMode="auto">
          <a:xfrm>
            <a:off x="6253163" y="4079776"/>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11" name="Oval 19"/>
          <p:cNvSpPr>
            <a:spLocks noChangeArrowheads="1"/>
          </p:cNvSpPr>
          <p:nvPr/>
        </p:nvSpPr>
        <p:spPr bwMode="auto">
          <a:xfrm>
            <a:off x="7407275" y="4079776"/>
            <a:ext cx="384175" cy="365125"/>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12" name="Line 20"/>
          <p:cNvSpPr>
            <a:spLocks noChangeShapeType="1"/>
          </p:cNvSpPr>
          <p:nvPr/>
        </p:nvSpPr>
        <p:spPr bwMode="auto">
          <a:xfrm>
            <a:off x="6564313" y="2304951"/>
            <a:ext cx="0" cy="595313"/>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13" name="Line 21"/>
          <p:cNvSpPr>
            <a:spLocks noChangeShapeType="1"/>
          </p:cNvSpPr>
          <p:nvPr/>
        </p:nvSpPr>
        <p:spPr bwMode="auto">
          <a:xfrm flipH="1">
            <a:off x="6686550" y="3316189"/>
            <a:ext cx="674688"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14" name="Line 22"/>
          <p:cNvSpPr>
            <a:spLocks noChangeShapeType="1"/>
          </p:cNvSpPr>
          <p:nvPr/>
        </p:nvSpPr>
        <p:spPr bwMode="auto">
          <a:xfrm flipV="1">
            <a:off x="6318250" y="3374926"/>
            <a:ext cx="0" cy="65405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15" name="Line 23"/>
          <p:cNvSpPr>
            <a:spLocks noChangeShapeType="1"/>
          </p:cNvSpPr>
          <p:nvPr/>
        </p:nvSpPr>
        <p:spPr bwMode="auto">
          <a:xfrm>
            <a:off x="5337175" y="3078064"/>
            <a:ext cx="858838"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16" name="Text Box 24"/>
          <p:cNvSpPr txBox="1">
            <a:spLocks noChangeArrowheads="1"/>
          </p:cNvSpPr>
          <p:nvPr/>
        </p:nvSpPr>
        <p:spPr bwMode="auto">
          <a:xfrm>
            <a:off x="6159500" y="2631976"/>
            <a:ext cx="26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solidFill>
                  <a:schemeClr val="tx1"/>
                </a:solidFill>
                <a:ea typeface="宋体" charset="-122"/>
              </a:rPr>
              <a:t>i</a:t>
            </a:r>
          </a:p>
        </p:txBody>
      </p:sp>
      <p:sp>
        <p:nvSpPr>
          <p:cNvPr id="59417" name="Text Box 25"/>
          <p:cNvSpPr txBox="1">
            <a:spLocks noChangeArrowheads="1"/>
          </p:cNvSpPr>
          <p:nvPr/>
        </p:nvSpPr>
        <p:spPr bwMode="auto">
          <a:xfrm>
            <a:off x="4572000" y="2936776"/>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k</a:t>
            </a:r>
          </a:p>
        </p:txBody>
      </p:sp>
      <p:sp>
        <p:nvSpPr>
          <p:cNvPr id="59418" name="Text Box 26"/>
          <p:cNvSpPr txBox="1">
            <a:spLocks noChangeArrowheads="1"/>
          </p:cNvSpPr>
          <p:nvPr/>
        </p:nvSpPr>
        <p:spPr bwMode="auto">
          <a:xfrm>
            <a:off x="6400800" y="1488976"/>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k</a:t>
            </a:r>
          </a:p>
        </p:txBody>
      </p:sp>
      <p:sp>
        <p:nvSpPr>
          <p:cNvPr id="59419" name="Text Box 27"/>
          <p:cNvSpPr txBox="1">
            <a:spLocks noChangeArrowheads="1"/>
          </p:cNvSpPr>
          <p:nvPr/>
        </p:nvSpPr>
        <p:spPr bwMode="auto">
          <a:xfrm>
            <a:off x="7772400" y="2860576"/>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k</a:t>
            </a:r>
          </a:p>
        </p:txBody>
      </p:sp>
      <p:sp>
        <p:nvSpPr>
          <p:cNvPr id="59420" name="Text Box 28"/>
          <p:cNvSpPr txBox="1">
            <a:spLocks noChangeArrowheads="1"/>
          </p:cNvSpPr>
          <p:nvPr/>
        </p:nvSpPr>
        <p:spPr bwMode="auto">
          <a:xfrm>
            <a:off x="6629400" y="3851176"/>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k</a:t>
            </a:r>
          </a:p>
        </p:txBody>
      </p:sp>
      <p:sp>
        <p:nvSpPr>
          <p:cNvPr id="59421" name="Line 29"/>
          <p:cNvSpPr>
            <a:spLocks noChangeShapeType="1"/>
          </p:cNvSpPr>
          <p:nvPr/>
        </p:nvSpPr>
        <p:spPr bwMode="auto">
          <a:xfrm>
            <a:off x="2246313" y="2039839"/>
            <a:ext cx="0" cy="21637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22" name="Line 30"/>
          <p:cNvSpPr>
            <a:spLocks noChangeShapeType="1"/>
          </p:cNvSpPr>
          <p:nvPr/>
        </p:nvSpPr>
        <p:spPr bwMode="auto">
          <a:xfrm>
            <a:off x="3409950" y="2039839"/>
            <a:ext cx="0" cy="21637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23" name="Line 31"/>
          <p:cNvSpPr>
            <a:spLocks noChangeShapeType="1"/>
          </p:cNvSpPr>
          <p:nvPr/>
        </p:nvSpPr>
        <p:spPr bwMode="auto">
          <a:xfrm>
            <a:off x="887413" y="2039839"/>
            <a:ext cx="0" cy="21637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24" name="Line 32"/>
          <p:cNvSpPr>
            <a:spLocks noChangeShapeType="1"/>
          </p:cNvSpPr>
          <p:nvPr/>
        </p:nvSpPr>
        <p:spPr bwMode="auto">
          <a:xfrm>
            <a:off x="887413" y="3122514"/>
            <a:ext cx="2522537"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25" name="Oval 33"/>
          <p:cNvSpPr>
            <a:spLocks noChangeArrowheads="1"/>
          </p:cNvSpPr>
          <p:nvPr/>
        </p:nvSpPr>
        <p:spPr bwMode="auto">
          <a:xfrm>
            <a:off x="693738" y="1858864"/>
            <a:ext cx="387350"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26" name="Oval 34"/>
          <p:cNvSpPr>
            <a:spLocks noChangeArrowheads="1"/>
          </p:cNvSpPr>
          <p:nvPr/>
        </p:nvSpPr>
        <p:spPr bwMode="auto">
          <a:xfrm>
            <a:off x="2051050" y="1858864"/>
            <a:ext cx="388938"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27" name="Oval 35"/>
          <p:cNvSpPr>
            <a:spLocks noChangeArrowheads="1"/>
          </p:cNvSpPr>
          <p:nvPr/>
        </p:nvSpPr>
        <p:spPr bwMode="auto">
          <a:xfrm>
            <a:off x="693738" y="2941539"/>
            <a:ext cx="387350"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28" name="Oval 36"/>
          <p:cNvSpPr>
            <a:spLocks noChangeArrowheads="1"/>
          </p:cNvSpPr>
          <p:nvPr/>
        </p:nvSpPr>
        <p:spPr bwMode="auto">
          <a:xfrm>
            <a:off x="2051050" y="2941539"/>
            <a:ext cx="388938"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29" name="Oval 37"/>
          <p:cNvSpPr>
            <a:spLocks noChangeArrowheads="1"/>
          </p:cNvSpPr>
          <p:nvPr/>
        </p:nvSpPr>
        <p:spPr bwMode="auto">
          <a:xfrm>
            <a:off x="3216275" y="1858864"/>
            <a:ext cx="387350"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30" name="Oval 38"/>
          <p:cNvSpPr>
            <a:spLocks noChangeArrowheads="1"/>
          </p:cNvSpPr>
          <p:nvPr/>
        </p:nvSpPr>
        <p:spPr bwMode="auto">
          <a:xfrm>
            <a:off x="693738" y="4024214"/>
            <a:ext cx="387350"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31" name="Oval 39"/>
          <p:cNvSpPr>
            <a:spLocks noChangeArrowheads="1"/>
          </p:cNvSpPr>
          <p:nvPr/>
        </p:nvSpPr>
        <p:spPr bwMode="auto">
          <a:xfrm>
            <a:off x="3216275" y="2941539"/>
            <a:ext cx="387350"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32" name="Oval 40"/>
          <p:cNvSpPr>
            <a:spLocks noChangeArrowheads="1"/>
          </p:cNvSpPr>
          <p:nvPr/>
        </p:nvSpPr>
        <p:spPr bwMode="auto">
          <a:xfrm>
            <a:off x="2051050" y="4024214"/>
            <a:ext cx="388938"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33" name="Oval 41"/>
          <p:cNvSpPr>
            <a:spLocks noChangeArrowheads="1"/>
          </p:cNvSpPr>
          <p:nvPr/>
        </p:nvSpPr>
        <p:spPr bwMode="auto">
          <a:xfrm>
            <a:off x="3216275" y="4024214"/>
            <a:ext cx="387350" cy="36036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59434" name="Line 42"/>
          <p:cNvSpPr>
            <a:spLocks noChangeShapeType="1"/>
          </p:cNvSpPr>
          <p:nvPr/>
        </p:nvSpPr>
        <p:spPr bwMode="auto">
          <a:xfrm flipH="1">
            <a:off x="1127125" y="3209826"/>
            <a:ext cx="866775"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35" name="Line 43"/>
          <p:cNvSpPr>
            <a:spLocks noChangeShapeType="1"/>
          </p:cNvSpPr>
          <p:nvPr/>
        </p:nvSpPr>
        <p:spPr bwMode="auto">
          <a:xfrm>
            <a:off x="2303463" y="2270026"/>
            <a:ext cx="0" cy="646113"/>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36" name="Line 44"/>
          <p:cNvSpPr>
            <a:spLocks noChangeShapeType="1"/>
          </p:cNvSpPr>
          <p:nvPr/>
        </p:nvSpPr>
        <p:spPr bwMode="auto">
          <a:xfrm flipV="1">
            <a:off x="2303463" y="3327301"/>
            <a:ext cx="0" cy="70485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37" name="Line 45"/>
          <p:cNvSpPr>
            <a:spLocks noChangeShapeType="1"/>
          </p:cNvSpPr>
          <p:nvPr/>
        </p:nvSpPr>
        <p:spPr bwMode="auto">
          <a:xfrm flipH="1">
            <a:off x="2489200" y="3033614"/>
            <a:ext cx="619125"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38" name="Text Box 46"/>
          <p:cNvSpPr txBox="1">
            <a:spLocks noChangeArrowheads="1"/>
          </p:cNvSpPr>
          <p:nvPr/>
        </p:nvSpPr>
        <p:spPr bwMode="auto">
          <a:xfrm>
            <a:off x="2422525" y="3209826"/>
            <a:ext cx="26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i</a:t>
            </a:r>
          </a:p>
        </p:txBody>
      </p:sp>
      <p:sp>
        <p:nvSpPr>
          <p:cNvPr id="59439" name="Text Box 47"/>
          <p:cNvSpPr txBox="1">
            <a:spLocks noChangeArrowheads="1"/>
          </p:cNvSpPr>
          <p:nvPr/>
        </p:nvSpPr>
        <p:spPr bwMode="auto">
          <a:xfrm>
            <a:off x="381000" y="2974876"/>
            <a:ext cx="26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j</a:t>
            </a:r>
          </a:p>
        </p:txBody>
      </p:sp>
      <p:sp>
        <p:nvSpPr>
          <p:cNvPr id="59440" name="Text Box 48"/>
          <p:cNvSpPr txBox="1">
            <a:spLocks noChangeArrowheads="1"/>
          </p:cNvSpPr>
          <p:nvPr/>
        </p:nvSpPr>
        <p:spPr bwMode="auto">
          <a:xfrm>
            <a:off x="3603625" y="2916139"/>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k</a:t>
            </a:r>
          </a:p>
        </p:txBody>
      </p:sp>
      <p:sp>
        <p:nvSpPr>
          <p:cNvPr id="59441" name="Text Box 49"/>
          <p:cNvSpPr txBox="1">
            <a:spLocks noChangeArrowheads="1"/>
          </p:cNvSpPr>
          <p:nvPr/>
        </p:nvSpPr>
        <p:spPr bwMode="auto">
          <a:xfrm>
            <a:off x="2133600" y="1412776"/>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k</a:t>
            </a:r>
          </a:p>
        </p:txBody>
      </p:sp>
      <p:sp>
        <p:nvSpPr>
          <p:cNvPr id="59442" name="Text Box 50"/>
          <p:cNvSpPr txBox="1">
            <a:spLocks noChangeArrowheads="1"/>
          </p:cNvSpPr>
          <p:nvPr/>
        </p:nvSpPr>
        <p:spPr bwMode="auto">
          <a:xfrm>
            <a:off x="2438400" y="3774976"/>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ea typeface="宋体" charset="-122"/>
              </a:rPr>
              <a:t>k</a:t>
            </a:r>
          </a:p>
        </p:txBody>
      </p:sp>
      <p:sp>
        <p:nvSpPr>
          <p:cNvPr id="59443" name="Text Box 51"/>
          <p:cNvSpPr txBox="1">
            <a:spLocks noChangeArrowheads="1"/>
          </p:cNvSpPr>
          <p:nvPr/>
        </p:nvSpPr>
        <p:spPr bwMode="auto">
          <a:xfrm>
            <a:off x="2346325" y="2265264"/>
            <a:ext cx="568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ea typeface="宋体" charset="-122"/>
              </a:rPr>
              <a:t>M</a:t>
            </a:r>
            <a:r>
              <a:rPr lang="en-US" altLang="zh-CN" sz="1600">
                <a:ea typeface="宋体" charset="-122"/>
              </a:rPr>
              <a:t>ki</a:t>
            </a:r>
          </a:p>
        </p:txBody>
      </p:sp>
      <p:grpSp>
        <p:nvGrpSpPr>
          <p:cNvPr id="59444" name="Group 52"/>
          <p:cNvGrpSpPr>
            <a:grpSpLocks/>
          </p:cNvGrpSpPr>
          <p:nvPr/>
        </p:nvGrpSpPr>
        <p:grpSpPr bwMode="auto">
          <a:xfrm>
            <a:off x="533400" y="4825752"/>
            <a:ext cx="3657600" cy="1327150"/>
            <a:chOff x="336" y="3408"/>
            <a:chExt cx="2304" cy="836"/>
          </a:xfrm>
        </p:grpSpPr>
        <p:graphicFrame>
          <p:nvGraphicFramePr>
            <p:cNvPr id="59445" name="Object 53"/>
            <p:cNvGraphicFramePr>
              <a:graphicFrameLocks noChangeAspect="1"/>
            </p:cNvGraphicFramePr>
            <p:nvPr/>
          </p:nvGraphicFramePr>
          <p:xfrm>
            <a:off x="336" y="3408"/>
            <a:ext cx="2203" cy="284"/>
          </p:xfrm>
          <a:graphic>
            <a:graphicData uri="http://schemas.openxmlformats.org/presentationml/2006/ole">
              <mc:AlternateContent xmlns:mc="http://schemas.openxmlformats.org/markup-compatibility/2006">
                <mc:Choice xmlns:v="urn:schemas-microsoft-com:vml" Requires="v">
                  <p:oleObj spid="_x0000_s54918" name="Equation" r:id="rId3" imgW="2705040" imgH="368280" progId="Equation.3">
                    <p:embed/>
                  </p:oleObj>
                </mc:Choice>
                <mc:Fallback>
                  <p:oleObj name="Equation" r:id="rId3" imgW="2705040" imgH="3682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3408"/>
                          <a:ext cx="2203" cy="2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9446" name="Line 54"/>
            <p:cNvSpPr>
              <a:spLocks noChangeShapeType="1"/>
            </p:cNvSpPr>
            <p:nvPr/>
          </p:nvSpPr>
          <p:spPr bwMode="auto">
            <a:xfrm flipV="1">
              <a:off x="1152" y="3600"/>
              <a:ext cx="0" cy="432"/>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47" name="Text Box 55"/>
            <p:cNvSpPr txBox="1">
              <a:spLocks noChangeArrowheads="1"/>
            </p:cNvSpPr>
            <p:nvPr/>
          </p:nvSpPr>
          <p:spPr bwMode="auto">
            <a:xfrm>
              <a:off x="528" y="4032"/>
              <a:ext cx="16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ea typeface="宋体" charset="-122"/>
                </a:rPr>
                <a:t>Compatibilities (interactions)</a:t>
              </a:r>
            </a:p>
          </p:txBody>
        </p:sp>
        <p:sp>
          <p:nvSpPr>
            <p:cNvPr id="59448" name="Line 56"/>
            <p:cNvSpPr>
              <a:spLocks noChangeShapeType="1"/>
            </p:cNvSpPr>
            <p:nvPr/>
          </p:nvSpPr>
          <p:spPr bwMode="auto">
            <a:xfrm flipV="1">
              <a:off x="1632" y="3600"/>
              <a:ext cx="0" cy="24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49" name="Text Box 57"/>
            <p:cNvSpPr txBox="1">
              <a:spLocks noChangeArrowheads="1"/>
            </p:cNvSpPr>
            <p:nvPr/>
          </p:nvSpPr>
          <p:spPr bwMode="auto">
            <a:xfrm>
              <a:off x="1622" y="3687"/>
              <a:ext cx="101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ea typeface="宋体" charset="-122"/>
                </a:rPr>
                <a:t>external evidence</a:t>
              </a:r>
            </a:p>
          </p:txBody>
        </p:sp>
      </p:grpSp>
      <p:grpSp>
        <p:nvGrpSpPr>
          <p:cNvPr id="59450" name="Group 58"/>
          <p:cNvGrpSpPr>
            <a:grpSpLocks/>
          </p:cNvGrpSpPr>
          <p:nvPr/>
        </p:nvGrpSpPr>
        <p:grpSpPr bwMode="auto">
          <a:xfrm>
            <a:off x="4724400" y="4825752"/>
            <a:ext cx="3629025" cy="1327150"/>
            <a:chOff x="2976" y="3408"/>
            <a:chExt cx="2286" cy="836"/>
          </a:xfrm>
        </p:grpSpPr>
        <p:graphicFrame>
          <p:nvGraphicFramePr>
            <p:cNvPr id="59451" name="Object 59"/>
            <p:cNvGraphicFramePr>
              <a:graphicFrameLocks noChangeAspect="1"/>
            </p:cNvGraphicFramePr>
            <p:nvPr/>
          </p:nvGraphicFramePr>
          <p:xfrm>
            <a:off x="3408" y="3408"/>
            <a:ext cx="1370" cy="286"/>
          </p:xfrm>
          <a:graphic>
            <a:graphicData uri="http://schemas.openxmlformats.org/presentationml/2006/ole">
              <mc:AlternateContent xmlns:mc="http://schemas.openxmlformats.org/markup-compatibility/2006">
                <mc:Choice xmlns:v="urn:schemas-microsoft-com:vml" Requires="v">
                  <p:oleObj spid="_x0000_s54919" name="Equation" r:id="rId5" imgW="1587240" imgH="342720" progId="Equation.3">
                    <p:embed/>
                  </p:oleObj>
                </mc:Choice>
                <mc:Fallback>
                  <p:oleObj name="Equation" r:id="rId5" imgW="1587240" imgH="3427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 y="3408"/>
                          <a:ext cx="1370" cy="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9452" name="Group 60"/>
            <p:cNvGrpSpPr>
              <a:grpSpLocks/>
            </p:cNvGrpSpPr>
            <p:nvPr/>
          </p:nvGrpSpPr>
          <p:grpSpPr bwMode="auto">
            <a:xfrm>
              <a:off x="4464" y="3600"/>
              <a:ext cx="551" cy="404"/>
              <a:chOff x="4464" y="3600"/>
              <a:chExt cx="551" cy="404"/>
            </a:xfrm>
          </p:grpSpPr>
          <p:sp>
            <p:nvSpPr>
              <p:cNvPr id="59453" name="Line 61"/>
              <p:cNvSpPr>
                <a:spLocks noChangeShapeType="1"/>
              </p:cNvSpPr>
              <p:nvPr/>
            </p:nvSpPr>
            <p:spPr bwMode="auto">
              <a:xfrm flipV="1">
                <a:off x="4464" y="3600"/>
                <a:ext cx="0" cy="336"/>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54" name="Text Box 62"/>
              <p:cNvSpPr txBox="1">
                <a:spLocks noChangeArrowheads="1"/>
              </p:cNvSpPr>
              <p:nvPr/>
            </p:nvSpPr>
            <p:spPr bwMode="auto">
              <a:xfrm>
                <a:off x="4464" y="3792"/>
                <a:ext cx="55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ea typeface="宋体" charset="-122"/>
                  </a:rPr>
                  <a:t>message</a:t>
                </a:r>
              </a:p>
            </p:txBody>
          </p:sp>
        </p:grpSp>
        <p:sp>
          <p:nvSpPr>
            <p:cNvPr id="59455" name="Line 63"/>
            <p:cNvSpPr>
              <a:spLocks noChangeShapeType="1"/>
            </p:cNvSpPr>
            <p:nvPr/>
          </p:nvSpPr>
          <p:spPr bwMode="auto">
            <a:xfrm flipV="1">
              <a:off x="3504" y="3600"/>
              <a:ext cx="0" cy="48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456" name="Text Box 64"/>
            <p:cNvSpPr txBox="1">
              <a:spLocks noChangeArrowheads="1"/>
            </p:cNvSpPr>
            <p:nvPr/>
          </p:nvSpPr>
          <p:spPr bwMode="auto">
            <a:xfrm>
              <a:off x="2976" y="4032"/>
              <a:ext cx="2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ea typeface="宋体" charset="-122"/>
                </a:rPr>
                <a:t>belief  (approximate </a:t>
              </a:r>
              <a:r>
                <a:rPr lang="en-US" altLang="zh-CN" sz="1600">
                  <a:solidFill>
                    <a:srgbClr val="CC0000"/>
                  </a:solidFill>
                  <a:ea typeface="宋体" charset="-122"/>
                </a:rPr>
                <a:t>marginal probability</a:t>
              </a:r>
              <a:r>
                <a:rPr lang="en-US" altLang="zh-CN" sz="1600">
                  <a:ea typeface="宋体" charset="-122"/>
                </a:rPr>
                <a:t>)</a:t>
              </a:r>
            </a:p>
          </p:txBody>
        </p:sp>
      </p:grpSp>
      <p:sp>
        <p:nvSpPr>
          <p:cNvPr id="65" name="Text Box 9"/>
          <p:cNvSpPr txBox="1">
            <a:spLocks noChangeArrowheads="1"/>
          </p:cNvSpPr>
          <p:nvPr/>
        </p:nvSpPr>
        <p:spPr bwMode="auto">
          <a:xfrm>
            <a:off x="-7938" y="6610588"/>
            <a:ext cx="32117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Max Welling - University of California </a:t>
            </a:r>
            <a:r>
              <a:rPr lang="en-US" altLang="zh-CN" sz="1000" dirty="0" smtClean="0">
                <a:latin typeface="+mj-lt"/>
                <a:ea typeface="宋体" pitchFamily="2" charset="-122"/>
                <a:cs typeface="Times New Roman" pitchFamily="18" charset="0"/>
              </a:rPr>
              <a:t>Irvine</a:t>
            </a:r>
            <a:endParaRPr lang="en-US" altLang="zh-CN" sz="1000" dirty="0">
              <a:latin typeface="+mj-lt"/>
              <a:ea typeface="宋体" pitchFamily="2" charset="-122"/>
              <a:cs typeface="Times New Roman" pitchFamily="18" charset="0"/>
            </a:endParaRPr>
          </a:p>
        </p:txBody>
      </p:sp>
      <p:sp>
        <p:nvSpPr>
          <p:cNvPr id="66"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Belief Propagation on loopy </a:t>
            </a:r>
            <a:r>
              <a:rPr lang="en-US" altLang="zh-CN" sz="2800" b="1" dirty="0" smtClean="0">
                <a:ea typeface="宋体" pitchFamily="2" charset="-122"/>
              </a:rPr>
              <a:t>graphs</a:t>
            </a:r>
            <a:endParaRPr lang="en-US" altLang="zh-CN" sz="2800" b="1" dirty="0">
              <a:ea typeface="宋体" pitchFamily="2" charset="-122"/>
            </a:endParaRPr>
          </a:p>
        </p:txBody>
      </p:sp>
    </p:spTree>
    <p:extLst>
      <p:ext uri="{BB962C8B-B14F-4D97-AF65-F5344CB8AC3E}">
        <p14:creationId xmlns:p14="http://schemas.microsoft.com/office/powerpoint/2010/main" val="18692317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457200" y="1371600"/>
            <a:ext cx="8382000"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zh-CN" dirty="0">
                <a:ea typeface="宋体" charset="-122"/>
              </a:rPr>
              <a:t> BP is exact on trees.</a:t>
            </a:r>
          </a:p>
          <a:p>
            <a:pPr>
              <a:buFontTx/>
              <a:buChar char="•"/>
            </a:pPr>
            <a:endParaRPr lang="en-US" altLang="zh-CN" dirty="0">
              <a:ea typeface="宋体" charset="-122"/>
            </a:endParaRPr>
          </a:p>
          <a:p>
            <a:pPr>
              <a:buFontTx/>
              <a:buChar char="•"/>
            </a:pPr>
            <a:r>
              <a:rPr lang="en-US" altLang="zh-CN" dirty="0">
                <a:ea typeface="宋体" charset="-122"/>
              </a:rPr>
              <a:t> If BP converges it has reached a local minimum of an objective function </a:t>
            </a:r>
          </a:p>
          <a:p>
            <a:r>
              <a:rPr lang="en-US" altLang="zh-CN" dirty="0">
                <a:ea typeface="宋体" charset="-122"/>
              </a:rPr>
              <a:t>   (the Bethe free energy </a:t>
            </a:r>
            <a:r>
              <a:rPr lang="en-US" altLang="zh-CN" sz="1800" i="1" dirty="0" err="1">
                <a:ea typeface="宋体" charset="-122"/>
              </a:rPr>
              <a:t>Yedidia</a:t>
            </a:r>
            <a:r>
              <a:rPr lang="en-US" altLang="zh-CN" sz="1800" i="1" dirty="0">
                <a:ea typeface="宋体" charset="-122"/>
              </a:rPr>
              <a:t> et.al ‘00 , </a:t>
            </a:r>
            <a:r>
              <a:rPr lang="en-US" altLang="zh-CN" sz="1800" i="1" dirty="0" err="1">
                <a:ea typeface="宋体" charset="-122"/>
              </a:rPr>
              <a:t>Heskes</a:t>
            </a:r>
            <a:r>
              <a:rPr lang="en-US" altLang="zh-CN" sz="1800" i="1" dirty="0">
                <a:ea typeface="宋体" charset="-122"/>
              </a:rPr>
              <a:t> ’02</a:t>
            </a:r>
            <a:r>
              <a:rPr lang="en-US" altLang="zh-CN" dirty="0">
                <a:ea typeface="宋体" charset="-122"/>
              </a:rPr>
              <a:t>)</a:t>
            </a:r>
            <a:r>
              <a:rPr lang="en-US" altLang="zh-CN" dirty="0">
                <a:ea typeface="宋体" charset="-122"/>
                <a:sym typeface="Wingdings" pitchFamily="2" charset="2"/>
              </a:rPr>
              <a:t></a:t>
            </a:r>
            <a:r>
              <a:rPr lang="en-US" altLang="zh-CN" i="1" u="sng" dirty="0">
                <a:ea typeface="宋体" charset="-122"/>
                <a:sym typeface="Wingdings" pitchFamily="2" charset="2"/>
              </a:rPr>
              <a:t>often good approximation</a:t>
            </a:r>
            <a:endParaRPr lang="en-US" altLang="zh-CN" i="1" u="sng" dirty="0">
              <a:ea typeface="宋体" charset="-122"/>
            </a:endParaRPr>
          </a:p>
          <a:p>
            <a:endParaRPr lang="en-US" altLang="zh-CN" dirty="0">
              <a:ea typeface="宋体" charset="-122"/>
            </a:endParaRPr>
          </a:p>
          <a:p>
            <a:pPr>
              <a:buFontTx/>
              <a:buChar char="•"/>
            </a:pPr>
            <a:r>
              <a:rPr lang="en-US" altLang="zh-CN" dirty="0">
                <a:ea typeface="宋体" charset="-122"/>
              </a:rPr>
              <a:t> </a:t>
            </a:r>
            <a:r>
              <a:rPr lang="en-US" altLang="zh-CN" i="1" dirty="0">
                <a:ea typeface="宋体" charset="-122"/>
              </a:rPr>
              <a:t>If</a:t>
            </a:r>
            <a:r>
              <a:rPr lang="en-US" altLang="zh-CN" dirty="0">
                <a:ea typeface="宋体" charset="-122"/>
              </a:rPr>
              <a:t> it converges, convergence is fast near the fixed point.</a:t>
            </a:r>
          </a:p>
          <a:p>
            <a:pPr>
              <a:buFontTx/>
              <a:buChar char="•"/>
            </a:pPr>
            <a:endParaRPr lang="en-US" altLang="zh-CN" dirty="0">
              <a:ea typeface="宋体" charset="-122"/>
            </a:endParaRPr>
          </a:p>
          <a:p>
            <a:pPr>
              <a:buFontTx/>
              <a:buChar char="•"/>
            </a:pPr>
            <a:r>
              <a:rPr lang="en-US" altLang="zh-CN" dirty="0">
                <a:ea typeface="宋体" charset="-122"/>
              </a:rPr>
              <a:t> Many exciting applications: </a:t>
            </a:r>
          </a:p>
          <a:p>
            <a:r>
              <a:rPr lang="en-US" altLang="zh-CN" sz="1800" dirty="0">
                <a:ea typeface="宋体" charset="-122"/>
              </a:rPr>
              <a:t>        - error correcting decoding (</a:t>
            </a:r>
            <a:r>
              <a:rPr lang="en-US" altLang="zh-CN" sz="1800" i="1" dirty="0">
                <a:ea typeface="宋体" charset="-122"/>
              </a:rPr>
              <a:t>MacKay, </a:t>
            </a:r>
            <a:r>
              <a:rPr lang="en-US" altLang="zh-CN" sz="1800" i="1" dirty="0" err="1">
                <a:ea typeface="宋体" charset="-122"/>
              </a:rPr>
              <a:t>Yedidia</a:t>
            </a:r>
            <a:r>
              <a:rPr lang="en-US" altLang="zh-CN" sz="1800" i="1" dirty="0">
                <a:ea typeface="宋体" charset="-122"/>
              </a:rPr>
              <a:t>, </a:t>
            </a:r>
            <a:r>
              <a:rPr lang="en-US" altLang="zh-CN" sz="1800" i="1" dirty="0" err="1">
                <a:ea typeface="宋体" charset="-122"/>
              </a:rPr>
              <a:t>McEliece</a:t>
            </a:r>
            <a:r>
              <a:rPr lang="en-US" altLang="zh-CN" sz="1800" i="1" dirty="0">
                <a:ea typeface="宋体" charset="-122"/>
              </a:rPr>
              <a:t>, Frey</a:t>
            </a:r>
            <a:r>
              <a:rPr lang="en-US" altLang="zh-CN" sz="1800" dirty="0">
                <a:ea typeface="宋体" charset="-122"/>
              </a:rPr>
              <a:t>)</a:t>
            </a:r>
          </a:p>
          <a:p>
            <a:r>
              <a:rPr lang="en-US" altLang="zh-CN" sz="1800" dirty="0">
                <a:ea typeface="宋体" charset="-122"/>
              </a:rPr>
              <a:t>        - vision (</a:t>
            </a:r>
            <a:r>
              <a:rPr lang="en-US" altLang="zh-CN" sz="1800" i="1" dirty="0">
                <a:ea typeface="宋体" charset="-122"/>
              </a:rPr>
              <a:t>Freeman, Weiss</a:t>
            </a:r>
            <a:r>
              <a:rPr lang="en-US" altLang="zh-CN" sz="1800" dirty="0">
                <a:ea typeface="宋体" charset="-122"/>
              </a:rPr>
              <a:t>)</a:t>
            </a:r>
          </a:p>
          <a:p>
            <a:r>
              <a:rPr lang="en-US" altLang="zh-CN" sz="1800" dirty="0">
                <a:ea typeface="宋体" charset="-122"/>
              </a:rPr>
              <a:t>        - bioinformatics (</a:t>
            </a:r>
            <a:r>
              <a:rPr lang="en-US" altLang="zh-CN" sz="1800" i="1" dirty="0">
                <a:ea typeface="宋体" charset="-122"/>
              </a:rPr>
              <a:t>Weiss</a:t>
            </a:r>
            <a:r>
              <a:rPr lang="en-US" altLang="zh-CN" sz="1800" dirty="0">
                <a:ea typeface="宋体" charset="-122"/>
              </a:rPr>
              <a:t>)</a:t>
            </a:r>
          </a:p>
          <a:p>
            <a:r>
              <a:rPr lang="en-US" altLang="zh-CN" sz="1800" dirty="0">
                <a:ea typeface="宋体" charset="-122"/>
              </a:rPr>
              <a:t>        - constraint satisfaction problems (</a:t>
            </a:r>
            <a:r>
              <a:rPr lang="en-US" altLang="zh-CN" sz="1800" i="1" dirty="0" err="1">
                <a:ea typeface="宋体" charset="-122"/>
              </a:rPr>
              <a:t>Dechter</a:t>
            </a:r>
            <a:r>
              <a:rPr lang="en-US" altLang="zh-CN" sz="1800" dirty="0">
                <a:ea typeface="宋体" charset="-122"/>
              </a:rPr>
              <a:t>)</a:t>
            </a:r>
          </a:p>
          <a:p>
            <a:r>
              <a:rPr lang="en-US" altLang="zh-CN" sz="1800" dirty="0">
                <a:ea typeface="宋体" charset="-122"/>
              </a:rPr>
              <a:t>        - game theory (</a:t>
            </a:r>
            <a:r>
              <a:rPr lang="en-US" altLang="zh-CN" sz="1800" i="1" dirty="0">
                <a:ea typeface="宋体" charset="-122"/>
              </a:rPr>
              <a:t>Kearns</a:t>
            </a:r>
            <a:r>
              <a:rPr lang="en-US" altLang="zh-CN" sz="1800" dirty="0">
                <a:ea typeface="宋体" charset="-122"/>
              </a:rPr>
              <a:t>)</a:t>
            </a:r>
          </a:p>
          <a:p>
            <a:r>
              <a:rPr lang="en-US" altLang="zh-CN" sz="1800" dirty="0">
                <a:ea typeface="宋体" charset="-122"/>
              </a:rPr>
              <a:t>        - …</a:t>
            </a:r>
          </a:p>
          <a:p>
            <a:r>
              <a:rPr lang="en-US" altLang="zh-CN" dirty="0">
                <a:solidFill>
                  <a:schemeClr val="tx1"/>
                </a:solidFill>
                <a:ea typeface="宋体" charset="-122"/>
              </a:rPr>
              <a:t>    </a:t>
            </a:r>
            <a:endParaRPr lang="en-US" altLang="zh-CN" sz="2400" dirty="0">
              <a:solidFill>
                <a:srgbClr val="FF0000"/>
              </a:solidFill>
              <a:ea typeface="宋体" charset="-122"/>
            </a:endParaRPr>
          </a:p>
        </p:txBody>
      </p:sp>
      <p:sp>
        <p:nvSpPr>
          <p:cNvPr id="4" name="Text Box 9"/>
          <p:cNvSpPr txBox="1">
            <a:spLocks noChangeArrowheads="1"/>
          </p:cNvSpPr>
          <p:nvPr/>
        </p:nvSpPr>
        <p:spPr bwMode="auto">
          <a:xfrm>
            <a:off x="-7938" y="6610588"/>
            <a:ext cx="32117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Max Welling - University of California </a:t>
            </a:r>
            <a:r>
              <a:rPr lang="en-US" altLang="zh-CN" sz="1000" dirty="0" smtClean="0">
                <a:latin typeface="+mj-lt"/>
                <a:ea typeface="宋体" pitchFamily="2" charset="-122"/>
                <a:cs typeface="Times New Roman" pitchFamily="18" charset="0"/>
              </a:rPr>
              <a:t>Irvine</a:t>
            </a:r>
            <a:endParaRPr lang="en-US" altLang="zh-CN" sz="1000" dirty="0">
              <a:latin typeface="+mj-lt"/>
              <a:ea typeface="宋体" pitchFamily="2" charset="-122"/>
              <a:cs typeface="Times New Roman" pitchFamily="18" charset="0"/>
            </a:endParaRPr>
          </a:p>
        </p:txBody>
      </p:sp>
      <p:sp>
        <p:nvSpPr>
          <p:cNvPr id="5"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Some facts about </a:t>
            </a:r>
            <a:r>
              <a:rPr lang="en-US" altLang="zh-CN" sz="2800" b="1" dirty="0" smtClean="0">
                <a:ea typeface="宋体" pitchFamily="2" charset="-122"/>
              </a:rPr>
              <a:t>BP</a:t>
            </a:r>
            <a:endParaRPr lang="en-US" altLang="zh-CN" sz="2800" b="1" dirty="0">
              <a:ea typeface="宋体" pitchFamily="2" charset="-122"/>
            </a:endParaRPr>
          </a:p>
        </p:txBody>
      </p:sp>
    </p:spTree>
    <p:extLst>
      <p:ext uri="{BB962C8B-B14F-4D97-AF65-F5344CB8AC3E}">
        <p14:creationId xmlns:p14="http://schemas.microsoft.com/office/powerpoint/2010/main" val="1525502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1" name="Object 3"/>
          <p:cNvGraphicFramePr>
            <a:graphicFrameLocks noChangeAspect="1"/>
          </p:cNvGraphicFramePr>
          <p:nvPr>
            <p:extLst>
              <p:ext uri="{D42A27DB-BD31-4B8C-83A1-F6EECF244321}">
                <p14:modId xmlns:p14="http://schemas.microsoft.com/office/powerpoint/2010/main" val="3148933958"/>
              </p:ext>
            </p:extLst>
          </p:nvPr>
        </p:nvGraphicFramePr>
        <p:xfrm>
          <a:off x="5638800" y="3391173"/>
          <a:ext cx="1174750" cy="354013"/>
        </p:xfrm>
        <a:graphic>
          <a:graphicData uri="http://schemas.openxmlformats.org/presentationml/2006/ole">
            <mc:AlternateContent xmlns:mc="http://schemas.openxmlformats.org/markup-compatibility/2006">
              <mc:Choice xmlns:v="urn:schemas-microsoft-com:vml" Requires="v">
                <p:oleObj spid="_x0000_s55942" name="Equation" r:id="rId3" imgW="1942920" imgH="609480" progId="Equation.3">
                  <p:embed/>
                </p:oleObj>
              </mc:Choice>
              <mc:Fallback>
                <p:oleObj name="Equation" r:id="rId3" imgW="1942920" imgH="609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391173"/>
                        <a:ext cx="1174750"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7892" name="Group 4"/>
          <p:cNvGrpSpPr>
            <a:grpSpLocks/>
          </p:cNvGrpSpPr>
          <p:nvPr/>
        </p:nvGrpSpPr>
        <p:grpSpPr bwMode="auto">
          <a:xfrm rot="16093211">
            <a:off x="5993606" y="4788967"/>
            <a:ext cx="284163" cy="231775"/>
            <a:chOff x="672" y="2448"/>
            <a:chExt cx="624" cy="624"/>
          </a:xfrm>
        </p:grpSpPr>
        <p:sp>
          <p:nvSpPr>
            <p:cNvPr id="37893" name="Oval 5"/>
            <p:cNvSpPr>
              <a:spLocks noChangeArrowheads="1"/>
            </p:cNvSpPr>
            <p:nvPr/>
          </p:nvSpPr>
          <p:spPr bwMode="auto">
            <a:xfrm>
              <a:off x="1056" y="2688"/>
              <a:ext cx="144" cy="144"/>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7894" name="Oval 6"/>
            <p:cNvSpPr>
              <a:spLocks noChangeArrowheads="1"/>
            </p:cNvSpPr>
            <p:nvPr/>
          </p:nvSpPr>
          <p:spPr bwMode="auto">
            <a:xfrm>
              <a:off x="672" y="2640"/>
              <a:ext cx="384" cy="240"/>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7895" name="Group 7"/>
            <p:cNvGrpSpPr>
              <a:grpSpLocks/>
            </p:cNvGrpSpPr>
            <p:nvPr/>
          </p:nvGrpSpPr>
          <p:grpSpPr bwMode="auto">
            <a:xfrm>
              <a:off x="1008" y="2496"/>
              <a:ext cx="96" cy="192"/>
              <a:chOff x="960" y="2496"/>
              <a:chExt cx="96" cy="192"/>
            </a:xfrm>
          </p:grpSpPr>
          <p:sp>
            <p:nvSpPr>
              <p:cNvPr id="37896" name="Line 8"/>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897" name="Line 9"/>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898" name="Group 10"/>
            <p:cNvGrpSpPr>
              <a:grpSpLocks/>
            </p:cNvGrpSpPr>
            <p:nvPr/>
          </p:nvGrpSpPr>
          <p:grpSpPr bwMode="auto">
            <a:xfrm>
              <a:off x="864" y="2448"/>
              <a:ext cx="96" cy="192"/>
              <a:chOff x="960" y="2496"/>
              <a:chExt cx="96" cy="192"/>
            </a:xfrm>
          </p:grpSpPr>
          <p:sp>
            <p:nvSpPr>
              <p:cNvPr id="37899" name="Line 11"/>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00" name="Line 12"/>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01" name="Group 13"/>
            <p:cNvGrpSpPr>
              <a:grpSpLocks/>
            </p:cNvGrpSpPr>
            <p:nvPr/>
          </p:nvGrpSpPr>
          <p:grpSpPr bwMode="auto">
            <a:xfrm>
              <a:off x="720" y="2496"/>
              <a:ext cx="96" cy="192"/>
              <a:chOff x="960" y="2496"/>
              <a:chExt cx="96" cy="192"/>
            </a:xfrm>
          </p:grpSpPr>
          <p:sp>
            <p:nvSpPr>
              <p:cNvPr id="37902" name="Line 14"/>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03" name="Line 15"/>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04" name="Group 16"/>
            <p:cNvGrpSpPr>
              <a:grpSpLocks/>
            </p:cNvGrpSpPr>
            <p:nvPr/>
          </p:nvGrpSpPr>
          <p:grpSpPr bwMode="auto">
            <a:xfrm>
              <a:off x="1008" y="2832"/>
              <a:ext cx="96" cy="192"/>
              <a:chOff x="960" y="2880"/>
              <a:chExt cx="96" cy="192"/>
            </a:xfrm>
          </p:grpSpPr>
          <p:sp>
            <p:nvSpPr>
              <p:cNvPr id="37905" name="Line 17"/>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06" name="Line 18"/>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07" name="Group 19"/>
            <p:cNvGrpSpPr>
              <a:grpSpLocks/>
            </p:cNvGrpSpPr>
            <p:nvPr/>
          </p:nvGrpSpPr>
          <p:grpSpPr bwMode="auto">
            <a:xfrm>
              <a:off x="864" y="2880"/>
              <a:ext cx="96" cy="192"/>
              <a:chOff x="960" y="2880"/>
              <a:chExt cx="96" cy="192"/>
            </a:xfrm>
          </p:grpSpPr>
          <p:sp>
            <p:nvSpPr>
              <p:cNvPr id="37908" name="Line 20"/>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09" name="Line 21"/>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10" name="Group 22"/>
            <p:cNvGrpSpPr>
              <a:grpSpLocks/>
            </p:cNvGrpSpPr>
            <p:nvPr/>
          </p:nvGrpSpPr>
          <p:grpSpPr bwMode="auto">
            <a:xfrm>
              <a:off x="720" y="2832"/>
              <a:ext cx="96" cy="192"/>
              <a:chOff x="960" y="2880"/>
              <a:chExt cx="96" cy="192"/>
            </a:xfrm>
          </p:grpSpPr>
          <p:sp>
            <p:nvSpPr>
              <p:cNvPr id="37911" name="Line 23"/>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12" name="Line 24"/>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7913" name="Line 25"/>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14" name="Line 26"/>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7915" name="Line 27"/>
          <p:cNvSpPr>
            <a:spLocks noChangeShapeType="1"/>
          </p:cNvSpPr>
          <p:nvPr/>
        </p:nvSpPr>
        <p:spPr bwMode="auto">
          <a:xfrm>
            <a:off x="7102475" y="2949848"/>
            <a:ext cx="0" cy="29400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16" name="Line 28"/>
          <p:cNvSpPr>
            <a:spLocks noChangeShapeType="1"/>
          </p:cNvSpPr>
          <p:nvPr/>
        </p:nvSpPr>
        <p:spPr bwMode="auto">
          <a:xfrm>
            <a:off x="8656638" y="2949848"/>
            <a:ext cx="0" cy="29400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17" name="Line 29"/>
          <p:cNvSpPr>
            <a:spLocks noChangeShapeType="1"/>
          </p:cNvSpPr>
          <p:nvPr/>
        </p:nvSpPr>
        <p:spPr bwMode="auto">
          <a:xfrm>
            <a:off x="5287963" y="2949848"/>
            <a:ext cx="0" cy="29400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18" name="Line 30"/>
          <p:cNvSpPr>
            <a:spLocks noChangeShapeType="1"/>
          </p:cNvSpPr>
          <p:nvPr/>
        </p:nvSpPr>
        <p:spPr bwMode="auto">
          <a:xfrm>
            <a:off x="5287963" y="5889898"/>
            <a:ext cx="3368675"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19" name="Line 31"/>
          <p:cNvSpPr>
            <a:spLocks noChangeShapeType="1"/>
          </p:cNvSpPr>
          <p:nvPr/>
        </p:nvSpPr>
        <p:spPr bwMode="auto">
          <a:xfrm>
            <a:off x="5287963" y="4419873"/>
            <a:ext cx="3368675"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20" name="Line 32"/>
          <p:cNvSpPr>
            <a:spLocks noChangeShapeType="1"/>
          </p:cNvSpPr>
          <p:nvPr/>
        </p:nvSpPr>
        <p:spPr bwMode="auto">
          <a:xfrm>
            <a:off x="5287963" y="2949848"/>
            <a:ext cx="3368675"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21" name="Oval 33"/>
          <p:cNvSpPr>
            <a:spLocks noChangeArrowheads="1"/>
          </p:cNvSpPr>
          <p:nvPr/>
        </p:nvSpPr>
        <p:spPr bwMode="auto">
          <a:xfrm>
            <a:off x="5029200" y="2705373"/>
            <a:ext cx="517525" cy="490538"/>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7922" name="Oval 34"/>
          <p:cNvSpPr>
            <a:spLocks noChangeArrowheads="1"/>
          </p:cNvSpPr>
          <p:nvPr/>
        </p:nvSpPr>
        <p:spPr bwMode="auto">
          <a:xfrm>
            <a:off x="6842125" y="2705373"/>
            <a:ext cx="519113" cy="490538"/>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7923" name="Oval 35"/>
          <p:cNvSpPr>
            <a:spLocks noChangeArrowheads="1"/>
          </p:cNvSpPr>
          <p:nvPr/>
        </p:nvSpPr>
        <p:spPr bwMode="auto">
          <a:xfrm>
            <a:off x="5029200" y="4175398"/>
            <a:ext cx="517525" cy="4889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7924" name="Oval 36"/>
          <p:cNvSpPr>
            <a:spLocks noChangeArrowheads="1"/>
          </p:cNvSpPr>
          <p:nvPr/>
        </p:nvSpPr>
        <p:spPr bwMode="auto">
          <a:xfrm>
            <a:off x="6842125" y="4175398"/>
            <a:ext cx="519113" cy="4889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7925" name="Oval 37"/>
          <p:cNvSpPr>
            <a:spLocks noChangeArrowheads="1"/>
          </p:cNvSpPr>
          <p:nvPr/>
        </p:nvSpPr>
        <p:spPr bwMode="auto">
          <a:xfrm>
            <a:off x="8397875" y="2705373"/>
            <a:ext cx="517525" cy="490538"/>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7926" name="Oval 38"/>
          <p:cNvSpPr>
            <a:spLocks noChangeArrowheads="1"/>
          </p:cNvSpPr>
          <p:nvPr/>
        </p:nvSpPr>
        <p:spPr bwMode="auto">
          <a:xfrm>
            <a:off x="5029200" y="5643836"/>
            <a:ext cx="517525" cy="490537"/>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7927" name="Oval 39"/>
          <p:cNvSpPr>
            <a:spLocks noChangeArrowheads="1"/>
          </p:cNvSpPr>
          <p:nvPr/>
        </p:nvSpPr>
        <p:spPr bwMode="auto">
          <a:xfrm>
            <a:off x="8397875" y="4175398"/>
            <a:ext cx="517525" cy="4889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7928" name="Oval 40"/>
          <p:cNvSpPr>
            <a:spLocks noChangeArrowheads="1"/>
          </p:cNvSpPr>
          <p:nvPr/>
        </p:nvSpPr>
        <p:spPr bwMode="auto">
          <a:xfrm>
            <a:off x="6842125" y="5643836"/>
            <a:ext cx="519113" cy="490537"/>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7929" name="Oval 41"/>
          <p:cNvSpPr>
            <a:spLocks noChangeArrowheads="1"/>
          </p:cNvSpPr>
          <p:nvPr/>
        </p:nvSpPr>
        <p:spPr bwMode="auto">
          <a:xfrm>
            <a:off x="8397875" y="5643836"/>
            <a:ext cx="517525" cy="490537"/>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grpSp>
        <p:nvGrpSpPr>
          <p:cNvPr id="37930" name="Group 42"/>
          <p:cNvGrpSpPr>
            <a:grpSpLocks/>
          </p:cNvGrpSpPr>
          <p:nvPr/>
        </p:nvGrpSpPr>
        <p:grpSpPr bwMode="auto">
          <a:xfrm rot="10747509">
            <a:off x="5867400" y="4991373"/>
            <a:ext cx="284163" cy="231775"/>
            <a:chOff x="672" y="2448"/>
            <a:chExt cx="624" cy="624"/>
          </a:xfrm>
        </p:grpSpPr>
        <p:sp>
          <p:nvSpPr>
            <p:cNvPr id="37931" name="Oval 43"/>
            <p:cNvSpPr>
              <a:spLocks noChangeArrowheads="1"/>
            </p:cNvSpPr>
            <p:nvPr/>
          </p:nvSpPr>
          <p:spPr bwMode="auto">
            <a:xfrm>
              <a:off x="1056" y="2688"/>
              <a:ext cx="144" cy="144"/>
            </a:xfrm>
            <a:prstGeom prst="ellipse">
              <a:avLst/>
            </a:prstGeom>
            <a:solidFill>
              <a:srgbClr val="0000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7932" name="Oval 44"/>
            <p:cNvSpPr>
              <a:spLocks noChangeArrowheads="1"/>
            </p:cNvSpPr>
            <p:nvPr/>
          </p:nvSpPr>
          <p:spPr bwMode="auto">
            <a:xfrm>
              <a:off x="672" y="2640"/>
              <a:ext cx="384" cy="240"/>
            </a:xfrm>
            <a:prstGeom prst="ellipse">
              <a:avLst/>
            </a:prstGeom>
            <a:solidFill>
              <a:srgbClr val="0000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7933" name="Group 45"/>
            <p:cNvGrpSpPr>
              <a:grpSpLocks/>
            </p:cNvGrpSpPr>
            <p:nvPr/>
          </p:nvGrpSpPr>
          <p:grpSpPr bwMode="auto">
            <a:xfrm>
              <a:off x="1008" y="2496"/>
              <a:ext cx="96" cy="192"/>
              <a:chOff x="960" y="2496"/>
              <a:chExt cx="96" cy="192"/>
            </a:xfrm>
          </p:grpSpPr>
          <p:sp>
            <p:nvSpPr>
              <p:cNvPr id="37934" name="Line 46"/>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35" name="Line 47"/>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36" name="Group 48"/>
            <p:cNvGrpSpPr>
              <a:grpSpLocks/>
            </p:cNvGrpSpPr>
            <p:nvPr/>
          </p:nvGrpSpPr>
          <p:grpSpPr bwMode="auto">
            <a:xfrm>
              <a:off x="864" y="2448"/>
              <a:ext cx="96" cy="192"/>
              <a:chOff x="960" y="2496"/>
              <a:chExt cx="96" cy="192"/>
            </a:xfrm>
          </p:grpSpPr>
          <p:sp>
            <p:nvSpPr>
              <p:cNvPr id="37937" name="Line 49"/>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38" name="Line 50"/>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39" name="Group 51"/>
            <p:cNvGrpSpPr>
              <a:grpSpLocks/>
            </p:cNvGrpSpPr>
            <p:nvPr/>
          </p:nvGrpSpPr>
          <p:grpSpPr bwMode="auto">
            <a:xfrm>
              <a:off x="720" y="2496"/>
              <a:ext cx="96" cy="192"/>
              <a:chOff x="960" y="2496"/>
              <a:chExt cx="96" cy="192"/>
            </a:xfrm>
          </p:grpSpPr>
          <p:sp>
            <p:nvSpPr>
              <p:cNvPr id="37940" name="Line 52"/>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41" name="Line 53"/>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42" name="Group 54"/>
            <p:cNvGrpSpPr>
              <a:grpSpLocks/>
            </p:cNvGrpSpPr>
            <p:nvPr/>
          </p:nvGrpSpPr>
          <p:grpSpPr bwMode="auto">
            <a:xfrm>
              <a:off x="1008" y="2832"/>
              <a:ext cx="96" cy="192"/>
              <a:chOff x="960" y="2880"/>
              <a:chExt cx="96" cy="192"/>
            </a:xfrm>
          </p:grpSpPr>
          <p:sp>
            <p:nvSpPr>
              <p:cNvPr id="37943" name="Line 55"/>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44" name="Line 56"/>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45" name="Group 57"/>
            <p:cNvGrpSpPr>
              <a:grpSpLocks/>
            </p:cNvGrpSpPr>
            <p:nvPr/>
          </p:nvGrpSpPr>
          <p:grpSpPr bwMode="auto">
            <a:xfrm>
              <a:off x="864" y="2880"/>
              <a:ext cx="96" cy="192"/>
              <a:chOff x="960" y="2880"/>
              <a:chExt cx="96" cy="192"/>
            </a:xfrm>
          </p:grpSpPr>
          <p:sp>
            <p:nvSpPr>
              <p:cNvPr id="37946" name="Line 58"/>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47" name="Line 59"/>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48" name="Group 60"/>
            <p:cNvGrpSpPr>
              <a:grpSpLocks/>
            </p:cNvGrpSpPr>
            <p:nvPr/>
          </p:nvGrpSpPr>
          <p:grpSpPr bwMode="auto">
            <a:xfrm>
              <a:off x="720" y="2832"/>
              <a:ext cx="96" cy="192"/>
              <a:chOff x="960" y="2880"/>
              <a:chExt cx="96" cy="192"/>
            </a:xfrm>
          </p:grpSpPr>
          <p:sp>
            <p:nvSpPr>
              <p:cNvPr id="37949" name="Line 61"/>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50" name="Line 62"/>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7951" name="Line 63"/>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52" name="Line 64"/>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53" name="Group 65"/>
          <p:cNvGrpSpPr>
            <a:grpSpLocks/>
          </p:cNvGrpSpPr>
          <p:nvPr/>
        </p:nvGrpSpPr>
        <p:grpSpPr bwMode="auto">
          <a:xfrm>
            <a:off x="6172200" y="4991373"/>
            <a:ext cx="284163" cy="231775"/>
            <a:chOff x="672" y="2448"/>
            <a:chExt cx="624" cy="624"/>
          </a:xfrm>
        </p:grpSpPr>
        <p:sp>
          <p:nvSpPr>
            <p:cNvPr id="37954" name="Oval 66"/>
            <p:cNvSpPr>
              <a:spLocks noChangeArrowheads="1"/>
            </p:cNvSpPr>
            <p:nvPr/>
          </p:nvSpPr>
          <p:spPr bwMode="auto">
            <a:xfrm>
              <a:off x="1056" y="2688"/>
              <a:ext cx="144" cy="144"/>
            </a:xfrm>
            <a:prstGeom prst="ellipse">
              <a:avLst/>
            </a:prstGeom>
            <a:solidFill>
              <a:srgbClr val="0000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7955" name="Oval 67"/>
            <p:cNvSpPr>
              <a:spLocks noChangeArrowheads="1"/>
            </p:cNvSpPr>
            <p:nvPr/>
          </p:nvSpPr>
          <p:spPr bwMode="auto">
            <a:xfrm>
              <a:off x="672" y="2640"/>
              <a:ext cx="384" cy="240"/>
            </a:xfrm>
            <a:prstGeom prst="ellipse">
              <a:avLst/>
            </a:prstGeom>
            <a:solidFill>
              <a:srgbClr val="0000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7956" name="Group 68"/>
            <p:cNvGrpSpPr>
              <a:grpSpLocks/>
            </p:cNvGrpSpPr>
            <p:nvPr/>
          </p:nvGrpSpPr>
          <p:grpSpPr bwMode="auto">
            <a:xfrm>
              <a:off x="1008" y="2496"/>
              <a:ext cx="96" cy="192"/>
              <a:chOff x="960" y="2496"/>
              <a:chExt cx="96" cy="192"/>
            </a:xfrm>
          </p:grpSpPr>
          <p:sp>
            <p:nvSpPr>
              <p:cNvPr id="37957" name="Line 69"/>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58" name="Line 70"/>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59" name="Group 71"/>
            <p:cNvGrpSpPr>
              <a:grpSpLocks/>
            </p:cNvGrpSpPr>
            <p:nvPr/>
          </p:nvGrpSpPr>
          <p:grpSpPr bwMode="auto">
            <a:xfrm>
              <a:off x="864" y="2448"/>
              <a:ext cx="96" cy="192"/>
              <a:chOff x="960" y="2496"/>
              <a:chExt cx="96" cy="192"/>
            </a:xfrm>
          </p:grpSpPr>
          <p:sp>
            <p:nvSpPr>
              <p:cNvPr id="37960" name="Line 72"/>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61" name="Line 73"/>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62" name="Group 74"/>
            <p:cNvGrpSpPr>
              <a:grpSpLocks/>
            </p:cNvGrpSpPr>
            <p:nvPr/>
          </p:nvGrpSpPr>
          <p:grpSpPr bwMode="auto">
            <a:xfrm>
              <a:off x="720" y="2496"/>
              <a:ext cx="96" cy="192"/>
              <a:chOff x="960" y="2496"/>
              <a:chExt cx="96" cy="192"/>
            </a:xfrm>
          </p:grpSpPr>
          <p:sp>
            <p:nvSpPr>
              <p:cNvPr id="37963" name="Line 75"/>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64" name="Line 76"/>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65" name="Group 77"/>
            <p:cNvGrpSpPr>
              <a:grpSpLocks/>
            </p:cNvGrpSpPr>
            <p:nvPr/>
          </p:nvGrpSpPr>
          <p:grpSpPr bwMode="auto">
            <a:xfrm>
              <a:off x="1008" y="2832"/>
              <a:ext cx="96" cy="192"/>
              <a:chOff x="960" y="2880"/>
              <a:chExt cx="96" cy="192"/>
            </a:xfrm>
          </p:grpSpPr>
          <p:sp>
            <p:nvSpPr>
              <p:cNvPr id="37966" name="Line 78"/>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67" name="Line 79"/>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68" name="Group 80"/>
            <p:cNvGrpSpPr>
              <a:grpSpLocks/>
            </p:cNvGrpSpPr>
            <p:nvPr/>
          </p:nvGrpSpPr>
          <p:grpSpPr bwMode="auto">
            <a:xfrm>
              <a:off x="864" y="2880"/>
              <a:ext cx="96" cy="192"/>
              <a:chOff x="960" y="2880"/>
              <a:chExt cx="96" cy="192"/>
            </a:xfrm>
          </p:grpSpPr>
          <p:sp>
            <p:nvSpPr>
              <p:cNvPr id="37969" name="Line 81"/>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70" name="Line 82"/>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71" name="Group 83"/>
            <p:cNvGrpSpPr>
              <a:grpSpLocks/>
            </p:cNvGrpSpPr>
            <p:nvPr/>
          </p:nvGrpSpPr>
          <p:grpSpPr bwMode="auto">
            <a:xfrm>
              <a:off x="720" y="2832"/>
              <a:ext cx="96" cy="192"/>
              <a:chOff x="960" y="2880"/>
              <a:chExt cx="96" cy="192"/>
            </a:xfrm>
          </p:grpSpPr>
          <p:sp>
            <p:nvSpPr>
              <p:cNvPr id="37972" name="Line 84"/>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73" name="Line 85"/>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7974" name="Line 86"/>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75" name="Line 87"/>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76" name="Group 88"/>
          <p:cNvGrpSpPr>
            <a:grpSpLocks/>
          </p:cNvGrpSpPr>
          <p:nvPr/>
        </p:nvGrpSpPr>
        <p:grpSpPr bwMode="auto">
          <a:xfrm rot="5327675">
            <a:off x="5993606" y="5169967"/>
            <a:ext cx="284163" cy="231775"/>
            <a:chOff x="672" y="2448"/>
            <a:chExt cx="624" cy="624"/>
          </a:xfrm>
        </p:grpSpPr>
        <p:sp>
          <p:nvSpPr>
            <p:cNvPr id="37977" name="Oval 89"/>
            <p:cNvSpPr>
              <a:spLocks noChangeArrowheads="1"/>
            </p:cNvSpPr>
            <p:nvPr/>
          </p:nvSpPr>
          <p:spPr bwMode="auto">
            <a:xfrm>
              <a:off x="1056" y="2688"/>
              <a:ext cx="144" cy="144"/>
            </a:xfrm>
            <a:prstGeom prst="ellipse">
              <a:avLst/>
            </a:prstGeom>
            <a:solidFill>
              <a:srgbClr val="0000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7978" name="Oval 90"/>
            <p:cNvSpPr>
              <a:spLocks noChangeArrowheads="1"/>
            </p:cNvSpPr>
            <p:nvPr/>
          </p:nvSpPr>
          <p:spPr bwMode="auto">
            <a:xfrm>
              <a:off x="672" y="2640"/>
              <a:ext cx="384" cy="240"/>
            </a:xfrm>
            <a:prstGeom prst="ellipse">
              <a:avLst/>
            </a:prstGeom>
            <a:solidFill>
              <a:srgbClr val="0000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7979" name="Group 91"/>
            <p:cNvGrpSpPr>
              <a:grpSpLocks/>
            </p:cNvGrpSpPr>
            <p:nvPr/>
          </p:nvGrpSpPr>
          <p:grpSpPr bwMode="auto">
            <a:xfrm>
              <a:off x="1008" y="2496"/>
              <a:ext cx="96" cy="192"/>
              <a:chOff x="960" y="2496"/>
              <a:chExt cx="96" cy="192"/>
            </a:xfrm>
          </p:grpSpPr>
          <p:sp>
            <p:nvSpPr>
              <p:cNvPr id="37980" name="Line 92"/>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81" name="Line 93"/>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82" name="Group 94"/>
            <p:cNvGrpSpPr>
              <a:grpSpLocks/>
            </p:cNvGrpSpPr>
            <p:nvPr/>
          </p:nvGrpSpPr>
          <p:grpSpPr bwMode="auto">
            <a:xfrm>
              <a:off x="864" y="2448"/>
              <a:ext cx="96" cy="192"/>
              <a:chOff x="960" y="2496"/>
              <a:chExt cx="96" cy="192"/>
            </a:xfrm>
          </p:grpSpPr>
          <p:sp>
            <p:nvSpPr>
              <p:cNvPr id="37983" name="Line 95"/>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84" name="Line 96"/>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85" name="Group 97"/>
            <p:cNvGrpSpPr>
              <a:grpSpLocks/>
            </p:cNvGrpSpPr>
            <p:nvPr/>
          </p:nvGrpSpPr>
          <p:grpSpPr bwMode="auto">
            <a:xfrm>
              <a:off x="720" y="2496"/>
              <a:ext cx="96" cy="192"/>
              <a:chOff x="960" y="2496"/>
              <a:chExt cx="96" cy="192"/>
            </a:xfrm>
          </p:grpSpPr>
          <p:sp>
            <p:nvSpPr>
              <p:cNvPr id="37986" name="Line 98"/>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87" name="Line 99"/>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88" name="Group 100"/>
            <p:cNvGrpSpPr>
              <a:grpSpLocks/>
            </p:cNvGrpSpPr>
            <p:nvPr/>
          </p:nvGrpSpPr>
          <p:grpSpPr bwMode="auto">
            <a:xfrm>
              <a:off x="1008" y="2832"/>
              <a:ext cx="96" cy="192"/>
              <a:chOff x="960" y="2880"/>
              <a:chExt cx="96" cy="192"/>
            </a:xfrm>
          </p:grpSpPr>
          <p:sp>
            <p:nvSpPr>
              <p:cNvPr id="37989" name="Line 101"/>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90" name="Line 102"/>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91" name="Group 103"/>
            <p:cNvGrpSpPr>
              <a:grpSpLocks/>
            </p:cNvGrpSpPr>
            <p:nvPr/>
          </p:nvGrpSpPr>
          <p:grpSpPr bwMode="auto">
            <a:xfrm>
              <a:off x="864" y="2880"/>
              <a:ext cx="96" cy="192"/>
              <a:chOff x="960" y="2880"/>
              <a:chExt cx="96" cy="192"/>
            </a:xfrm>
          </p:grpSpPr>
          <p:sp>
            <p:nvSpPr>
              <p:cNvPr id="37992" name="Line 104"/>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93" name="Line 105"/>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7994" name="Group 106"/>
            <p:cNvGrpSpPr>
              <a:grpSpLocks/>
            </p:cNvGrpSpPr>
            <p:nvPr/>
          </p:nvGrpSpPr>
          <p:grpSpPr bwMode="auto">
            <a:xfrm>
              <a:off x="720" y="2832"/>
              <a:ext cx="96" cy="192"/>
              <a:chOff x="960" y="2880"/>
              <a:chExt cx="96" cy="192"/>
            </a:xfrm>
          </p:grpSpPr>
          <p:sp>
            <p:nvSpPr>
              <p:cNvPr id="37995" name="Line 107"/>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96" name="Line 108"/>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7997" name="Line 109"/>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998" name="Line 110"/>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7999" name="Line 111"/>
          <p:cNvSpPr>
            <a:spLocks noChangeShapeType="1"/>
          </p:cNvSpPr>
          <p:nvPr/>
        </p:nvSpPr>
        <p:spPr bwMode="auto">
          <a:xfrm flipH="1">
            <a:off x="7467600" y="5219973"/>
            <a:ext cx="30480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38000" name="Group 112"/>
          <p:cNvGrpSpPr>
            <a:grpSpLocks/>
          </p:cNvGrpSpPr>
          <p:nvPr/>
        </p:nvGrpSpPr>
        <p:grpSpPr bwMode="auto">
          <a:xfrm rot="16093211">
            <a:off x="5307806" y="5093767"/>
            <a:ext cx="284163" cy="231775"/>
            <a:chOff x="672" y="2448"/>
            <a:chExt cx="624" cy="624"/>
          </a:xfrm>
        </p:grpSpPr>
        <p:sp>
          <p:nvSpPr>
            <p:cNvPr id="38001" name="Oval 113"/>
            <p:cNvSpPr>
              <a:spLocks noChangeArrowheads="1"/>
            </p:cNvSpPr>
            <p:nvPr/>
          </p:nvSpPr>
          <p:spPr bwMode="auto">
            <a:xfrm>
              <a:off x="1056" y="2688"/>
              <a:ext cx="144" cy="144"/>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002" name="Oval 114"/>
            <p:cNvSpPr>
              <a:spLocks noChangeArrowheads="1"/>
            </p:cNvSpPr>
            <p:nvPr/>
          </p:nvSpPr>
          <p:spPr bwMode="auto">
            <a:xfrm>
              <a:off x="672" y="2640"/>
              <a:ext cx="384" cy="240"/>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8003" name="Group 115"/>
            <p:cNvGrpSpPr>
              <a:grpSpLocks/>
            </p:cNvGrpSpPr>
            <p:nvPr/>
          </p:nvGrpSpPr>
          <p:grpSpPr bwMode="auto">
            <a:xfrm>
              <a:off x="1008" y="2496"/>
              <a:ext cx="96" cy="192"/>
              <a:chOff x="960" y="2496"/>
              <a:chExt cx="96" cy="192"/>
            </a:xfrm>
          </p:grpSpPr>
          <p:sp>
            <p:nvSpPr>
              <p:cNvPr id="38004" name="Line 116"/>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05" name="Line 117"/>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06" name="Group 118"/>
            <p:cNvGrpSpPr>
              <a:grpSpLocks/>
            </p:cNvGrpSpPr>
            <p:nvPr/>
          </p:nvGrpSpPr>
          <p:grpSpPr bwMode="auto">
            <a:xfrm>
              <a:off x="864" y="2448"/>
              <a:ext cx="96" cy="192"/>
              <a:chOff x="960" y="2496"/>
              <a:chExt cx="96" cy="192"/>
            </a:xfrm>
          </p:grpSpPr>
          <p:sp>
            <p:nvSpPr>
              <p:cNvPr id="38007" name="Line 119"/>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08" name="Line 120"/>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09" name="Group 121"/>
            <p:cNvGrpSpPr>
              <a:grpSpLocks/>
            </p:cNvGrpSpPr>
            <p:nvPr/>
          </p:nvGrpSpPr>
          <p:grpSpPr bwMode="auto">
            <a:xfrm>
              <a:off x="720" y="2496"/>
              <a:ext cx="96" cy="192"/>
              <a:chOff x="960" y="2496"/>
              <a:chExt cx="96" cy="192"/>
            </a:xfrm>
          </p:grpSpPr>
          <p:sp>
            <p:nvSpPr>
              <p:cNvPr id="38010" name="Line 122"/>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11" name="Line 123"/>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12" name="Group 124"/>
            <p:cNvGrpSpPr>
              <a:grpSpLocks/>
            </p:cNvGrpSpPr>
            <p:nvPr/>
          </p:nvGrpSpPr>
          <p:grpSpPr bwMode="auto">
            <a:xfrm>
              <a:off x="1008" y="2832"/>
              <a:ext cx="96" cy="192"/>
              <a:chOff x="960" y="2880"/>
              <a:chExt cx="96" cy="192"/>
            </a:xfrm>
          </p:grpSpPr>
          <p:sp>
            <p:nvSpPr>
              <p:cNvPr id="38013" name="Line 125"/>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14" name="Line 126"/>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15" name="Group 127"/>
            <p:cNvGrpSpPr>
              <a:grpSpLocks/>
            </p:cNvGrpSpPr>
            <p:nvPr/>
          </p:nvGrpSpPr>
          <p:grpSpPr bwMode="auto">
            <a:xfrm>
              <a:off x="864" y="2880"/>
              <a:ext cx="96" cy="192"/>
              <a:chOff x="960" y="2880"/>
              <a:chExt cx="96" cy="192"/>
            </a:xfrm>
          </p:grpSpPr>
          <p:sp>
            <p:nvSpPr>
              <p:cNvPr id="38016" name="Line 128"/>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17" name="Line 129"/>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18" name="Group 130"/>
            <p:cNvGrpSpPr>
              <a:grpSpLocks/>
            </p:cNvGrpSpPr>
            <p:nvPr/>
          </p:nvGrpSpPr>
          <p:grpSpPr bwMode="auto">
            <a:xfrm>
              <a:off x="720" y="2832"/>
              <a:ext cx="96" cy="192"/>
              <a:chOff x="960" y="2880"/>
              <a:chExt cx="96" cy="192"/>
            </a:xfrm>
          </p:grpSpPr>
          <p:sp>
            <p:nvSpPr>
              <p:cNvPr id="38019" name="Line 131"/>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20" name="Line 132"/>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021" name="Line 133"/>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22" name="Line 134"/>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23" name="Group 135"/>
          <p:cNvGrpSpPr>
            <a:grpSpLocks/>
          </p:cNvGrpSpPr>
          <p:nvPr/>
        </p:nvGrpSpPr>
        <p:grpSpPr bwMode="auto">
          <a:xfrm rot="16093211">
            <a:off x="6146006" y="5627167"/>
            <a:ext cx="284163" cy="231775"/>
            <a:chOff x="672" y="2448"/>
            <a:chExt cx="624" cy="624"/>
          </a:xfrm>
        </p:grpSpPr>
        <p:sp>
          <p:nvSpPr>
            <p:cNvPr id="38024" name="Oval 136"/>
            <p:cNvSpPr>
              <a:spLocks noChangeArrowheads="1"/>
            </p:cNvSpPr>
            <p:nvPr/>
          </p:nvSpPr>
          <p:spPr bwMode="auto">
            <a:xfrm>
              <a:off x="1056" y="2688"/>
              <a:ext cx="144" cy="144"/>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025" name="Oval 137"/>
            <p:cNvSpPr>
              <a:spLocks noChangeArrowheads="1"/>
            </p:cNvSpPr>
            <p:nvPr/>
          </p:nvSpPr>
          <p:spPr bwMode="auto">
            <a:xfrm>
              <a:off x="672" y="2640"/>
              <a:ext cx="384" cy="240"/>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8026" name="Group 138"/>
            <p:cNvGrpSpPr>
              <a:grpSpLocks/>
            </p:cNvGrpSpPr>
            <p:nvPr/>
          </p:nvGrpSpPr>
          <p:grpSpPr bwMode="auto">
            <a:xfrm>
              <a:off x="1008" y="2496"/>
              <a:ext cx="96" cy="192"/>
              <a:chOff x="960" y="2496"/>
              <a:chExt cx="96" cy="192"/>
            </a:xfrm>
          </p:grpSpPr>
          <p:sp>
            <p:nvSpPr>
              <p:cNvPr id="38027" name="Line 139"/>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28" name="Line 140"/>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29" name="Group 141"/>
            <p:cNvGrpSpPr>
              <a:grpSpLocks/>
            </p:cNvGrpSpPr>
            <p:nvPr/>
          </p:nvGrpSpPr>
          <p:grpSpPr bwMode="auto">
            <a:xfrm>
              <a:off x="864" y="2448"/>
              <a:ext cx="96" cy="192"/>
              <a:chOff x="960" y="2496"/>
              <a:chExt cx="96" cy="192"/>
            </a:xfrm>
          </p:grpSpPr>
          <p:sp>
            <p:nvSpPr>
              <p:cNvPr id="38030" name="Line 142"/>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31" name="Line 143"/>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32" name="Group 144"/>
            <p:cNvGrpSpPr>
              <a:grpSpLocks/>
            </p:cNvGrpSpPr>
            <p:nvPr/>
          </p:nvGrpSpPr>
          <p:grpSpPr bwMode="auto">
            <a:xfrm>
              <a:off x="720" y="2496"/>
              <a:ext cx="96" cy="192"/>
              <a:chOff x="960" y="2496"/>
              <a:chExt cx="96" cy="192"/>
            </a:xfrm>
          </p:grpSpPr>
          <p:sp>
            <p:nvSpPr>
              <p:cNvPr id="38033" name="Line 145"/>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34" name="Line 146"/>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35" name="Group 147"/>
            <p:cNvGrpSpPr>
              <a:grpSpLocks/>
            </p:cNvGrpSpPr>
            <p:nvPr/>
          </p:nvGrpSpPr>
          <p:grpSpPr bwMode="auto">
            <a:xfrm>
              <a:off x="1008" y="2832"/>
              <a:ext cx="96" cy="192"/>
              <a:chOff x="960" y="2880"/>
              <a:chExt cx="96" cy="192"/>
            </a:xfrm>
          </p:grpSpPr>
          <p:sp>
            <p:nvSpPr>
              <p:cNvPr id="38036" name="Line 148"/>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37" name="Line 149"/>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38" name="Group 150"/>
            <p:cNvGrpSpPr>
              <a:grpSpLocks/>
            </p:cNvGrpSpPr>
            <p:nvPr/>
          </p:nvGrpSpPr>
          <p:grpSpPr bwMode="auto">
            <a:xfrm>
              <a:off x="864" y="2880"/>
              <a:ext cx="96" cy="192"/>
              <a:chOff x="960" y="2880"/>
              <a:chExt cx="96" cy="192"/>
            </a:xfrm>
          </p:grpSpPr>
          <p:sp>
            <p:nvSpPr>
              <p:cNvPr id="38039" name="Line 151"/>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40" name="Line 152"/>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41" name="Group 153"/>
            <p:cNvGrpSpPr>
              <a:grpSpLocks/>
            </p:cNvGrpSpPr>
            <p:nvPr/>
          </p:nvGrpSpPr>
          <p:grpSpPr bwMode="auto">
            <a:xfrm>
              <a:off x="720" y="2832"/>
              <a:ext cx="96" cy="192"/>
              <a:chOff x="960" y="2880"/>
              <a:chExt cx="96" cy="192"/>
            </a:xfrm>
          </p:grpSpPr>
          <p:sp>
            <p:nvSpPr>
              <p:cNvPr id="38042" name="Line 154"/>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43" name="Line 155"/>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044" name="Line 156"/>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45" name="Line 157"/>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46" name="Group 158"/>
          <p:cNvGrpSpPr>
            <a:grpSpLocks/>
          </p:cNvGrpSpPr>
          <p:nvPr/>
        </p:nvGrpSpPr>
        <p:grpSpPr bwMode="auto">
          <a:xfrm rot="16093211">
            <a:off x="6831806" y="5093767"/>
            <a:ext cx="284163" cy="231775"/>
            <a:chOff x="672" y="2448"/>
            <a:chExt cx="624" cy="624"/>
          </a:xfrm>
        </p:grpSpPr>
        <p:sp>
          <p:nvSpPr>
            <p:cNvPr id="38047" name="Oval 159"/>
            <p:cNvSpPr>
              <a:spLocks noChangeArrowheads="1"/>
            </p:cNvSpPr>
            <p:nvPr/>
          </p:nvSpPr>
          <p:spPr bwMode="auto">
            <a:xfrm>
              <a:off x="1056" y="2688"/>
              <a:ext cx="144" cy="144"/>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048" name="Oval 160"/>
            <p:cNvSpPr>
              <a:spLocks noChangeArrowheads="1"/>
            </p:cNvSpPr>
            <p:nvPr/>
          </p:nvSpPr>
          <p:spPr bwMode="auto">
            <a:xfrm>
              <a:off x="672" y="2640"/>
              <a:ext cx="384" cy="240"/>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8049" name="Group 161"/>
            <p:cNvGrpSpPr>
              <a:grpSpLocks/>
            </p:cNvGrpSpPr>
            <p:nvPr/>
          </p:nvGrpSpPr>
          <p:grpSpPr bwMode="auto">
            <a:xfrm>
              <a:off x="1008" y="2496"/>
              <a:ext cx="96" cy="192"/>
              <a:chOff x="960" y="2496"/>
              <a:chExt cx="96" cy="192"/>
            </a:xfrm>
          </p:grpSpPr>
          <p:sp>
            <p:nvSpPr>
              <p:cNvPr id="38050" name="Line 162"/>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51" name="Line 163"/>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52" name="Group 164"/>
            <p:cNvGrpSpPr>
              <a:grpSpLocks/>
            </p:cNvGrpSpPr>
            <p:nvPr/>
          </p:nvGrpSpPr>
          <p:grpSpPr bwMode="auto">
            <a:xfrm>
              <a:off x="864" y="2448"/>
              <a:ext cx="96" cy="192"/>
              <a:chOff x="960" y="2496"/>
              <a:chExt cx="96" cy="192"/>
            </a:xfrm>
          </p:grpSpPr>
          <p:sp>
            <p:nvSpPr>
              <p:cNvPr id="38053" name="Line 165"/>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54" name="Line 166"/>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55" name="Group 167"/>
            <p:cNvGrpSpPr>
              <a:grpSpLocks/>
            </p:cNvGrpSpPr>
            <p:nvPr/>
          </p:nvGrpSpPr>
          <p:grpSpPr bwMode="auto">
            <a:xfrm>
              <a:off x="720" y="2496"/>
              <a:ext cx="96" cy="192"/>
              <a:chOff x="960" y="2496"/>
              <a:chExt cx="96" cy="192"/>
            </a:xfrm>
          </p:grpSpPr>
          <p:sp>
            <p:nvSpPr>
              <p:cNvPr id="38056" name="Line 168"/>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57" name="Line 169"/>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58" name="Group 170"/>
            <p:cNvGrpSpPr>
              <a:grpSpLocks/>
            </p:cNvGrpSpPr>
            <p:nvPr/>
          </p:nvGrpSpPr>
          <p:grpSpPr bwMode="auto">
            <a:xfrm>
              <a:off x="1008" y="2832"/>
              <a:ext cx="96" cy="192"/>
              <a:chOff x="960" y="2880"/>
              <a:chExt cx="96" cy="192"/>
            </a:xfrm>
          </p:grpSpPr>
          <p:sp>
            <p:nvSpPr>
              <p:cNvPr id="38059" name="Line 171"/>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60" name="Line 172"/>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61" name="Group 173"/>
            <p:cNvGrpSpPr>
              <a:grpSpLocks/>
            </p:cNvGrpSpPr>
            <p:nvPr/>
          </p:nvGrpSpPr>
          <p:grpSpPr bwMode="auto">
            <a:xfrm>
              <a:off x="864" y="2880"/>
              <a:ext cx="96" cy="192"/>
              <a:chOff x="960" y="2880"/>
              <a:chExt cx="96" cy="192"/>
            </a:xfrm>
          </p:grpSpPr>
          <p:sp>
            <p:nvSpPr>
              <p:cNvPr id="38062" name="Line 174"/>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63" name="Line 175"/>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64" name="Group 176"/>
            <p:cNvGrpSpPr>
              <a:grpSpLocks/>
            </p:cNvGrpSpPr>
            <p:nvPr/>
          </p:nvGrpSpPr>
          <p:grpSpPr bwMode="auto">
            <a:xfrm>
              <a:off x="720" y="2832"/>
              <a:ext cx="96" cy="192"/>
              <a:chOff x="960" y="2880"/>
              <a:chExt cx="96" cy="192"/>
            </a:xfrm>
          </p:grpSpPr>
          <p:sp>
            <p:nvSpPr>
              <p:cNvPr id="38065" name="Line 177"/>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66" name="Line 178"/>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067" name="Line 179"/>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68" name="Line 180"/>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69" name="Group 181"/>
          <p:cNvGrpSpPr>
            <a:grpSpLocks/>
          </p:cNvGrpSpPr>
          <p:nvPr/>
        </p:nvGrpSpPr>
        <p:grpSpPr bwMode="auto">
          <a:xfrm rot="16093211">
            <a:off x="6984206" y="5703367"/>
            <a:ext cx="284163" cy="231775"/>
            <a:chOff x="672" y="2448"/>
            <a:chExt cx="624" cy="624"/>
          </a:xfrm>
        </p:grpSpPr>
        <p:sp>
          <p:nvSpPr>
            <p:cNvPr id="38070" name="Oval 182"/>
            <p:cNvSpPr>
              <a:spLocks noChangeArrowheads="1"/>
            </p:cNvSpPr>
            <p:nvPr/>
          </p:nvSpPr>
          <p:spPr bwMode="auto">
            <a:xfrm>
              <a:off x="1056" y="2688"/>
              <a:ext cx="144" cy="144"/>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071" name="Oval 183"/>
            <p:cNvSpPr>
              <a:spLocks noChangeArrowheads="1"/>
            </p:cNvSpPr>
            <p:nvPr/>
          </p:nvSpPr>
          <p:spPr bwMode="auto">
            <a:xfrm>
              <a:off x="672" y="2640"/>
              <a:ext cx="384" cy="240"/>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8072" name="Group 184"/>
            <p:cNvGrpSpPr>
              <a:grpSpLocks/>
            </p:cNvGrpSpPr>
            <p:nvPr/>
          </p:nvGrpSpPr>
          <p:grpSpPr bwMode="auto">
            <a:xfrm>
              <a:off x="1008" y="2496"/>
              <a:ext cx="96" cy="192"/>
              <a:chOff x="960" y="2496"/>
              <a:chExt cx="96" cy="192"/>
            </a:xfrm>
          </p:grpSpPr>
          <p:sp>
            <p:nvSpPr>
              <p:cNvPr id="38073" name="Line 185"/>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74" name="Line 186"/>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75" name="Group 187"/>
            <p:cNvGrpSpPr>
              <a:grpSpLocks/>
            </p:cNvGrpSpPr>
            <p:nvPr/>
          </p:nvGrpSpPr>
          <p:grpSpPr bwMode="auto">
            <a:xfrm>
              <a:off x="864" y="2448"/>
              <a:ext cx="96" cy="192"/>
              <a:chOff x="960" y="2496"/>
              <a:chExt cx="96" cy="192"/>
            </a:xfrm>
          </p:grpSpPr>
          <p:sp>
            <p:nvSpPr>
              <p:cNvPr id="38076" name="Line 188"/>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77" name="Line 189"/>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78" name="Group 190"/>
            <p:cNvGrpSpPr>
              <a:grpSpLocks/>
            </p:cNvGrpSpPr>
            <p:nvPr/>
          </p:nvGrpSpPr>
          <p:grpSpPr bwMode="auto">
            <a:xfrm>
              <a:off x="720" y="2496"/>
              <a:ext cx="96" cy="192"/>
              <a:chOff x="960" y="2496"/>
              <a:chExt cx="96" cy="192"/>
            </a:xfrm>
          </p:grpSpPr>
          <p:sp>
            <p:nvSpPr>
              <p:cNvPr id="38079" name="Line 191"/>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80" name="Line 192"/>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81" name="Group 193"/>
            <p:cNvGrpSpPr>
              <a:grpSpLocks/>
            </p:cNvGrpSpPr>
            <p:nvPr/>
          </p:nvGrpSpPr>
          <p:grpSpPr bwMode="auto">
            <a:xfrm>
              <a:off x="1008" y="2832"/>
              <a:ext cx="96" cy="192"/>
              <a:chOff x="960" y="2880"/>
              <a:chExt cx="96" cy="192"/>
            </a:xfrm>
          </p:grpSpPr>
          <p:sp>
            <p:nvSpPr>
              <p:cNvPr id="38082" name="Line 194"/>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83" name="Line 195"/>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84" name="Group 196"/>
            <p:cNvGrpSpPr>
              <a:grpSpLocks/>
            </p:cNvGrpSpPr>
            <p:nvPr/>
          </p:nvGrpSpPr>
          <p:grpSpPr bwMode="auto">
            <a:xfrm>
              <a:off x="864" y="2880"/>
              <a:ext cx="96" cy="192"/>
              <a:chOff x="960" y="2880"/>
              <a:chExt cx="96" cy="192"/>
            </a:xfrm>
          </p:grpSpPr>
          <p:sp>
            <p:nvSpPr>
              <p:cNvPr id="38085" name="Line 197"/>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86" name="Line 198"/>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87" name="Group 199"/>
            <p:cNvGrpSpPr>
              <a:grpSpLocks/>
            </p:cNvGrpSpPr>
            <p:nvPr/>
          </p:nvGrpSpPr>
          <p:grpSpPr bwMode="auto">
            <a:xfrm>
              <a:off x="720" y="2832"/>
              <a:ext cx="96" cy="192"/>
              <a:chOff x="960" y="2880"/>
              <a:chExt cx="96" cy="192"/>
            </a:xfrm>
          </p:grpSpPr>
          <p:sp>
            <p:nvSpPr>
              <p:cNvPr id="38088" name="Line 200"/>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89" name="Line 201"/>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090" name="Line 202"/>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91" name="Line 203"/>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92" name="Group 204"/>
          <p:cNvGrpSpPr>
            <a:grpSpLocks/>
          </p:cNvGrpSpPr>
          <p:nvPr/>
        </p:nvGrpSpPr>
        <p:grpSpPr bwMode="auto">
          <a:xfrm rot="16093211">
            <a:off x="5155406" y="5703367"/>
            <a:ext cx="284163" cy="231775"/>
            <a:chOff x="672" y="2448"/>
            <a:chExt cx="624" cy="624"/>
          </a:xfrm>
        </p:grpSpPr>
        <p:sp>
          <p:nvSpPr>
            <p:cNvPr id="38093" name="Oval 205"/>
            <p:cNvSpPr>
              <a:spLocks noChangeArrowheads="1"/>
            </p:cNvSpPr>
            <p:nvPr/>
          </p:nvSpPr>
          <p:spPr bwMode="auto">
            <a:xfrm>
              <a:off x="1056" y="2688"/>
              <a:ext cx="144" cy="144"/>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094" name="Oval 206"/>
            <p:cNvSpPr>
              <a:spLocks noChangeArrowheads="1"/>
            </p:cNvSpPr>
            <p:nvPr/>
          </p:nvSpPr>
          <p:spPr bwMode="auto">
            <a:xfrm>
              <a:off x="672" y="2640"/>
              <a:ext cx="384" cy="240"/>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8095" name="Group 207"/>
            <p:cNvGrpSpPr>
              <a:grpSpLocks/>
            </p:cNvGrpSpPr>
            <p:nvPr/>
          </p:nvGrpSpPr>
          <p:grpSpPr bwMode="auto">
            <a:xfrm>
              <a:off x="1008" y="2496"/>
              <a:ext cx="96" cy="192"/>
              <a:chOff x="960" y="2496"/>
              <a:chExt cx="96" cy="192"/>
            </a:xfrm>
          </p:grpSpPr>
          <p:sp>
            <p:nvSpPr>
              <p:cNvPr id="38096" name="Line 208"/>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097" name="Line 209"/>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098" name="Group 210"/>
            <p:cNvGrpSpPr>
              <a:grpSpLocks/>
            </p:cNvGrpSpPr>
            <p:nvPr/>
          </p:nvGrpSpPr>
          <p:grpSpPr bwMode="auto">
            <a:xfrm>
              <a:off x="864" y="2448"/>
              <a:ext cx="96" cy="192"/>
              <a:chOff x="960" y="2496"/>
              <a:chExt cx="96" cy="192"/>
            </a:xfrm>
          </p:grpSpPr>
          <p:sp>
            <p:nvSpPr>
              <p:cNvPr id="38099" name="Line 211"/>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00" name="Line 212"/>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01" name="Group 213"/>
            <p:cNvGrpSpPr>
              <a:grpSpLocks/>
            </p:cNvGrpSpPr>
            <p:nvPr/>
          </p:nvGrpSpPr>
          <p:grpSpPr bwMode="auto">
            <a:xfrm>
              <a:off x="720" y="2496"/>
              <a:ext cx="96" cy="192"/>
              <a:chOff x="960" y="2496"/>
              <a:chExt cx="96" cy="192"/>
            </a:xfrm>
          </p:grpSpPr>
          <p:sp>
            <p:nvSpPr>
              <p:cNvPr id="38102" name="Line 214"/>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03" name="Line 215"/>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04" name="Group 216"/>
            <p:cNvGrpSpPr>
              <a:grpSpLocks/>
            </p:cNvGrpSpPr>
            <p:nvPr/>
          </p:nvGrpSpPr>
          <p:grpSpPr bwMode="auto">
            <a:xfrm>
              <a:off x="1008" y="2832"/>
              <a:ext cx="96" cy="192"/>
              <a:chOff x="960" y="2880"/>
              <a:chExt cx="96" cy="192"/>
            </a:xfrm>
          </p:grpSpPr>
          <p:sp>
            <p:nvSpPr>
              <p:cNvPr id="38105" name="Line 217"/>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06" name="Line 218"/>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07" name="Group 219"/>
            <p:cNvGrpSpPr>
              <a:grpSpLocks/>
            </p:cNvGrpSpPr>
            <p:nvPr/>
          </p:nvGrpSpPr>
          <p:grpSpPr bwMode="auto">
            <a:xfrm>
              <a:off x="864" y="2880"/>
              <a:ext cx="96" cy="192"/>
              <a:chOff x="960" y="2880"/>
              <a:chExt cx="96" cy="192"/>
            </a:xfrm>
          </p:grpSpPr>
          <p:sp>
            <p:nvSpPr>
              <p:cNvPr id="38108" name="Line 220"/>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09" name="Line 221"/>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10" name="Group 222"/>
            <p:cNvGrpSpPr>
              <a:grpSpLocks/>
            </p:cNvGrpSpPr>
            <p:nvPr/>
          </p:nvGrpSpPr>
          <p:grpSpPr bwMode="auto">
            <a:xfrm>
              <a:off x="720" y="2832"/>
              <a:ext cx="96" cy="192"/>
              <a:chOff x="960" y="2880"/>
              <a:chExt cx="96" cy="192"/>
            </a:xfrm>
          </p:grpSpPr>
          <p:sp>
            <p:nvSpPr>
              <p:cNvPr id="38111" name="Line 223"/>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12" name="Line 224"/>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113" name="Line 225"/>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14" name="Line 226"/>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115" name="Line 227"/>
          <p:cNvSpPr>
            <a:spLocks noChangeShapeType="1"/>
          </p:cNvSpPr>
          <p:nvPr/>
        </p:nvSpPr>
        <p:spPr bwMode="auto">
          <a:xfrm>
            <a:off x="6324600" y="4915173"/>
            <a:ext cx="533400" cy="304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16" name="Line 228"/>
          <p:cNvSpPr>
            <a:spLocks noChangeShapeType="1"/>
          </p:cNvSpPr>
          <p:nvPr/>
        </p:nvSpPr>
        <p:spPr bwMode="auto">
          <a:xfrm>
            <a:off x="7010400" y="5372373"/>
            <a:ext cx="0" cy="304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17" name="Line 229"/>
          <p:cNvSpPr>
            <a:spLocks noChangeShapeType="1"/>
          </p:cNvSpPr>
          <p:nvPr/>
        </p:nvSpPr>
        <p:spPr bwMode="auto">
          <a:xfrm flipH="1">
            <a:off x="6477000" y="5829573"/>
            <a:ext cx="45720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18" name="Line 230"/>
          <p:cNvSpPr>
            <a:spLocks noChangeShapeType="1"/>
          </p:cNvSpPr>
          <p:nvPr/>
        </p:nvSpPr>
        <p:spPr bwMode="auto">
          <a:xfrm flipH="1">
            <a:off x="5410200" y="5753373"/>
            <a:ext cx="68580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19" name="Line 231"/>
          <p:cNvSpPr>
            <a:spLocks noChangeShapeType="1"/>
          </p:cNvSpPr>
          <p:nvPr/>
        </p:nvSpPr>
        <p:spPr bwMode="auto">
          <a:xfrm flipV="1">
            <a:off x="5410200" y="5372373"/>
            <a:ext cx="0" cy="304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20" name="Line 232"/>
          <p:cNvSpPr>
            <a:spLocks noChangeShapeType="1"/>
          </p:cNvSpPr>
          <p:nvPr/>
        </p:nvSpPr>
        <p:spPr bwMode="auto">
          <a:xfrm flipV="1">
            <a:off x="5486400" y="4915173"/>
            <a:ext cx="533400" cy="152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38121" name="Group 233"/>
          <p:cNvGrpSpPr>
            <a:grpSpLocks/>
          </p:cNvGrpSpPr>
          <p:nvPr/>
        </p:nvGrpSpPr>
        <p:grpSpPr bwMode="auto">
          <a:xfrm rot="10611216">
            <a:off x="7391400" y="5677173"/>
            <a:ext cx="285750" cy="231775"/>
            <a:chOff x="672" y="2448"/>
            <a:chExt cx="624" cy="624"/>
          </a:xfrm>
        </p:grpSpPr>
        <p:sp>
          <p:nvSpPr>
            <p:cNvPr id="38122" name="Oval 234"/>
            <p:cNvSpPr>
              <a:spLocks noChangeArrowheads="1"/>
            </p:cNvSpPr>
            <p:nvPr/>
          </p:nvSpPr>
          <p:spPr bwMode="auto">
            <a:xfrm>
              <a:off x="1056" y="2688"/>
              <a:ext cx="144" cy="144"/>
            </a:xfrm>
            <a:prstGeom prst="ellipse">
              <a:avLst/>
            </a:prstGeom>
            <a:solidFill>
              <a:srgbClr val="66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123" name="Oval 235"/>
            <p:cNvSpPr>
              <a:spLocks noChangeArrowheads="1"/>
            </p:cNvSpPr>
            <p:nvPr/>
          </p:nvSpPr>
          <p:spPr bwMode="auto">
            <a:xfrm>
              <a:off x="672" y="2640"/>
              <a:ext cx="384" cy="240"/>
            </a:xfrm>
            <a:prstGeom prst="ellipse">
              <a:avLst/>
            </a:prstGeom>
            <a:solidFill>
              <a:srgbClr val="66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8124" name="Group 236"/>
            <p:cNvGrpSpPr>
              <a:grpSpLocks/>
            </p:cNvGrpSpPr>
            <p:nvPr/>
          </p:nvGrpSpPr>
          <p:grpSpPr bwMode="auto">
            <a:xfrm>
              <a:off x="1008" y="2496"/>
              <a:ext cx="96" cy="192"/>
              <a:chOff x="960" y="2496"/>
              <a:chExt cx="96" cy="192"/>
            </a:xfrm>
          </p:grpSpPr>
          <p:sp>
            <p:nvSpPr>
              <p:cNvPr id="38125" name="Line 237"/>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26" name="Line 238"/>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27" name="Group 239"/>
            <p:cNvGrpSpPr>
              <a:grpSpLocks/>
            </p:cNvGrpSpPr>
            <p:nvPr/>
          </p:nvGrpSpPr>
          <p:grpSpPr bwMode="auto">
            <a:xfrm>
              <a:off x="864" y="2448"/>
              <a:ext cx="96" cy="192"/>
              <a:chOff x="960" y="2496"/>
              <a:chExt cx="96" cy="192"/>
            </a:xfrm>
          </p:grpSpPr>
          <p:sp>
            <p:nvSpPr>
              <p:cNvPr id="38128" name="Line 240"/>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29" name="Line 241"/>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30" name="Group 242"/>
            <p:cNvGrpSpPr>
              <a:grpSpLocks/>
            </p:cNvGrpSpPr>
            <p:nvPr/>
          </p:nvGrpSpPr>
          <p:grpSpPr bwMode="auto">
            <a:xfrm>
              <a:off x="720" y="2496"/>
              <a:ext cx="96" cy="192"/>
              <a:chOff x="960" y="2496"/>
              <a:chExt cx="96" cy="192"/>
            </a:xfrm>
          </p:grpSpPr>
          <p:sp>
            <p:nvSpPr>
              <p:cNvPr id="38131" name="Line 243"/>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32" name="Line 244"/>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33" name="Group 245"/>
            <p:cNvGrpSpPr>
              <a:grpSpLocks/>
            </p:cNvGrpSpPr>
            <p:nvPr/>
          </p:nvGrpSpPr>
          <p:grpSpPr bwMode="auto">
            <a:xfrm>
              <a:off x="1008" y="2832"/>
              <a:ext cx="96" cy="192"/>
              <a:chOff x="960" y="2880"/>
              <a:chExt cx="96" cy="192"/>
            </a:xfrm>
          </p:grpSpPr>
          <p:sp>
            <p:nvSpPr>
              <p:cNvPr id="38134" name="Line 246"/>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35" name="Line 247"/>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36" name="Group 248"/>
            <p:cNvGrpSpPr>
              <a:grpSpLocks/>
            </p:cNvGrpSpPr>
            <p:nvPr/>
          </p:nvGrpSpPr>
          <p:grpSpPr bwMode="auto">
            <a:xfrm>
              <a:off x="864" y="2880"/>
              <a:ext cx="96" cy="192"/>
              <a:chOff x="960" y="2880"/>
              <a:chExt cx="96" cy="192"/>
            </a:xfrm>
          </p:grpSpPr>
          <p:sp>
            <p:nvSpPr>
              <p:cNvPr id="38137" name="Line 249"/>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38" name="Line 250"/>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39" name="Group 251"/>
            <p:cNvGrpSpPr>
              <a:grpSpLocks/>
            </p:cNvGrpSpPr>
            <p:nvPr/>
          </p:nvGrpSpPr>
          <p:grpSpPr bwMode="auto">
            <a:xfrm>
              <a:off x="720" y="2832"/>
              <a:ext cx="96" cy="192"/>
              <a:chOff x="960" y="2880"/>
              <a:chExt cx="96" cy="192"/>
            </a:xfrm>
          </p:grpSpPr>
          <p:sp>
            <p:nvSpPr>
              <p:cNvPr id="38140" name="Line 252"/>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41" name="Line 253"/>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142" name="Line 254"/>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43" name="Line 255"/>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44" name="Group 256"/>
          <p:cNvGrpSpPr>
            <a:grpSpLocks/>
          </p:cNvGrpSpPr>
          <p:nvPr/>
        </p:nvGrpSpPr>
        <p:grpSpPr bwMode="auto">
          <a:xfrm rot="10747509">
            <a:off x="7162800" y="5143773"/>
            <a:ext cx="284163" cy="231775"/>
            <a:chOff x="672" y="2448"/>
            <a:chExt cx="624" cy="624"/>
          </a:xfrm>
        </p:grpSpPr>
        <p:sp>
          <p:nvSpPr>
            <p:cNvPr id="38145" name="Oval 257"/>
            <p:cNvSpPr>
              <a:spLocks noChangeArrowheads="1"/>
            </p:cNvSpPr>
            <p:nvPr/>
          </p:nvSpPr>
          <p:spPr bwMode="auto">
            <a:xfrm>
              <a:off x="1056" y="2688"/>
              <a:ext cx="144" cy="144"/>
            </a:xfrm>
            <a:prstGeom prst="ellipse">
              <a:avLst/>
            </a:prstGeom>
            <a:solidFill>
              <a:srgbClr val="0000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146" name="Oval 258"/>
            <p:cNvSpPr>
              <a:spLocks noChangeArrowheads="1"/>
            </p:cNvSpPr>
            <p:nvPr/>
          </p:nvSpPr>
          <p:spPr bwMode="auto">
            <a:xfrm>
              <a:off x="672" y="2640"/>
              <a:ext cx="384" cy="240"/>
            </a:xfrm>
            <a:prstGeom prst="ellipse">
              <a:avLst/>
            </a:prstGeom>
            <a:solidFill>
              <a:srgbClr val="0000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8147" name="Group 259"/>
            <p:cNvGrpSpPr>
              <a:grpSpLocks/>
            </p:cNvGrpSpPr>
            <p:nvPr/>
          </p:nvGrpSpPr>
          <p:grpSpPr bwMode="auto">
            <a:xfrm>
              <a:off x="1008" y="2496"/>
              <a:ext cx="96" cy="192"/>
              <a:chOff x="960" y="2496"/>
              <a:chExt cx="96" cy="192"/>
            </a:xfrm>
          </p:grpSpPr>
          <p:sp>
            <p:nvSpPr>
              <p:cNvPr id="38148" name="Line 260"/>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49" name="Line 261"/>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50" name="Group 262"/>
            <p:cNvGrpSpPr>
              <a:grpSpLocks/>
            </p:cNvGrpSpPr>
            <p:nvPr/>
          </p:nvGrpSpPr>
          <p:grpSpPr bwMode="auto">
            <a:xfrm>
              <a:off x="864" y="2448"/>
              <a:ext cx="96" cy="192"/>
              <a:chOff x="960" y="2496"/>
              <a:chExt cx="96" cy="192"/>
            </a:xfrm>
          </p:grpSpPr>
          <p:sp>
            <p:nvSpPr>
              <p:cNvPr id="38151" name="Line 263"/>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52" name="Line 264"/>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53" name="Group 265"/>
            <p:cNvGrpSpPr>
              <a:grpSpLocks/>
            </p:cNvGrpSpPr>
            <p:nvPr/>
          </p:nvGrpSpPr>
          <p:grpSpPr bwMode="auto">
            <a:xfrm>
              <a:off x="720" y="2496"/>
              <a:ext cx="96" cy="192"/>
              <a:chOff x="960" y="2496"/>
              <a:chExt cx="96" cy="192"/>
            </a:xfrm>
          </p:grpSpPr>
          <p:sp>
            <p:nvSpPr>
              <p:cNvPr id="38154" name="Line 266"/>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55" name="Line 267"/>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56" name="Group 268"/>
            <p:cNvGrpSpPr>
              <a:grpSpLocks/>
            </p:cNvGrpSpPr>
            <p:nvPr/>
          </p:nvGrpSpPr>
          <p:grpSpPr bwMode="auto">
            <a:xfrm>
              <a:off x="1008" y="2832"/>
              <a:ext cx="96" cy="192"/>
              <a:chOff x="960" y="2880"/>
              <a:chExt cx="96" cy="192"/>
            </a:xfrm>
          </p:grpSpPr>
          <p:sp>
            <p:nvSpPr>
              <p:cNvPr id="38157" name="Line 269"/>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58" name="Line 270"/>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59" name="Group 271"/>
            <p:cNvGrpSpPr>
              <a:grpSpLocks/>
            </p:cNvGrpSpPr>
            <p:nvPr/>
          </p:nvGrpSpPr>
          <p:grpSpPr bwMode="auto">
            <a:xfrm>
              <a:off x="864" y="2880"/>
              <a:ext cx="96" cy="192"/>
              <a:chOff x="960" y="2880"/>
              <a:chExt cx="96" cy="192"/>
            </a:xfrm>
          </p:grpSpPr>
          <p:sp>
            <p:nvSpPr>
              <p:cNvPr id="38160" name="Line 272"/>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61" name="Line 273"/>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62" name="Group 274"/>
            <p:cNvGrpSpPr>
              <a:grpSpLocks/>
            </p:cNvGrpSpPr>
            <p:nvPr/>
          </p:nvGrpSpPr>
          <p:grpSpPr bwMode="auto">
            <a:xfrm>
              <a:off x="720" y="2832"/>
              <a:ext cx="96" cy="192"/>
              <a:chOff x="960" y="2880"/>
              <a:chExt cx="96" cy="192"/>
            </a:xfrm>
          </p:grpSpPr>
          <p:sp>
            <p:nvSpPr>
              <p:cNvPr id="38163" name="Line 275"/>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64" name="Line 276"/>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165" name="Line 277"/>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66" name="Line 278"/>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167" name="Line 279"/>
          <p:cNvSpPr>
            <a:spLocks noChangeShapeType="1"/>
          </p:cNvSpPr>
          <p:nvPr/>
        </p:nvSpPr>
        <p:spPr bwMode="auto">
          <a:xfrm flipH="1">
            <a:off x="7696200" y="5753373"/>
            <a:ext cx="22860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68" name="Text Box 280"/>
          <p:cNvSpPr txBox="1">
            <a:spLocks noChangeArrowheads="1"/>
          </p:cNvSpPr>
          <p:nvPr/>
        </p:nvSpPr>
        <p:spPr bwMode="auto">
          <a:xfrm>
            <a:off x="609600" y="1124744"/>
            <a:ext cx="8229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dirty="0">
                <a:solidFill>
                  <a:srgbClr val="CC0000"/>
                </a:solidFill>
                <a:ea typeface="宋体" charset="-122"/>
              </a:rPr>
              <a:t>Idea: </a:t>
            </a:r>
            <a:r>
              <a:rPr lang="en-US" altLang="zh-CN" dirty="0">
                <a:solidFill>
                  <a:srgbClr val="000066"/>
                </a:solidFill>
                <a:ea typeface="宋体" charset="-122"/>
              </a:rPr>
              <a:t>To guess the distribution of one of your neighbors, you ask your </a:t>
            </a:r>
            <a:r>
              <a:rPr lang="en-US" altLang="zh-CN" i="1" dirty="0">
                <a:solidFill>
                  <a:srgbClr val="000066"/>
                </a:solidFill>
                <a:ea typeface="宋体" charset="-122"/>
              </a:rPr>
              <a:t>other</a:t>
            </a:r>
            <a:r>
              <a:rPr lang="en-US" altLang="zh-CN" dirty="0">
                <a:solidFill>
                  <a:srgbClr val="000066"/>
                </a:solidFill>
                <a:ea typeface="宋体" charset="-122"/>
              </a:rPr>
              <a:t> neighbors to guess your distribution. Opinions get combined multiplicatively. </a:t>
            </a:r>
          </a:p>
        </p:txBody>
      </p:sp>
      <p:sp>
        <p:nvSpPr>
          <p:cNvPr id="38169" name="AutoShape 281"/>
          <p:cNvSpPr>
            <a:spLocks noChangeArrowheads="1"/>
          </p:cNvSpPr>
          <p:nvPr/>
        </p:nvSpPr>
        <p:spPr bwMode="auto">
          <a:xfrm>
            <a:off x="5486400" y="3162573"/>
            <a:ext cx="1371600" cy="930275"/>
          </a:xfrm>
          <a:prstGeom prst="cloudCallout">
            <a:avLst>
              <a:gd name="adj1" fmla="val 347"/>
              <a:gd name="adj2" fmla="val 114333"/>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zh-CN" sz="2400">
              <a:solidFill>
                <a:schemeClr val="tx1"/>
              </a:solidFill>
            </a:endParaRPr>
          </a:p>
        </p:txBody>
      </p:sp>
      <p:sp>
        <p:nvSpPr>
          <p:cNvPr id="38171" name="Line 283"/>
          <p:cNvSpPr>
            <a:spLocks noChangeShapeType="1"/>
          </p:cNvSpPr>
          <p:nvPr/>
        </p:nvSpPr>
        <p:spPr bwMode="auto">
          <a:xfrm>
            <a:off x="2606675" y="2949848"/>
            <a:ext cx="0" cy="29400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72" name="Line 284"/>
          <p:cNvSpPr>
            <a:spLocks noChangeShapeType="1"/>
          </p:cNvSpPr>
          <p:nvPr/>
        </p:nvSpPr>
        <p:spPr bwMode="auto">
          <a:xfrm>
            <a:off x="4160838" y="2949848"/>
            <a:ext cx="0" cy="29400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73" name="Line 285"/>
          <p:cNvSpPr>
            <a:spLocks noChangeShapeType="1"/>
          </p:cNvSpPr>
          <p:nvPr/>
        </p:nvSpPr>
        <p:spPr bwMode="auto">
          <a:xfrm>
            <a:off x="792163" y="2949848"/>
            <a:ext cx="0" cy="29400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74" name="Line 286"/>
          <p:cNvSpPr>
            <a:spLocks noChangeShapeType="1"/>
          </p:cNvSpPr>
          <p:nvPr/>
        </p:nvSpPr>
        <p:spPr bwMode="auto">
          <a:xfrm>
            <a:off x="792163" y="5889898"/>
            <a:ext cx="3368675"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75" name="Line 287"/>
          <p:cNvSpPr>
            <a:spLocks noChangeShapeType="1"/>
          </p:cNvSpPr>
          <p:nvPr/>
        </p:nvSpPr>
        <p:spPr bwMode="auto">
          <a:xfrm>
            <a:off x="792163" y="4419873"/>
            <a:ext cx="3368675"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76" name="Line 288"/>
          <p:cNvSpPr>
            <a:spLocks noChangeShapeType="1"/>
          </p:cNvSpPr>
          <p:nvPr/>
        </p:nvSpPr>
        <p:spPr bwMode="auto">
          <a:xfrm>
            <a:off x="792163" y="2949848"/>
            <a:ext cx="3368675"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77" name="Oval 289"/>
          <p:cNvSpPr>
            <a:spLocks noChangeArrowheads="1"/>
          </p:cNvSpPr>
          <p:nvPr/>
        </p:nvSpPr>
        <p:spPr bwMode="auto">
          <a:xfrm>
            <a:off x="533400" y="2705373"/>
            <a:ext cx="517525" cy="490538"/>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8178" name="Oval 290"/>
          <p:cNvSpPr>
            <a:spLocks noChangeArrowheads="1"/>
          </p:cNvSpPr>
          <p:nvPr/>
        </p:nvSpPr>
        <p:spPr bwMode="auto">
          <a:xfrm>
            <a:off x="2346325" y="2705373"/>
            <a:ext cx="519113" cy="490538"/>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8179" name="Oval 291"/>
          <p:cNvSpPr>
            <a:spLocks noChangeArrowheads="1"/>
          </p:cNvSpPr>
          <p:nvPr/>
        </p:nvSpPr>
        <p:spPr bwMode="auto">
          <a:xfrm>
            <a:off x="533400" y="4175398"/>
            <a:ext cx="517525" cy="4889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8180" name="Oval 292"/>
          <p:cNvSpPr>
            <a:spLocks noChangeArrowheads="1"/>
          </p:cNvSpPr>
          <p:nvPr/>
        </p:nvSpPr>
        <p:spPr bwMode="auto">
          <a:xfrm>
            <a:off x="2346325" y="4175398"/>
            <a:ext cx="519113" cy="4889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8181" name="Oval 293"/>
          <p:cNvSpPr>
            <a:spLocks noChangeArrowheads="1"/>
          </p:cNvSpPr>
          <p:nvPr/>
        </p:nvSpPr>
        <p:spPr bwMode="auto">
          <a:xfrm>
            <a:off x="3902075" y="2705373"/>
            <a:ext cx="517525" cy="490538"/>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8182" name="Oval 294"/>
          <p:cNvSpPr>
            <a:spLocks noChangeArrowheads="1"/>
          </p:cNvSpPr>
          <p:nvPr/>
        </p:nvSpPr>
        <p:spPr bwMode="auto">
          <a:xfrm>
            <a:off x="533400" y="5643836"/>
            <a:ext cx="517525" cy="490537"/>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8183" name="Oval 295"/>
          <p:cNvSpPr>
            <a:spLocks noChangeArrowheads="1"/>
          </p:cNvSpPr>
          <p:nvPr/>
        </p:nvSpPr>
        <p:spPr bwMode="auto">
          <a:xfrm>
            <a:off x="3902075" y="4175398"/>
            <a:ext cx="517525" cy="4889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8184" name="Oval 296"/>
          <p:cNvSpPr>
            <a:spLocks noChangeArrowheads="1"/>
          </p:cNvSpPr>
          <p:nvPr/>
        </p:nvSpPr>
        <p:spPr bwMode="auto">
          <a:xfrm>
            <a:off x="2346325" y="5643836"/>
            <a:ext cx="519113" cy="490537"/>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8185" name="Oval 297"/>
          <p:cNvSpPr>
            <a:spLocks noChangeArrowheads="1"/>
          </p:cNvSpPr>
          <p:nvPr/>
        </p:nvSpPr>
        <p:spPr bwMode="auto">
          <a:xfrm>
            <a:off x="3902075" y="5643836"/>
            <a:ext cx="517525" cy="490537"/>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grpSp>
        <p:nvGrpSpPr>
          <p:cNvPr id="38186" name="Group 298"/>
          <p:cNvGrpSpPr>
            <a:grpSpLocks/>
          </p:cNvGrpSpPr>
          <p:nvPr/>
        </p:nvGrpSpPr>
        <p:grpSpPr bwMode="auto">
          <a:xfrm rot="10611216">
            <a:off x="2819400" y="4275411"/>
            <a:ext cx="285750" cy="231775"/>
            <a:chOff x="672" y="2448"/>
            <a:chExt cx="624" cy="624"/>
          </a:xfrm>
        </p:grpSpPr>
        <p:sp>
          <p:nvSpPr>
            <p:cNvPr id="38187" name="Oval 299"/>
            <p:cNvSpPr>
              <a:spLocks noChangeArrowheads="1"/>
            </p:cNvSpPr>
            <p:nvPr/>
          </p:nvSpPr>
          <p:spPr bwMode="auto">
            <a:xfrm>
              <a:off x="1056" y="2688"/>
              <a:ext cx="144" cy="144"/>
            </a:xfrm>
            <a:prstGeom prst="ellipse">
              <a:avLst/>
            </a:prstGeom>
            <a:solidFill>
              <a:srgbClr val="66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188" name="Oval 300"/>
            <p:cNvSpPr>
              <a:spLocks noChangeArrowheads="1"/>
            </p:cNvSpPr>
            <p:nvPr/>
          </p:nvSpPr>
          <p:spPr bwMode="auto">
            <a:xfrm>
              <a:off x="672" y="2640"/>
              <a:ext cx="384" cy="240"/>
            </a:xfrm>
            <a:prstGeom prst="ellipse">
              <a:avLst/>
            </a:prstGeom>
            <a:solidFill>
              <a:srgbClr val="66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8189" name="Group 301"/>
            <p:cNvGrpSpPr>
              <a:grpSpLocks/>
            </p:cNvGrpSpPr>
            <p:nvPr/>
          </p:nvGrpSpPr>
          <p:grpSpPr bwMode="auto">
            <a:xfrm>
              <a:off x="1008" y="2496"/>
              <a:ext cx="96" cy="192"/>
              <a:chOff x="960" y="2496"/>
              <a:chExt cx="96" cy="192"/>
            </a:xfrm>
          </p:grpSpPr>
          <p:sp>
            <p:nvSpPr>
              <p:cNvPr id="38190" name="Line 302"/>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91" name="Line 303"/>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92" name="Group 304"/>
            <p:cNvGrpSpPr>
              <a:grpSpLocks/>
            </p:cNvGrpSpPr>
            <p:nvPr/>
          </p:nvGrpSpPr>
          <p:grpSpPr bwMode="auto">
            <a:xfrm>
              <a:off x="864" y="2448"/>
              <a:ext cx="96" cy="192"/>
              <a:chOff x="960" y="2496"/>
              <a:chExt cx="96" cy="192"/>
            </a:xfrm>
          </p:grpSpPr>
          <p:sp>
            <p:nvSpPr>
              <p:cNvPr id="38193" name="Line 305"/>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94" name="Line 306"/>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95" name="Group 307"/>
            <p:cNvGrpSpPr>
              <a:grpSpLocks/>
            </p:cNvGrpSpPr>
            <p:nvPr/>
          </p:nvGrpSpPr>
          <p:grpSpPr bwMode="auto">
            <a:xfrm>
              <a:off x="720" y="2496"/>
              <a:ext cx="96" cy="192"/>
              <a:chOff x="960" y="2496"/>
              <a:chExt cx="96" cy="192"/>
            </a:xfrm>
          </p:grpSpPr>
          <p:sp>
            <p:nvSpPr>
              <p:cNvPr id="38196" name="Line 308"/>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197" name="Line 309"/>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198" name="Group 310"/>
            <p:cNvGrpSpPr>
              <a:grpSpLocks/>
            </p:cNvGrpSpPr>
            <p:nvPr/>
          </p:nvGrpSpPr>
          <p:grpSpPr bwMode="auto">
            <a:xfrm>
              <a:off x="1008" y="2832"/>
              <a:ext cx="96" cy="192"/>
              <a:chOff x="960" y="2880"/>
              <a:chExt cx="96" cy="192"/>
            </a:xfrm>
          </p:grpSpPr>
          <p:sp>
            <p:nvSpPr>
              <p:cNvPr id="38199" name="Line 311"/>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00" name="Line 312"/>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01" name="Group 313"/>
            <p:cNvGrpSpPr>
              <a:grpSpLocks/>
            </p:cNvGrpSpPr>
            <p:nvPr/>
          </p:nvGrpSpPr>
          <p:grpSpPr bwMode="auto">
            <a:xfrm>
              <a:off x="864" y="2880"/>
              <a:ext cx="96" cy="192"/>
              <a:chOff x="960" y="2880"/>
              <a:chExt cx="96" cy="192"/>
            </a:xfrm>
          </p:grpSpPr>
          <p:sp>
            <p:nvSpPr>
              <p:cNvPr id="38202" name="Line 314"/>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03" name="Line 315"/>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04" name="Group 316"/>
            <p:cNvGrpSpPr>
              <a:grpSpLocks/>
            </p:cNvGrpSpPr>
            <p:nvPr/>
          </p:nvGrpSpPr>
          <p:grpSpPr bwMode="auto">
            <a:xfrm>
              <a:off x="720" y="2832"/>
              <a:ext cx="96" cy="192"/>
              <a:chOff x="960" y="2880"/>
              <a:chExt cx="96" cy="192"/>
            </a:xfrm>
          </p:grpSpPr>
          <p:sp>
            <p:nvSpPr>
              <p:cNvPr id="38205" name="Line 317"/>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06" name="Line 318"/>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207" name="Line 319"/>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08" name="Line 320"/>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09" name="Group 321"/>
          <p:cNvGrpSpPr>
            <a:grpSpLocks/>
          </p:cNvGrpSpPr>
          <p:nvPr/>
        </p:nvGrpSpPr>
        <p:grpSpPr bwMode="auto">
          <a:xfrm rot="16157923">
            <a:off x="2504281" y="4655618"/>
            <a:ext cx="288925" cy="227012"/>
            <a:chOff x="672" y="2448"/>
            <a:chExt cx="624" cy="624"/>
          </a:xfrm>
        </p:grpSpPr>
        <p:sp>
          <p:nvSpPr>
            <p:cNvPr id="38210" name="Oval 322"/>
            <p:cNvSpPr>
              <a:spLocks noChangeArrowheads="1"/>
            </p:cNvSpPr>
            <p:nvPr/>
          </p:nvSpPr>
          <p:spPr bwMode="auto">
            <a:xfrm>
              <a:off x="1056" y="2688"/>
              <a:ext cx="144" cy="144"/>
            </a:xfrm>
            <a:prstGeom prst="ellipse">
              <a:avLst/>
            </a:prstGeom>
            <a:solidFill>
              <a:srgbClr val="66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211" name="Oval 323"/>
            <p:cNvSpPr>
              <a:spLocks noChangeArrowheads="1"/>
            </p:cNvSpPr>
            <p:nvPr/>
          </p:nvSpPr>
          <p:spPr bwMode="auto">
            <a:xfrm>
              <a:off x="672" y="2640"/>
              <a:ext cx="384" cy="240"/>
            </a:xfrm>
            <a:prstGeom prst="ellipse">
              <a:avLst/>
            </a:prstGeom>
            <a:solidFill>
              <a:srgbClr val="66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8212" name="Group 324"/>
            <p:cNvGrpSpPr>
              <a:grpSpLocks/>
            </p:cNvGrpSpPr>
            <p:nvPr/>
          </p:nvGrpSpPr>
          <p:grpSpPr bwMode="auto">
            <a:xfrm>
              <a:off x="1008" y="2496"/>
              <a:ext cx="96" cy="192"/>
              <a:chOff x="960" y="2496"/>
              <a:chExt cx="96" cy="192"/>
            </a:xfrm>
          </p:grpSpPr>
          <p:sp>
            <p:nvSpPr>
              <p:cNvPr id="38213" name="Line 325"/>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14" name="Line 326"/>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15" name="Group 327"/>
            <p:cNvGrpSpPr>
              <a:grpSpLocks/>
            </p:cNvGrpSpPr>
            <p:nvPr/>
          </p:nvGrpSpPr>
          <p:grpSpPr bwMode="auto">
            <a:xfrm>
              <a:off x="864" y="2448"/>
              <a:ext cx="96" cy="192"/>
              <a:chOff x="960" y="2496"/>
              <a:chExt cx="96" cy="192"/>
            </a:xfrm>
          </p:grpSpPr>
          <p:sp>
            <p:nvSpPr>
              <p:cNvPr id="38216" name="Line 328"/>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17" name="Line 329"/>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18" name="Group 330"/>
            <p:cNvGrpSpPr>
              <a:grpSpLocks/>
            </p:cNvGrpSpPr>
            <p:nvPr/>
          </p:nvGrpSpPr>
          <p:grpSpPr bwMode="auto">
            <a:xfrm>
              <a:off x="720" y="2496"/>
              <a:ext cx="96" cy="192"/>
              <a:chOff x="960" y="2496"/>
              <a:chExt cx="96" cy="192"/>
            </a:xfrm>
          </p:grpSpPr>
          <p:sp>
            <p:nvSpPr>
              <p:cNvPr id="38219" name="Line 331"/>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20" name="Line 332"/>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21" name="Group 333"/>
            <p:cNvGrpSpPr>
              <a:grpSpLocks/>
            </p:cNvGrpSpPr>
            <p:nvPr/>
          </p:nvGrpSpPr>
          <p:grpSpPr bwMode="auto">
            <a:xfrm>
              <a:off x="1008" y="2832"/>
              <a:ext cx="96" cy="192"/>
              <a:chOff x="960" y="2880"/>
              <a:chExt cx="96" cy="192"/>
            </a:xfrm>
          </p:grpSpPr>
          <p:sp>
            <p:nvSpPr>
              <p:cNvPr id="38222" name="Line 334"/>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23" name="Line 335"/>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24" name="Group 336"/>
            <p:cNvGrpSpPr>
              <a:grpSpLocks/>
            </p:cNvGrpSpPr>
            <p:nvPr/>
          </p:nvGrpSpPr>
          <p:grpSpPr bwMode="auto">
            <a:xfrm>
              <a:off x="864" y="2880"/>
              <a:ext cx="96" cy="192"/>
              <a:chOff x="960" y="2880"/>
              <a:chExt cx="96" cy="192"/>
            </a:xfrm>
          </p:grpSpPr>
          <p:sp>
            <p:nvSpPr>
              <p:cNvPr id="38225" name="Line 337"/>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26" name="Line 338"/>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27" name="Group 339"/>
            <p:cNvGrpSpPr>
              <a:grpSpLocks/>
            </p:cNvGrpSpPr>
            <p:nvPr/>
          </p:nvGrpSpPr>
          <p:grpSpPr bwMode="auto">
            <a:xfrm>
              <a:off x="720" y="2832"/>
              <a:ext cx="96" cy="192"/>
              <a:chOff x="960" y="2880"/>
              <a:chExt cx="96" cy="192"/>
            </a:xfrm>
          </p:grpSpPr>
          <p:sp>
            <p:nvSpPr>
              <p:cNvPr id="38228" name="Line 340"/>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29" name="Line 341"/>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230" name="Line 342"/>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31" name="Line 343"/>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32" name="Group 344"/>
          <p:cNvGrpSpPr>
            <a:grpSpLocks/>
          </p:cNvGrpSpPr>
          <p:nvPr/>
        </p:nvGrpSpPr>
        <p:grpSpPr bwMode="auto">
          <a:xfrm rot="5347536">
            <a:off x="2484437" y="3954736"/>
            <a:ext cx="288925" cy="228600"/>
            <a:chOff x="672" y="2448"/>
            <a:chExt cx="624" cy="624"/>
          </a:xfrm>
        </p:grpSpPr>
        <p:sp>
          <p:nvSpPr>
            <p:cNvPr id="38233" name="Oval 345"/>
            <p:cNvSpPr>
              <a:spLocks noChangeArrowheads="1"/>
            </p:cNvSpPr>
            <p:nvPr/>
          </p:nvSpPr>
          <p:spPr bwMode="auto">
            <a:xfrm>
              <a:off x="1056" y="2688"/>
              <a:ext cx="144" cy="144"/>
            </a:xfrm>
            <a:prstGeom prst="ellipse">
              <a:avLst/>
            </a:prstGeom>
            <a:solidFill>
              <a:srgbClr val="66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234" name="Oval 346"/>
            <p:cNvSpPr>
              <a:spLocks noChangeArrowheads="1"/>
            </p:cNvSpPr>
            <p:nvPr/>
          </p:nvSpPr>
          <p:spPr bwMode="auto">
            <a:xfrm>
              <a:off x="672" y="2640"/>
              <a:ext cx="384" cy="240"/>
            </a:xfrm>
            <a:prstGeom prst="ellipse">
              <a:avLst/>
            </a:prstGeom>
            <a:solidFill>
              <a:srgbClr val="66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8235" name="Group 347"/>
            <p:cNvGrpSpPr>
              <a:grpSpLocks/>
            </p:cNvGrpSpPr>
            <p:nvPr/>
          </p:nvGrpSpPr>
          <p:grpSpPr bwMode="auto">
            <a:xfrm>
              <a:off x="1008" y="2496"/>
              <a:ext cx="96" cy="192"/>
              <a:chOff x="960" y="2496"/>
              <a:chExt cx="96" cy="192"/>
            </a:xfrm>
          </p:grpSpPr>
          <p:sp>
            <p:nvSpPr>
              <p:cNvPr id="38236" name="Line 348"/>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37" name="Line 349"/>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38" name="Group 350"/>
            <p:cNvGrpSpPr>
              <a:grpSpLocks/>
            </p:cNvGrpSpPr>
            <p:nvPr/>
          </p:nvGrpSpPr>
          <p:grpSpPr bwMode="auto">
            <a:xfrm>
              <a:off x="864" y="2448"/>
              <a:ext cx="96" cy="192"/>
              <a:chOff x="960" y="2496"/>
              <a:chExt cx="96" cy="192"/>
            </a:xfrm>
          </p:grpSpPr>
          <p:sp>
            <p:nvSpPr>
              <p:cNvPr id="38239" name="Line 351"/>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40" name="Line 352"/>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41" name="Group 353"/>
            <p:cNvGrpSpPr>
              <a:grpSpLocks/>
            </p:cNvGrpSpPr>
            <p:nvPr/>
          </p:nvGrpSpPr>
          <p:grpSpPr bwMode="auto">
            <a:xfrm>
              <a:off x="720" y="2496"/>
              <a:ext cx="96" cy="192"/>
              <a:chOff x="960" y="2496"/>
              <a:chExt cx="96" cy="192"/>
            </a:xfrm>
          </p:grpSpPr>
          <p:sp>
            <p:nvSpPr>
              <p:cNvPr id="38242" name="Line 354"/>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43" name="Line 355"/>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44" name="Group 356"/>
            <p:cNvGrpSpPr>
              <a:grpSpLocks/>
            </p:cNvGrpSpPr>
            <p:nvPr/>
          </p:nvGrpSpPr>
          <p:grpSpPr bwMode="auto">
            <a:xfrm>
              <a:off x="1008" y="2832"/>
              <a:ext cx="96" cy="192"/>
              <a:chOff x="960" y="2880"/>
              <a:chExt cx="96" cy="192"/>
            </a:xfrm>
          </p:grpSpPr>
          <p:sp>
            <p:nvSpPr>
              <p:cNvPr id="38245" name="Line 357"/>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46" name="Line 358"/>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47" name="Group 359"/>
            <p:cNvGrpSpPr>
              <a:grpSpLocks/>
            </p:cNvGrpSpPr>
            <p:nvPr/>
          </p:nvGrpSpPr>
          <p:grpSpPr bwMode="auto">
            <a:xfrm>
              <a:off x="864" y="2880"/>
              <a:ext cx="96" cy="192"/>
              <a:chOff x="960" y="2880"/>
              <a:chExt cx="96" cy="192"/>
            </a:xfrm>
          </p:grpSpPr>
          <p:sp>
            <p:nvSpPr>
              <p:cNvPr id="38248" name="Line 360"/>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49" name="Line 361"/>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50" name="Group 362"/>
            <p:cNvGrpSpPr>
              <a:grpSpLocks/>
            </p:cNvGrpSpPr>
            <p:nvPr/>
          </p:nvGrpSpPr>
          <p:grpSpPr bwMode="auto">
            <a:xfrm>
              <a:off x="720" y="2832"/>
              <a:ext cx="96" cy="192"/>
              <a:chOff x="960" y="2880"/>
              <a:chExt cx="96" cy="192"/>
            </a:xfrm>
          </p:grpSpPr>
          <p:sp>
            <p:nvSpPr>
              <p:cNvPr id="38251" name="Line 363"/>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52" name="Line 364"/>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253" name="Line 365"/>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54" name="Line 366"/>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55" name="Group 367"/>
          <p:cNvGrpSpPr>
            <a:grpSpLocks/>
          </p:cNvGrpSpPr>
          <p:nvPr/>
        </p:nvGrpSpPr>
        <p:grpSpPr bwMode="auto">
          <a:xfrm>
            <a:off x="1447800" y="4457973"/>
            <a:ext cx="287338" cy="231775"/>
            <a:chOff x="672" y="2448"/>
            <a:chExt cx="624" cy="624"/>
          </a:xfrm>
        </p:grpSpPr>
        <p:sp>
          <p:nvSpPr>
            <p:cNvPr id="38256" name="Oval 368"/>
            <p:cNvSpPr>
              <a:spLocks noChangeArrowheads="1"/>
            </p:cNvSpPr>
            <p:nvPr/>
          </p:nvSpPr>
          <p:spPr bwMode="auto">
            <a:xfrm>
              <a:off x="1056" y="2688"/>
              <a:ext cx="144" cy="144"/>
            </a:xfrm>
            <a:prstGeom prst="ellipse">
              <a:avLst/>
            </a:prstGeom>
            <a:solidFill>
              <a:srgbClr val="66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257" name="Oval 369"/>
            <p:cNvSpPr>
              <a:spLocks noChangeArrowheads="1"/>
            </p:cNvSpPr>
            <p:nvPr/>
          </p:nvSpPr>
          <p:spPr bwMode="auto">
            <a:xfrm>
              <a:off x="672" y="2640"/>
              <a:ext cx="384" cy="240"/>
            </a:xfrm>
            <a:prstGeom prst="ellipse">
              <a:avLst/>
            </a:prstGeom>
            <a:solidFill>
              <a:srgbClr val="66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8258" name="Group 370"/>
            <p:cNvGrpSpPr>
              <a:grpSpLocks/>
            </p:cNvGrpSpPr>
            <p:nvPr/>
          </p:nvGrpSpPr>
          <p:grpSpPr bwMode="auto">
            <a:xfrm>
              <a:off x="1008" y="2496"/>
              <a:ext cx="96" cy="192"/>
              <a:chOff x="960" y="2496"/>
              <a:chExt cx="96" cy="192"/>
            </a:xfrm>
          </p:grpSpPr>
          <p:sp>
            <p:nvSpPr>
              <p:cNvPr id="38259" name="Line 371"/>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60" name="Line 372"/>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61" name="Group 373"/>
            <p:cNvGrpSpPr>
              <a:grpSpLocks/>
            </p:cNvGrpSpPr>
            <p:nvPr/>
          </p:nvGrpSpPr>
          <p:grpSpPr bwMode="auto">
            <a:xfrm>
              <a:off x="864" y="2448"/>
              <a:ext cx="96" cy="192"/>
              <a:chOff x="960" y="2496"/>
              <a:chExt cx="96" cy="192"/>
            </a:xfrm>
          </p:grpSpPr>
          <p:sp>
            <p:nvSpPr>
              <p:cNvPr id="38262" name="Line 374"/>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63" name="Line 375"/>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64" name="Group 376"/>
            <p:cNvGrpSpPr>
              <a:grpSpLocks/>
            </p:cNvGrpSpPr>
            <p:nvPr/>
          </p:nvGrpSpPr>
          <p:grpSpPr bwMode="auto">
            <a:xfrm>
              <a:off x="720" y="2496"/>
              <a:ext cx="96" cy="192"/>
              <a:chOff x="960" y="2496"/>
              <a:chExt cx="96" cy="192"/>
            </a:xfrm>
          </p:grpSpPr>
          <p:sp>
            <p:nvSpPr>
              <p:cNvPr id="38265" name="Line 377"/>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66" name="Line 378"/>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67" name="Group 379"/>
            <p:cNvGrpSpPr>
              <a:grpSpLocks/>
            </p:cNvGrpSpPr>
            <p:nvPr/>
          </p:nvGrpSpPr>
          <p:grpSpPr bwMode="auto">
            <a:xfrm>
              <a:off x="1008" y="2832"/>
              <a:ext cx="96" cy="192"/>
              <a:chOff x="960" y="2880"/>
              <a:chExt cx="96" cy="192"/>
            </a:xfrm>
          </p:grpSpPr>
          <p:sp>
            <p:nvSpPr>
              <p:cNvPr id="38268" name="Line 380"/>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69" name="Line 381"/>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70" name="Group 382"/>
            <p:cNvGrpSpPr>
              <a:grpSpLocks/>
            </p:cNvGrpSpPr>
            <p:nvPr/>
          </p:nvGrpSpPr>
          <p:grpSpPr bwMode="auto">
            <a:xfrm>
              <a:off x="864" y="2880"/>
              <a:ext cx="96" cy="192"/>
              <a:chOff x="960" y="2880"/>
              <a:chExt cx="96" cy="192"/>
            </a:xfrm>
          </p:grpSpPr>
          <p:sp>
            <p:nvSpPr>
              <p:cNvPr id="38271" name="Line 383"/>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72" name="Line 384"/>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73" name="Group 385"/>
            <p:cNvGrpSpPr>
              <a:grpSpLocks/>
            </p:cNvGrpSpPr>
            <p:nvPr/>
          </p:nvGrpSpPr>
          <p:grpSpPr bwMode="auto">
            <a:xfrm>
              <a:off x="720" y="2832"/>
              <a:ext cx="96" cy="192"/>
              <a:chOff x="960" y="2880"/>
              <a:chExt cx="96" cy="192"/>
            </a:xfrm>
          </p:grpSpPr>
          <p:sp>
            <p:nvSpPr>
              <p:cNvPr id="38274" name="Line 386"/>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75" name="Line 387"/>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276" name="Line 388"/>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77" name="Line 389"/>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278" name="Line 390"/>
          <p:cNvSpPr>
            <a:spLocks noChangeShapeType="1"/>
          </p:cNvSpPr>
          <p:nvPr/>
        </p:nvSpPr>
        <p:spPr bwMode="auto">
          <a:xfrm flipH="1">
            <a:off x="2895600" y="4610373"/>
            <a:ext cx="381000" cy="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79" name="Line 391"/>
          <p:cNvSpPr>
            <a:spLocks noChangeShapeType="1"/>
          </p:cNvSpPr>
          <p:nvPr/>
        </p:nvSpPr>
        <p:spPr bwMode="auto">
          <a:xfrm flipV="1">
            <a:off x="2514600" y="4686573"/>
            <a:ext cx="0" cy="38100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80" name="Line 392"/>
          <p:cNvSpPr>
            <a:spLocks noChangeShapeType="1"/>
          </p:cNvSpPr>
          <p:nvPr/>
        </p:nvSpPr>
        <p:spPr bwMode="auto">
          <a:xfrm flipH="1">
            <a:off x="2514600" y="3772173"/>
            <a:ext cx="0" cy="354013"/>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81" name="AutoShape 393"/>
          <p:cNvSpPr>
            <a:spLocks noChangeArrowheads="1"/>
          </p:cNvSpPr>
          <p:nvPr/>
        </p:nvSpPr>
        <p:spPr bwMode="auto">
          <a:xfrm>
            <a:off x="1143000" y="3086373"/>
            <a:ext cx="1371600" cy="930275"/>
          </a:xfrm>
          <a:prstGeom prst="cloudCallout">
            <a:avLst>
              <a:gd name="adj1" fmla="val -23958"/>
              <a:gd name="adj2" fmla="val 74231"/>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zh-CN" sz="2400">
              <a:solidFill>
                <a:schemeClr val="tx1"/>
              </a:solidFill>
            </a:endParaRPr>
          </a:p>
        </p:txBody>
      </p:sp>
      <p:grpSp>
        <p:nvGrpSpPr>
          <p:cNvPr id="38282" name="Group 394"/>
          <p:cNvGrpSpPr>
            <a:grpSpLocks/>
          </p:cNvGrpSpPr>
          <p:nvPr/>
        </p:nvGrpSpPr>
        <p:grpSpPr bwMode="auto">
          <a:xfrm rot="10611216">
            <a:off x="1447800" y="4229373"/>
            <a:ext cx="285750" cy="231775"/>
            <a:chOff x="672" y="2448"/>
            <a:chExt cx="624" cy="624"/>
          </a:xfrm>
        </p:grpSpPr>
        <p:sp>
          <p:nvSpPr>
            <p:cNvPr id="38283" name="Oval 395"/>
            <p:cNvSpPr>
              <a:spLocks noChangeArrowheads="1"/>
            </p:cNvSpPr>
            <p:nvPr/>
          </p:nvSpPr>
          <p:spPr bwMode="auto">
            <a:xfrm>
              <a:off x="1056" y="2688"/>
              <a:ext cx="144" cy="144"/>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284" name="Oval 396"/>
            <p:cNvSpPr>
              <a:spLocks noChangeArrowheads="1"/>
            </p:cNvSpPr>
            <p:nvPr/>
          </p:nvSpPr>
          <p:spPr bwMode="auto">
            <a:xfrm>
              <a:off x="672" y="2640"/>
              <a:ext cx="384" cy="240"/>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8285" name="Group 397"/>
            <p:cNvGrpSpPr>
              <a:grpSpLocks/>
            </p:cNvGrpSpPr>
            <p:nvPr/>
          </p:nvGrpSpPr>
          <p:grpSpPr bwMode="auto">
            <a:xfrm>
              <a:off x="1008" y="2496"/>
              <a:ext cx="96" cy="192"/>
              <a:chOff x="960" y="2496"/>
              <a:chExt cx="96" cy="192"/>
            </a:xfrm>
          </p:grpSpPr>
          <p:sp>
            <p:nvSpPr>
              <p:cNvPr id="38286" name="Line 398"/>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87" name="Line 399"/>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88" name="Group 400"/>
            <p:cNvGrpSpPr>
              <a:grpSpLocks/>
            </p:cNvGrpSpPr>
            <p:nvPr/>
          </p:nvGrpSpPr>
          <p:grpSpPr bwMode="auto">
            <a:xfrm>
              <a:off x="864" y="2448"/>
              <a:ext cx="96" cy="192"/>
              <a:chOff x="960" y="2496"/>
              <a:chExt cx="96" cy="192"/>
            </a:xfrm>
          </p:grpSpPr>
          <p:sp>
            <p:nvSpPr>
              <p:cNvPr id="38289" name="Line 401"/>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90" name="Line 402"/>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91" name="Group 403"/>
            <p:cNvGrpSpPr>
              <a:grpSpLocks/>
            </p:cNvGrpSpPr>
            <p:nvPr/>
          </p:nvGrpSpPr>
          <p:grpSpPr bwMode="auto">
            <a:xfrm>
              <a:off x="720" y="2496"/>
              <a:ext cx="96" cy="192"/>
              <a:chOff x="960" y="2496"/>
              <a:chExt cx="96" cy="192"/>
            </a:xfrm>
          </p:grpSpPr>
          <p:sp>
            <p:nvSpPr>
              <p:cNvPr id="38292" name="Line 404"/>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93" name="Line 405"/>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94" name="Group 406"/>
            <p:cNvGrpSpPr>
              <a:grpSpLocks/>
            </p:cNvGrpSpPr>
            <p:nvPr/>
          </p:nvGrpSpPr>
          <p:grpSpPr bwMode="auto">
            <a:xfrm>
              <a:off x="1008" y="2832"/>
              <a:ext cx="96" cy="192"/>
              <a:chOff x="960" y="2880"/>
              <a:chExt cx="96" cy="192"/>
            </a:xfrm>
          </p:grpSpPr>
          <p:sp>
            <p:nvSpPr>
              <p:cNvPr id="38295" name="Line 407"/>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96" name="Line 408"/>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297" name="Group 409"/>
            <p:cNvGrpSpPr>
              <a:grpSpLocks/>
            </p:cNvGrpSpPr>
            <p:nvPr/>
          </p:nvGrpSpPr>
          <p:grpSpPr bwMode="auto">
            <a:xfrm>
              <a:off x="864" y="2880"/>
              <a:ext cx="96" cy="192"/>
              <a:chOff x="960" y="2880"/>
              <a:chExt cx="96" cy="192"/>
            </a:xfrm>
          </p:grpSpPr>
          <p:sp>
            <p:nvSpPr>
              <p:cNvPr id="38298" name="Line 410"/>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299" name="Line 411"/>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300" name="Group 412"/>
            <p:cNvGrpSpPr>
              <a:grpSpLocks/>
            </p:cNvGrpSpPr>
            <p:nvPr/>
          </p:nvGrpSpPr>
          <p:grpSpPr bwMode="auto">
            <a:xfrm>
              <a:off x="720" y="2832"/>
              <a:ext cx="96" cy="192"/>
              <a:chOff x="960" y="2880"/>
              <a:chExt cx="96" cy="192"/>
            </a:xfrm>
          </p:grpSpPr>
          <p:sp>
            <p:nvSpPr>
              <p:cNvPr id="38301" name="Line 413"/>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302" name="Line 414"/>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303" name="Line 415"/>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304" name="Line 416"/>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305" name="Line 417"/>
          <p:cNvSpPr>
            <a:spLocks noChangeShapeType="1"/>
          </p:cNvSpPr>
          <p:nvPr/>
        </p:nvSpPr>
        <p:spPr bwMode="auto">
          <a:xfrm>
            <a:off x="1828800" y="4381773"/>
            <a:ext cx="45720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38306" name="Group 418"/>
          <p:cNvGrpSpPr>
            <a:grpSpLocks/>
          </p:cNvGrpSpPr>
          <p:nvPr/>
        </p:nvGrpSpPr>
        <p:grpSpPr bwMode="auto">
          <a:xfrm rot="10611216">
            <a:off x="2362200" y="4305573"/>
            <a:ext cx="285750" cy="231775"/>
            <a:chOff x="672" y="2448"/>
            <a:chExt cx="624" cy="624"/>
          </a:xfrm>
        </p:grpSpPr>
        <p:sp>
          <p:nvSpPr>
            <p:cNvPr id="38307" name="Oval 419"/>
            <p:cNvSpPr>
              <a:spLocks noChangeArrowheads="1"/>
            </p:cNvSpPr>
            <p:nvPr/>
          </p:nvSpPr>
          <p:spPr bwMode="auto">
            <a:xfrm>
              <a:off x="1056" y="2688"/>
              <a:ext cx="144" cy="144"/>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308" name="Oval 420"/>
            <p:cNvSpPr>
              <a:spLocks noChangeArrowheads="1"/>
            </p:cNvSpPr>
            <p:nvPr/>
          </p:nvSpPr>
          <p:spPr bwMode="auto">
            <a:xfrm>
              <a:off x="672" y="2640"/>
              <a:ext cx="384" cy="240"/>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8309" name="Group 421"/>
            <p:cNvGrpSpPr>
              <a:grpSpLocks/>
            </p:cNvGrpSpPr>
            <p:nvPr/>
          </p:nvGrpSpPr>
          <p:grpSpPr bwMode="auto">
            <a:xfrm>
              <a:off x="1008" y="2496"/>
              <a:ext cx="96" cy="192"/>
              <a:chOff x="960" y="2496"/>
              <a:chExt cx="96" cy="192"/>
            </a:xfrm>
          </p:grpSpPr>
          <p:sp>
            <p:nvSpPr>
              <p:cNvPr id="38310" name="Line 422"/>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311" name="Line 423"/>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312" name="Group 424"/>
            <p:cNvGrpSpPr>
              <a:grpSpLocks/>
            </p:cNvGrpSpPr>
            <p:nvPr/>
          </p:nvGrpSpPr>
          <p:grpSpPr bwMode="auto">
            <a:xfrm>
              <a:off x="864" y="2448"/>
              <a:ext cx="96" cy="192"/>
              <a:chOff x="960" y="2496"/>
              <a:chExt cx="96" cy="192"/>
            </a:xfrm>
          </p:grpSpPr>
          <p:sp>
            <p:nvSpPr>
              <p:cNvPr id="38313" name="Line 425"/>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314" name="Line 426"/>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315" name="Group 427"/>
            <p:cNvGrpSpPr>
              <a:grpSpLocks/>
            </p:cNvGrpSpPr>
            <p:nvPr/>
          </p:nvGrpSpPr>
          <p:grpSpPr bwMode="auto">
            <a:xfrm>
              <a:off x="720" y="2496"/>
              <a:ext cx="96" cy="192"/>
              <a:chOff x="960" y="2496"/>
              <a:chExt cx="96" cy="192"/>
            </a:xfrm>
          </p:grpSpPr>
          <p:sp>
            <p:nvSpPr>
              <p:cNvPr id="38316" name="Line 428"/>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317" name="Line 429"/>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318" name="Group 430"/>
            <p:cNvGrpSpPr>
              <a:grpSpLocks/>
            </p:cNvGrpSpPr>
            <p:nvPr/>
          </p:nvGrpSpPr>
          <p:grpSpPr bwMode="auto">
            <a:xfrm>
              <a:off x="1008" y="2832"/>
              <a:ext cx="96" cy="192"/>
              <a:chOff x="960" y="2880"/>
              <a:chExt cx="96" cy="192"/>
            </a:xfrm>
          </p:grpSpPr>
          <p:sp>
            <p:nvSpPr>
              <p:cNvPr id="38319" name="Line 431"/>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320" name="Line 432"/>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321" name="Group 433"/>
            <p:cNvGrpSpPr>
              <a:grpSpLocks/>
            </p:cNvGrpSpPr>
            <p:nvPr/>
          </p:nvGrpSpPr>
          <p:grpSpPr bwMode="auto">
            <a:xfrm>
              <a:off x="864" y="2880"/>
              <a:ext cx="96" cy="192"/>
              <a:chOff x="960" y="2880"/>
              <a:chExt cx="96" cy="192"/>
            </a:xfrm>
          </p:grpSpPr>
          <p:sp>
            <p:nvSpPr>
              <p:cNvPr id="38322" name="Line 434"/>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323" name="Line 435"/>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8324" name="Group 436"/>
            <p:cNvGrpSpPr>
              <a:grpSpLocks/>
            </p:cNvGrpSpPr>
            <p:nvPr/>
          </p:nvGrpSpPr>
          <p:grpSpPr bwMode="auto">
            <a:xfrm>
              <a:off x="720" y="2832"/>
              <a:ext cx="96" cy="192"/>
              <a:chOff x="960" y="2880"/>
              <a:chExt cx="96" cy="192"/>
            </a:xfrm>
          </p:grpSpPr>
          <p:sp>
            <p:nvSpPr>
              <p:cNvPr id="38325" name="Line 437"/>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326" name="Line 438"/>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327" name="Line 439"/>
            <p:cNvSpPr>
              <a:spLocks noChangeShapeType="1"/>
            </p:cNvSpPr>
            <p:nvPr/>
          </p:nvSpPr>
          <p:spPr bwMode="auto">
            <a:xfrm flipV="1">
              <a:off x="1200" y="2688"/>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328" name="Line 440"/>
            <p:cNvSpPr>
              <a:spLocks noChangeShapeType="1"/>
            </p:cNvSpPr>
            <p:nvPr/>
          </p:nvSpPr>
          <p:spPr bwMode="auto">
            <a:xfrm>
              <a:off x="1200" y="2784"/>
              <a:ext cx="96" cy="4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8329" name="Line 441"/>
          <p:cNvSpPr>
            <a:spLocks noChangeShapeType="1"/>
          </p:cNvSpPr>
          <p:nvPr/>
        </p:nvSpPr>
        <p:spPr bwMode="auto">
          <a:xfrm flipH="1">
            <a:off x="1828800" y="4229373"/>
            <a:ext cx="45720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aphicFrame>
        <p:nvGraphicFramePr>
          <p:cNvPr id="38330" name="Object 442"/>
          <p:cNvGraphicFramePr>
            <a:graphicFrameLocks noChangeAspect="1"/>
          </p:cNvGraphicFramePr>
          <p:nvPr>
            <p:extLst>
              <p:ext uri="{D42A27DB-BD31-4B8C-83A1-F6EECF244321}">
                <p14:modId xmlns:p14="http://schemas.microsoft.com/office/powerpoint/2010/main" val="599239148"/>
              </p:ext>
            </p:extLst>
          </p:nvPr>
        </p:nvGraphicFramePr>
        <p:xfrm>
          <a:off x="1295400" y="3314973"/>
          <a:ext cx="1174750" cy="354013"/>
        </p:xfrm>
        <a:graphic>
          <a:graphicData uri="http://schemas.openxmlformats.org/presentationml/2006/ole">
            <mc:AlternateContent xmlns:mc="http://schemas.openxmlformats.org/markup-compatibility/2006">
              <mc:Choice xmlns:v="urn:schemas-microsoft-com:vml" Requires="v">
                <p:oleObj spid="_x0000_s55943" name="Equation" r:id="rId5" imgW="1942920" imgH="609480" progId="Equation.3">
                  <p:embed/>
                </p:oleObj>
              </mc:Choice>
              <mc:Fallback>
                <p:oleObj name="Equation" r:id="rId5" imgW="1942920" imgH="609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314973"/>
                        <a:ext cx="1174750"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331" name="Text Box 443"/>
          <p:cNvSpPr txBox="1">
            <a:spLocks noChangeArrowheads="1"/>
          </p:cNvSpPr>
          <p:nvPr/>
        </p:nvSpPr>
        <p:spPr bwMode="auto">
          <a:xfrm>
            <a:off x="1752600" y="2095773"/>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solidFill>
                  <a:srgbClr val="000066"/>
                </a:solidFill>
                <a:ea typeface="宋体" charset="-122"/>
              </a:rPr>
              <a:t>BP</a:t>
            </a:r>
          </a:p>
        </p:txBody>
      </p:sp>
      <p:sp>
        <p:nvSpPr>
          <p:cNvPr id="38332" name="Text Box 444"/>
          <p:cNvSpPr txBox="1">
            <a:spLocks noChangeArrowheads="1"/>
          </p:cNvSpPr>
          <p:nvPr/>
        </p:nvSpPr>
        <p:spPr bwMode="auto">
          <a:xfrm>
            <a:off x="6384925" y="2060848"/>
            <a:ext cx="777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solidFill>
                  <a:srgbClr val="000066"/>
                </a:solidFill>
                <a:ea typeface="宋体" charset="-122"/>
              </a:rPr>
              <a:t>GBP</a:t>
            </a:r>
          </a:p>
        </p:txBody>
      </p:sp>
      <p:sp>
        <p:nvSpPr>
          <p:cNvPr id="444" name="Text Box 9"/>
          <p:cNvSpPr txBox="1">
            <a:spLocks noChangeArrowheads="1"/>
          </p:cNvSpPr>
          <p:nvPr/>
        </p:nvSpPr>
        <p:spPr bwMode="auto">
          <a:xfrm>
            <a:off x="-7938" y="6610588"/>
            <a:ext cx="32117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Max Welling - University of California </a:t>
            </a:r>
            <a:r>
              <a:rPr lang="en-US" altLang="zh-CN" sz="1000" dirty="0" smtClean="0">
                <a:latin typeface="+mj-lt"/>
                <a:ea typeface="宋体" pitchFamily="2" charset="-122"/>
                <a:cs typeface="Times New Roman" pitchFamily="18" charset="0"/>
              </a:rPr>
              <a:t>Irvine</a:t>
            </a:r>
            <a:endParaRPr lang="en-US" altLang="zh-CN" sz="1000" dirty="0">
              <a:latin typeface="+mj-lt"/>
              <a:ea typeface="宋体" pitchFamily="2" charset="-122"/>
              <a:cs typeface="Times New Roman" pitchFamily="18" charset="0"/>
            </a:endParaRPr>
          </a:p>
        </p:txBody>
      </p:sp>
      <p:sp>
        <p:nvSpPr>
          <p:cNvPr id="445"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Generalized Belief </a:t>
            </a:r>
            <a:r>
              <a:rPr lang="en-US" altLang="zh-CN" sz="2800" b="1" dirty="0" smtClean="0">
                <a:ea typeface="宋体" pitchFamily="2" charset="-122"/>
              </a:rPr>
              <a:t>Propagation</a:t>
            </a:r>
            <a:endParaRPr lang="en-US" altLang="zh-CN" sz="2800" b="1" dirty="0">
              <a:ea typeface="宋体" pitchFamily="2" charset="-122"/>
            </a:endParaRPr>
          </a:p>
        </p:txBody>
      </p:sp>
    </p:spTree>
    <p:extLst>
      <p:ext uri="{BB962C8B-B14F-4D97-AF65-F5344CB8AC3E}">
        <p14:creationId xmlns:p14="http://schemas.microsoft.com/office/powerpoint/2010/main" val="26402282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50" name="Rectangle 22"/>
          <p:cNvSpPr>
            <a:spLocks noChangeArrowheads="1"/>
          </p:cNvSpPr>
          <p:nvPr/>
        </p:nvSpPr>
        <p:spPr bwMode="auto">
          <a:xfrm>
            <a:off x="3505200" y="1676400"/>
            <a:ext cx="2743200" cy="2286000"/>
          </a:xfrm>
          <a:prstGeom prst="rect">
            <a:avLst/>
          </a:prstGeom>
          <a:solidFill>
            <a:srgbClr val="CC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49" name="Rectangle 21"/>
          <p:cNvSpPr>
            <a:spLocks noChangeArrowheads="1"/>
          </p:cNvSpPr>
          <p:nvPr/>
        </p:nvSpPr>
        <p:spPr bwMode="auto">
          <a:xfrm>
            <a:off x="1524000" y="1676400"/>
            <a:ext cx="2743200" cy="228600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51" name="Rectangle 23"/>
          <p:cNvSpPr>
            <a:spLocks noChangeArrowheads="1"/>
          </p:cNvSpPr>
          <p:nvPr/>
        </p:nvSpPr>
        <p:spPr bwMode="auto">
          <a:xfrm>
            <a:off x="3429000" y="1676400"/>
            <a:ext cx="838200" cy="2286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99333" name="Group 5"/>
          <p:cNvGrpSpPr>
            <a:grpSpLocks/>
          </p:cNvGrpSpPr>
          <p:nvPr/>
        </p:nvGrpSpPr>
        <p:grpSpPr bwMode="auto">
          <a:xfrm>
            <a:off x="1752600" y="1752600"/>
            <a:ext cx="3886200" cy="3429000"/>
            <a:chOff x="1584" y="1186"/>
            <a:chExt cx="2448" cy="2160"/>
          </a:xfrm>
        </p:grpSpPr>
        <p:sp>
          <p:nvSpPr>
            <p:cNvPr id="99334" name="Line 6"/>
            <p:cNvSpPr>
              <a:spLocks noChangeShapeType="1"/>
            </p:cNvSpPr>
            <p:nvPr/>
          </p:nvSpPr>
          <p:spPr bwMode="auto">
            <a:xfrm>
              <a:off x="2890" y="1340"/>
              <a:ext cx="0" cy="185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9335" name="Line 7"/>
            <p:cNvSpPr>
              <a:spLocks noChangeShapeType="1"/>
            </p:cNvSpPr>
            <p:nvPr/>
          </p:nvSpPr>
          <p:spPr bwMode="auto">
            <a:xfrm>
              <a:off x="3869" y="1340"/>
              <a:ext cx="0" cy="185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9336" name="Line 8"/>
            <p:cNvSpPr>
              <a:spLocks noChangeShapeType="1"/>
            </p:cNvSpPr>
            <p:nvPr/>
          </p:nvSpPr>
          <p:spPr bwMode="auto">
            <a:xfrm>
              <a:off x="1747" y="1340"/>
              <a:ext cx="0" cy="185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9337" name="Line 9"/>
            <p:cNvSpPr>
              <a:spLocks noChangeShapeType="1"/>
            </p:cNvSpPr>
            <p:nvPr/>
          </p:nvSpPr>
          <p:spPr bwMode="auto">
            <a:xfrm>
              <a:off x="1747" y="3192"/>
              <a:ext cx="2122"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9338" name="Line 10"/>
            <p:cNvSpPr>
              <a:spLocks noChangeShapeType="1"/>
            </p:cNvSpPr>
            <p:nvPr/>
          </p:nvSpPr>
          <p:spPr bwMode="auto">
            <a:xfrm>
              <a:off x="1747" y="2266"/>
              <a:ext cx="2122"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9339" name="Line 11"/>
            <p:cNvSpPr>
              <a:spLocks noChangeShapeType="1"/>
            </p:cNvSpPr>
            <p:nvPr/>
          </p:nvSpPr>
          <p:spPr bwMode="auto">
            <a:xfrm>
              <a:off x="1747" y="1340"/>
              <a:ext cx="2122"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9340" name="Oval 12"/>
            <p:cNvSpPr>
              <a:spLocks noChangeArrowheads="1"/>
            </p:cNvSpPr>
            <p:nvPr/>
          </p:nvSpPr>
          <p:spPr bwMode="auto">
            <a:xfrm>
              <a:off x="1584" y="1186"/>
              <a:ext cx="326" cy="309"/>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99341" name="Oval 13"/>
            <p:cNvSpPr>
              <a:spLocks noChangeArrowheads="1"/>
            </p:cNvSpPr>
            <p:nvPr/>
          </p:nvSpPr>
          <p:spPr bwMode="auto">
            <a:xfrm>
              <a:off x="2726" y="1186"/>
              <a:ext cx="327" cy="309"/>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99342" name="Oval 14"/>
            <p:cNvSpPr>
              <a:spLocks noChangeArrowheads="1"/>
            </p:cNvSpPr>
            <p:nvPr/>
          </p:nvSpPr>
          <p:spPr bwMode="auto">
            <a:xfrm>
              <a:off x="1584" y="2112"/>
              <a:ext cx="326" cy="308"/>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99343" name="Oval 15"/>
            <p:cNvSpPr>
              <a:spLocks noChangeArrowheads="1"/>
            </p:cNvSpPr>
            <p:nvPr/>
          </p:nvSpPr>
          <p:spPr bwMode="auto">
            <a:xfrm>
              <a:off x="2726" y="2112"/>
              <a:ext cx="327" cy="308"/>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99344" name="Oval 16"/>
            <p:cNvSpPr>
              <a:spLocks noChangeArrowheads="1"/>
            </p:cNvSpPr>
            <p:nvPr/>
          </p:nvSpPr>
          <p:spPr bwMode="auto">
            <a:xfrm>
              <a:off x="3706" y="1186"/>
              <a:ext cx="326" cy="309"/>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99345" name="Oval 17"/>
            <p:cNvSpPr>
              <a:spLocks noChangeArrowheads="1"/>
            </p:cNvSpPr>
            <p:nvPr/>
          </p:nvSpPr>
          <p:spPr bwMode="auto">
            <a:xfrm>
              <a:off x="1584" y="3037"/>
              <a:ext cx="326" cy="309"/>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99346" name="Oval 18"/>
            <p:cNvSpPr>
              <a:spLocks noChangeArrowheads="1"/>
            </p:cNvSpPr>
            <p:nvPr/>
          </p:nvSpPr>
          <p:spPr bwMode="auto">
            <a:xfrm>
              <a:off x="3706" y="2112"/>
              <a:ext cx="326" cy="308"/>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99347" name="Oval 19"/>
            <p:cNvSpPr>
              <a:spLocks noChangeArrowheads="1"/>
            </p:cNvSpPr>
            <p:nvPr/>
          </p:nvSpPr>
          <p:spPr bwMode="auto">
            <a:xfrm>
              <a:off x="2726" y="3037"/>
              <a:ext cx="327" cy="309"/>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99348" name="Oval 20"/>
            <p:cNvSpPr>
              <a:spLocks noChangeArrowheads="1"/>
            </p:cNvSpPr>
            <p:nvPr/>
          </p:nvSpPr>
          <p:spPr bwMode="auto">
            <a:xfrm>
              <a:off x="3706" y="3037"/>
              <a:ext cx="326" cy="309"/>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grpSp>
      <p:graphicFrame>
        <p:nvGraphicFramePr>
          <p:cNvPr id="99358" name="Object 30"/>
          <p:cNvGraphicFramePr>
            <a:graphicFrameLocks noChangeAspect="1"/>
          </p:cNvGraphicFramePr>
          <p:nvPr/>
        </p:nvGraphicFramePr>
        <p:xfrm>
          <a:off x="0" y="1600200"/>
          <a:ext cx="1143000" cy="525463"/>
        </p:xfrm>
        <a:graphic>
          <a:graphicData uri="http://schemas.openxmlformats.org/presentationml/2006/ole">
            <mc:AlternateContent xmlns:mc="http://schemas.openxmlformats.org/markup-compatibility/2006">
              <mc:Choice xmlns:v="urn:schemas-microsoft-com:vml" Requires="v">
                <p:oleObj spid="_x0000_s184590" name="Equation" r:id="rId3" imgW="469800" imgH="215640" progId="Equation.DSMT4">
                  <p:embed/>
                </p:oleObj>
              </mc:Choice>
              <mc:Fallback>
                <p:oleObj name="Equation" r:id="rId3" imgW="469800" imgH="215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1143000"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9359" name="Object 31"/>
          <p:cNvGraphicFramePr>
            <a:graphicFrameLocks noChangeAspect="1"/>
          </p:cNvGraphicFramePr>
          <p:nvPr/>
        </p:nvGraphicFramePr>
        <p:xfrm>
          <a:off x="6858000" y="1676400"/>
          <a:ext cx="1143000" cy="555625"/>
        </p:xfrm>
        <a:graphic>
          <a:graphicData uri="http://schemas.openxmlformats.org/presentationml/2006/ole">
            <mc:AlternateContent xmlns:mc="http://schemas.openxmlformats.org/markup-compatibility/2006">
              <mc:Choice xmlns:v="urn:schemas-microsoft-com:vml" Requires="v">
                <p:oleObj spid="_x0000_s184591" name="Equation" r:id="rId5" imgW="469800" imgH="228600" progId="Equation.DSMT4">
                  <p:embed/>
                </p:oleObj>
              </mc:Choice>
              <mc:Fallback>
                <p:oleObj name="Equation" r:id="rId5" imgW="4698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1676400"/>
                        <a:ext cx="1143000" cy="55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9360" name="Object 32"/>
          <p:cNvGraphicFramePr>
            <a:graphicFrameLocks noChangeAspect="1"/>
          </p:cNvGraphicFramePr>
          <p:nvPr/>
        </p:nvGraphicFramePr>
        <p:xfrm>
          <a:off x="2895600" y="990600"/>
          <a:ext cx="1822450" cy="557213"/>
        </p:xfrm>
        <a:graphic>
          <a:graphicData uri="http://schemas.openxmlformats.org/presentationml/2006/ole">
            <mc:AlternateContent xmlns:mc="http://schemas.openxmlformats.org/markup-compatibility/2006">
              <mc:Choice xmlns:v="urn:schemas-microsoft-com:vml" Requires="v">
                <p:oleObj spid="_x0000_s184592" name="Equation" r:id="rId7" imgW="749160" imgH="228600" progId="Equation.DSMT4">
                  <p:embed/>
                </p:oleObj>
              </mc:Choice>
              <mc:Fallback>
                <p:oleObj name="Equation" r:id="rId7" imgW="74916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990600"/>
                        <a:ext cx="1822450" cy="55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9361" name="Object 33"/>
          <p:cNvGraphicFramePr>
            <a:graphicFrameLocks noChangeAspect="1"/>
          </p:cNvGraphicFramePr>
          <p:nvPr>
            <p:extLst>
              <p:ext uri="{D42A27DB-BD31-4B8C-83A1-F6EECF244321}">
                <p14:modId xmlns:p14="http://schemas.microsoft.com/office/powerpoint/2010/main" val="2613635931"/>
              </p:ext>
            </p:extLst>
          </p:nvPr>
        </p:nvGraphicFramePr>
        <p:xfrm>
          <a:off x="1066800" y="5445224"/>
          <a:ext cx="5715000" cy="777875"/>
        </p:xfrm>
        <a:graphic>
          <a:graphicData uri="http://schemas.openxmlformats.org/presentationml/2006/ole">
            <mc:AlternateContent xmlns:mc="http://schemas.openxmlformats.org/markup-compatibility/2006">
              <mc:Choice xmlns:v="urn:schemas-microsoft-com:vml" Requires="v">
                <p:oleObj spid="_x0000_s184593" name="Equation" r:id="rId9" imgW="2717640" imgH="368280" progId="Equation.DSMT4">
                  <p:embed/>
                </p:oleObj>
              </mc:Choice>
              <mc:Fallback>
                <p:oleObj name="Equation" r:id="rId9" imgW="2717640" imgH="368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5445224"/>
                        <a:ext cx="571500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9362" name="Line 34"/>
          <p:cNvSpPr>
            <a:spLocks noChangeShapeType="1"/>
          </p:cNvSpPr>
          <p:nvPr/>
        </p:nvSpPr>
        <p:spPr bwMode="auto">
          <a:xfrm>
            <a:off x="762000" y="2133600"/>
            <a:ext cx="1676400" cy="4572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9363" name="Line 35"/>
          <p:cNvSpPr>
            <a:spLocks noChangeShapeType="1"/>
          </p:cNvSpPr>
          <p:nvPr/>
        </p:nvSpPr>
        <p:spPr bwMode="auto">
          <a:xfrm>
            <a:off x="3962400" y="1447800"/>
            <a:ext cx="0" cy="1066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9364" name="Line 36"/>
          <p:cNvSpPr>
            <a:spLocks noChangeShapeType="1"/>
          </p:cNvSpPr>
          <p:nvPr/>
        </p:nvSpPr>
        <p:spPr bwMode="auto">
          <a:xfrm flipH="1">
            <a:off x="5181600" y="2133600"/>
            <a:ext cx="1676400" cy="4572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9365" name="Text Box 37"/>
          <p:cNvSpPr txBox="1">
            <a:spLocks noChangeArrowheads="1"/>
          </p:cNvSpPr>
          <p:nvPr/>
        </p:nvSpPr>
        <p:spPr bwMode="auto">
          <a:xfrm>
            <a:off x="6228184" y="4149080"/>
            <a:ext cx="29231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solidFill>
                  <a:srgbClr val="FF0000"/>
                </a:solidFill>
                <a:ea typeface="宋体" charset="-122"/>
              </a:rPr>
              <a:t>Solve inference problem </a:t>
            </a:r>
          </a:p>
          <a:p>
            <a:r>
              <a:rPr lang="en-US" altLang="zh-CN" dirty="0">
                <a:solidFill>
                  <a:srgbClr val="FF0000"/>
                </a:solidFill>
                <a:ea typeface="宋体" charset="-122"/>
              </a:rPr>
              <a:t>separately on each “patch”,</a:t>
            </a:r>
          </a:p>
          <a:p>
            <a:r>
              <a:rPr lang="en-US" altLang="zh-CN" dirty="0">
                <a:solidFill>
                  <a:srgbClr val="FF0000"/>
                </a:solidFill>
                <a:ea typeface="宋体" charset="-122"/>
              </a:rPr>
              <a:t>then stitch them together</a:t>
            </a:r>
          </a:p>
          <a:p>
            <a:r>
              <a:rPr lang="en-US" altLang="zh-CN" dirty="0">
                <a:solidFill>
                  <a:srgbClr val="FF0000"/>
                </a:solidFill>
                <a:ea typeface="宋体" charset="-122"/>
              </a:rPr>
              <a:t>using “marginal consistency”.</a:t>
            </a:r>
          </a:p>
        </p:txBody>
      </p:sp>
      <p:sp>
        <p:nvSpPr>
          <p:cNvPr id="30" name="Text Box 9"/>
          <p:cNvSpPr txBox="1">
            <a:spLocks noChangeArrowheads="1"/>
          </p:cNvSpPr>
          <p:nvPr/>
        </p:nvSpPr>
        <p:spPr bwMode="auto">
          <a:xfrm>
            <a:off x="-7938" y="6610588"/>
            <a:ext cx="32117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Max Welling - University of California </a:t>
            </a:r>
            <a:r>
              <a:rPr lang="en-US" altLang="zh-CN" sz="1000" dirty="0" smtClean="0">
                <a:latin typeface="+mj-lt"/>
                <a:ea typeface="宋体" pitchFamily="2" charset="-122"/>
                <a:cs typeface="Times New Roman" pitchFamily="18" charset="0"/>
              </a:rPr>
              <a:t>Irvine</a:t>
            </a:r>
            <a:endParaRPr lang="en-US" altLang="zh-CN" sz="1000" dirty="0">
              <a:latin typeface="+mj-lt"/>
              <a:ea typeface="宋体" pitchFamily="2" charset="-122"/>
              <a:cs typeface="Times New Roman" pitchFamily="18" charset="0"/>
            </a:endParaRPr>
          </a:p>
        </p:txBody>
      </p:sp>
      <p:sp>
        <p:nvSpPr>
          <p:cNvPr id="31"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Marginal </a:t>
            </a:r>
            <a:r>
              <a:rPr lang="en-US" altLang="zh-CN" sz="2800" b="1" dirty="0" smtClean="0">
                <a:ea typeface="宋体" pitchFamily="2" charset="-122"/>
              </a:rPr>
              <a:t>Consistency</a:t>
            </a:r>
            <a:endParaRPr lang="en-US" altLang="zh-CN" sz="2800" b="1" dirty="0">
              <a:ea typeface="宋体" pitchFamily="2" charset="-122"/>
            </a:endParaRPr>
          </a:p>
        </p:txBody>
      </p:sp>
    </p:spTree>
    <p:extLst>
      <p:ext uri="{BB962C8B-B14F-4D97-AF65-F5344CB8AC3E}">
        <p14:creationId xmlns:p14="http://schemas.microsoft.com/office/powerpoint/2010/main" val="9298716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1200150" y="1512416"/>
            <a:ext cx="1447800" cy="1219200"/>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940" name="Rectangle 4"/>
          <p:cNvSpPr>
            <a:spLocks noChangeArrowheads="1"/>
          </p:cNvSpPr>
          <p:nvPr/>
        </p:nvSpPr>
        <p:spPr bwMode="auto">
          <a:xfrm>
            <a:off x="3105150" y="1512416"/>
            <a:ext cx="1447800" cy="1219200"/>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941" name="Rectangle 5"/>
          <p:cNvSpPr>
            <a:spLocks noChangeArrowheads="1"/>
          </p:cNvSpPr>
          <p:nvPr/>
        </p:nvSpPr>
        <p:spPr bwMode="auto">
          <a:xfrm>
            <a:off x="5010150" y="1512416"/>
            <a:ext cx="1447800" cy="1219200"/>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942" name="Rectangle 6"/>
          <p:cNvSpPr>
            <a:spLocks noChangeArrowheads="1"/>
          </p:cNvSpPr>
          <p:nvPr/>
        </p:nvSpPr>
        <p:spPr bwMode="auto">
          <a:xfrm>
            <a:off x="1581150" y="3722216"/>
            <a:ext cx="1143000" cy="609600"/>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943" name="Rectangle 7"/>
          <p:cNvSpPr>
            <a:spLocks noChangeArrowheads="1"/>
          </p:cNvSpPr>
          <p:nvPr/>
        </p:nvSpPr>
        <p:spPr bwMode="auto">
          <a:xfrm>
            <a:off x="3105150" y="3722216"/>
            <a:ext cx="1143000" cy="609600"/>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944" name="Rectangle 8"/>
          <p:cNvSpPr>
            <a:spLocks noChangeArrowheads="1"/>
          </p:cNvSpPr>
          <p:nvPr/>
        </p:nvSpPr>
        <p:spPr bwMode="auto">
          <a:xfrm>
            <a:off x="4629150" y="3722216"/>
            <a:ext cx="1143000" cy="609600"/>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945" name="Rectangle 9"/>
          <p:cNvSpPr>
            <a:spLocks noChangeArrowheads="1"/>
          </p:cNvSpPr>
          <p:nvPr/>
        </p:nvSpPr>
        <p:spPr bwMode="auto">
          <a:xfrm>
            <a:off x="6076950" y="3722216"/>
            <a:ext cx="1143000" cy="609600"/>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946" name="Oval 10"/>
          <p:cNvSpPr>
            <a:spLocks noChangeArrowheads="1"/>
          </p:cNvSpPr>
          <p:nvPr/>
        </p:nvSpPr>
        <p:spPr bwMode="auto">
          <a:xfrm>
            <a:off x="2038350" y="5474816"/>
            <a:ext cx="533400" cy="533400"/>
          </a:xfrm>
          <a:prstGeom prst="ellipse">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947" name="Oval 11"/>
          <p:cNvSpPr>
            <a:spLocks noChangeArrowheads="1"/>
          </p:cNvSpPr>
          <p:nvPr/>
        </p:nvSpPr>
        <p:spPr bwMode="auto">
          <a:xfrm>
            <a:off x="3333750" y="5474816"/>
            <a:ext cx="533400" cy="533400"/>
          </a:xfrm>
          <a:prstGeom prst="ellipse">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948" name="Oval 12"/>
          <p:cNvSpPr>
            <a:spLocks noChangeArrowheads="1"/>
          </p:cNvSpPr>
          <p:nvPr/>
        </p:nvSpPr>
        <p:spPr bwMode="auto">
          <a:xfrm>
            <a:off x="4476750" y="5474816"/>
            <a:ext cx="533400" cy="533400"/>
          </a:xfrm>
          <a:prstGeom prst="ellipse">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949" name="Oval 13"/>
          <p:cNvSpPr>
            <a:spLocks noChangeArrowheads="1"/>
          </p:cNvSpPr>
          <p:nvPr/>
        </p:nvSpPr>
        <p:spPr bwMode="auto">
          <a:xfrm>
            <a:off x="5619750" y="5474816"/>
            <a:ext cx="533400" cy="533400"/>
          </a:xfrm>
          <a:prstGeom prst="ellipse">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950" name="Oval 14"/>
          <p:cNvSpPr>
            <a:spLocks noChangeArrowheads="1"/>
          </p:cNvSpPr>
          <p:nvPr/>
        </p:nvSpPr>
        <p:spPr bwMode="auto">
          <a:xfrm>
            <a:off x="6762750" y="5474816"/>
            <a:ext cx="533400" cy="533400"/>
          </a:xfrm>
          <a:prstGeom prst="ellipse">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951" name="Line 15"/>
          <p:cNvSpPr>
            <a:spLocks noChangeShapeType="1"/>
          </p:cNvSpPr>
          <p:nvPr/>
        </p:nvSpPr>
        <p:spPr bwMode="auto">
          <a:xfrm rot="5400000" flipH="1">
            <a:off x="1866900" y="1455266"/>
            <a:ext cx="0" cy="6159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52" name="Line 16"/>
          <p:cNvSpPr>
            <a:spLocks noChangeShapeType="1"/>
          </p:cNvSpPr>
          <p:nvPr/>
        </p:nvSpPr>
        <p:spPr bwMode="auto">
          <a:xfrm flipH="1">
            <a:off x="1558925" y="1763241"/>
            <a:ext cx="0" cy="6508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53" name="Line 17"/>
          <p:cNvSpPr>
            <a:spLocks noChangeShapeType="1"/>
          </p:cNvSpPr>
          <p:nvPr/>
        </p:nvSpPr>
        <p:spPr bwMode="auto">
          <a:xfrm rot="5400000" flipH="1">
            <a:off x="1866106" y="2106935"/>
            <a:ext cx="1588" cy="6159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54" name="Line 18"/>
          <p:cNvSpPr>
            <a:spLocks noChangeShapeType="1"/>
          </p:cNvSpPr>
          <p:nvPr/>
        </p:nvSpPr>
        <p:spPr bwMode="auto">
          <a:xfrm flipH="1">
            <a:off x="2174875" y="1763241"/>
            <a:ext cx="0" cy="6508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55" name="Oval 19"/>
          <p:cNvSpPr>
            <a:spLocks noChangeArrowheads="1"/>
          </p:cNvSpPr>
          <p:nvPr/>
        </p:nvSpPr>
        <p:spPr bwMode="auto">
          <a:xfrm>
            <a:off x="1428750" y="16648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56" name="Oval 20"/>
          <p:cNvSpPr>
            <a:spLocks noChangeArrowheads="1"/>
          </p:cNvSpPr>
          <p:nvPr/>
        </p:nvSpPr>
        <p:spPr bwMode="auto">
          <a:xfrm>
            <a:off x="1428750" y="229346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57" name="Oval 21"/>
          <p:cNvSpPr>
            <a:spLocks noChangeArrowheads="1"/>
          </p:cNvSpPr>
          <p:nvPr/>
        </p:nvSpPr>
        <p:spPr bwMode="auto">
          <a:xfrm>
            <a:off x="2057400" y="16648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58" name="Oval 22"/>
          <p:cNvSpPr>
            <a:spLocks noChangeArrowheads="1"/>
          </p:cNvSpPr>
          <p:nvPr/>
        </p:nvSpPr>
        <p:spPr bwMode="auto">
          <a:xfrm>
            <a:off x="2057400" y="229346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59" name="Line 23"/>
          <p:cNvSpPr>
            <a:spLocks noChangeShapeType="1"/>
          </p:cNvSpPr>
          <p:nvPr/>
        </p:nvSpPr>
        <p:spPr bwMode="auto">
          <a:xfrm rot="5400000" flipH="1">
            <a:off x="3771900" y="1531466"/>
            <a:ext cx="0" cy="6159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60" name="Line 24"/>
          <p:cNvSpPr>
            <a:spLocks noChangeShapeType="1"/>
          </p:cNvSpPr>
          <p:nvPr/>
        </p:nvSpPr>
        <p:spPr bwMode="auto">
          <a:xfrm flipH="1">
            <a:off x="3463925" y="1839441"/>
            <a:ext cx="0" cy="6508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61" name="Line 25"/>
          <p:cNvSpPr>
            <a:spLocks noChangeShapeType="1"/>
          </p:cNvSpPr>
          <p:nvPr/>
        </p:nvSpPr>
        <p:spPr bwMode="auto">
          <a:xfrm rot="5400000" flipH="1">
            <a:off x="3771106" y="2183135"/>
            <a:ext cx="1588" cy="6159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62" name="Line 26"/>
          <p:cNvSpPr>
            <a:spLocks noChangeShapeType="1"/>
          </p:cNvSpPr>
          <p:nvPr/>
        </p:nvSpPr>
        <p:spPr bwMode="auto">
          <a:xfrm flipH="1">
            <a:off x="4079875" y="1839441"/>
            <a:ext cx="0" cy="6508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63" name="Oval 27"/>
          <p:cNvSpPr>
            <a:spLocks noChangeArrowheads="1"/>
          </p:cNvSpPr>
          <p:nvPr/>
        </p:nvSpPr>
        <p:spPr bwMode="auto">
          <a:xfrm>
            <a:off x="3333750" y="17410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64" name="Oval 28"/>
          <p:cNvSpPr>
            <a:spLocks noChangeArrowheads="1"/>
          </p:cNvSpPr>
          <p:nvPr/>
        </p:nvSpPr>
        <p:spPr bwMode="auto">
          <a:xfrm>
            <a:off x="3333750" y="236966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65" name="Oval 29"/>
          <p:cNvSpPr>
            <a:spLocks noChangeArrowheads="1"/>
          </p:cNvSpPr>
          <p:nvPr/>
        </p:nvSpPr>
        <p:spPr bwMode="auto">
          <a:xfrm>
            <a:off x="3962400" y="17410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66" name="Oval 30"/>
          <p:cNvSpPr>
            <a:spLocks noChangeArrowheads="1"/>
          </p:cNvSpPr>
          <p:nvPr/>
        </p:nvSpPr>
        <p:spPr bwMode="auto">
          <a:xfrm>
            <a:off x="3962400" y="236966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67" name="Line 31"/>
          <p:cNvSpPr>
            <a:spLocks noChangeShapeType="1"/>
          </p:cNvSpPr>
          <p:nvPr/>
        </p:nvSpPr>
        <p:spPr bwMode="auto">
          <a:xfrm rot="5400000" flipH="1">
            <a:off x="5600700" y="1531466"/>
            <a:ext cx="0" cy="6159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68" name="Line 32"/>
          <p:cNvSpPr>
            <a:spLocks noChangeShapeType="1"/>
          </p:cNvSpPr>
          <p:nvPr/>
        </p:nvSpPr>
        <p:spPr bwMode="auto">
          <a:xfrm flipH="1">
            <a:off x="5292725" y="1839441"/>
            <a:ext cx="0" cy="6508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69" name="Line 33"/>
          <p:cNvSpPr>
            <a:spLocks noChangeShapeType="1"/>
          </p:cNvSpPr>
          <p:nvPr/>
        </p:nvSpPr>
        <p:spPr bwMode="auto">
          <a:xfrm rot="5400000" flipH="1">
            <a:off x="5599906" y="2183135"/>
            <a:ext cx="1588" cy="6159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70" name="Line 34"/>
          <p:cNvSpPr>
            <a:spLocks noChangeShapeType="1"/>
          </p:cNvSpPr>
          <p:nvPr/>
        </p:nvSpPr>
        <p:spPr bwMode="auto">
          <a:xfrm flipH="1">
            <a:off x="5908675" y="1839441"/>
            <a:ext cx="0" cy="6508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71" name="Oval 35"/>
          <p:cNvSpPr>
            <a:spLocks noChangeArrowheads="1"/>
          </p:cNvSpPr>
          <p:nvPr/>
        </p:nvSpPr>
        <p:spPr bwMode="auto">
          <a:xfrm>
            <a:off x="5162550" y="17410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72" name="Oval 36"/>
          <p:cNvSpPr>
            <a:spLocks noChangeArrowheads="1"/>
          </p:cNvSpPr>
          <p:nvPr/>
        </p:nvSpPr>
        <p:spPr bwMode="auto">
          <a:xfrm>
            <a:off x="5162550" y="236966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73" name="Oval 37"/>
          <p:cNvSpPr>
            <a:spLocks noChangeArrowheads="1"/>
          </p:cNvSpPr>
          <p:nvPr/>
        </p:nvSpPr>
        <p:spPr bwMode="auto">
          <a:xfrm>
            <a:off x="5791200" y="17410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74" name="Oval 38"/>
          <p:cNvSpPr>
            <a:spLocks noChangeArrowheads="1"/>
          </p:cNvSpPr>
          <p:nvPr/>
        </p:nvSpPr>
        <p:spPr bwMode="auto">
          <a:xfrm>
            <a:off x="5791200" y="236966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75" name="Line 39"/>
          <p:cNvSpPr>
            <a:spLocks noChangeShapeType="1"/>
          </p:cNvSpPr>
          <p:nvPr/>
        </p:nvSpPr>
        <p:spPr bwMode="auto">
          <a:xfrm rot="5400000" flipH="1">
            <a:off x="2170906" y="3688085"/>
            <a:ext cx="1588" cy="6159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76" name="Oval 40"/>
          <p:cNvSpPr>
            <a:spLocks noChangeArrowheads="1"/>
          </p:cNvSpPr>
          <p:nvPr/>
        </p:nvSpPr>
        <p:spPr bwMode="auto">
          <a:xfrm>
            <a:off x="1733550" y="38746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77" name="Oval 41"/>
          <p:cNvSpPr>
            <a:spLocks noChangeArrowheads="1"/>
          </p:cNvSpPr>
          <p:nvPr/>
        </p:nvSpPr>
        <p:spPr bwMode="auto">
          <a:xfrm>
            <a:off x="2362200" y="38746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78" name="Line 42"/>
          <p:cNvSpPr>
            <a:spLocks noChangeShapeType="1"/>
          </p:cNvSpPr>
          <p:nvPr/>
        </p:nvSpPr>
        <p:spPr bwMode="auto">
          <a:xfrm rot="5400000" flipH="1">
            <a:off x="6666706" y="3764285"/>
            <a:ext cx="1588" cy="6159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79" name="Oval 43"/>
          <p:cNvSpPr>
            <a:spLocks noChangeArrowheads="1"/>
          </p:cNvSpPr>
          <p:nvPr/>
        </p:nvSpPr>
        <p:spPr bwMode="auto">
          <a:xfrm>
            <a:off x="6229350" y="39508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80" name="Oval 44"/>
          <p:cNvSpPr>
            <a:spLocks noChangeArrowheads="1"/>
          </p:cNvSpPr>
          <p:nvPr/>
        </p:nvSpPr>
        <p:spPr bwMode="auto">
          <a:xfrm>
            <a:off x="6858000" y="39508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81" name="Line 45"/>
          <p:cNvSpPr>
            <a:spLocks noChangeShapeType="1"/>
          </p:cNvSpPr>
          <p:nvPr/>
        </p:nvSpPr>
        <p:spPr bwMode="auto">
          <a:xfrm rot="5400000" flipH="1">
            <a:off x="5218906" y="3764285"/>
            <a:ext cx="1588" cy="6159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82" name="Oval 46"/>
          <p:cNvSpPr>
            <a:spLocks noChangeArrowheads="1"/>
          </p:cNvSpPr>
          <p:nvPr/>
        </p:nvSpPr>
        <p:spPr bwMode="auto">
          <a:xfrm>
            <a:off x="4781550" y="39508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83" name="Oval 47"/>
          <p:cNvSpPr>
            <a:spLocks noChangeArrowheads="1"/>
          </p:cNvSpPr>
          <p:nvPr/>
        </p:nvSpPr>
        <p:spPr bwMode="auto">
          <a:xfrm>
            <a:off x="5410200" y="39508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84" name="Line 48"/>
          <p:cNvSpPr>
            <a:spLocks noChangeShapeType="1"/>
          </p:cNvSpPr>
          <p:nvPr/>
        </p:nvSpPr>
        <p:spPr bwMode="auto">
          <a:xfrm rot="5400000" flipH="1">
            <a:off x="3694906" y="3764285"/>
            <a:ext cx="1588" cy="6159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85" name="Oval 49"/>
          <p:cNvSpPr>
            <a:spLocks noChangeArrowheads="1"/>
          </p:cNvSpPr>
          <p:nvPr/>
        </p:nvSpPr>
        <p:spPr bwMode="auto">
          <a:xfrm>
            <a:off x="3257550" y="39508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86" name="Oval 50"/>
          <p:cNvSpPr>
            <a:spLocks noChangeArrowheads="1"/>
          </p:cNvSpPr>
          <p:nvPr/>
        </p:nvSpPr>
        <p:spPr bwMode="auto">
          <a:xfrm>
            <a:off x="3886200" y="39508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87" name="Oval 51"/>
          <p:cNvSpPr>
            <a:spLocks noChangeArrowheads="1"/>
          </p:cNvSpPr>
          <p:nvPr/>
        </p:nvSpPr>
        <p:spPr bwMode="auto">
          <a:xfrm>
            <a:off x="2190750" y="56272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88" name="Oval 52"/>
          <p:cNvSpPr>
            <a:spLocks noChangeArrowheads="1"/>
          </p:cNvSpPr>
          <p:nvPr/>
        </p:nvSpPr>
        <p:spPr bwMode="auto">
          <a:xfrm>
            <a:off x="3486150" y="56272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89" name="Oval 53"/>
          <p:cNvSpPr>
            <a:spLocks noChangeArrowheads="1"/>
          </p:cNvSpPr>
          <p:nvPr/>
        </p:nvSpPr>
        <p:spPr bwMode="auto">
          <a:xfrm>
            <a:off x="4629150" y="56272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90" name="Oval 54"/>
          <p:cNvSpPr>
            <a:spLocks noChangeArrowheads="1"/>
          </p:cNvSpPr>
          <p:nvPr/>
        </p:nvSpPr>
        <p:spPr bwMode="auto">
          <a:xfrm>
            <a:off x="5772150" y="56272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91" name="Oval 55"/>
          <p:cNvSpPr>
            <a:spLocks noChangeArrowheads="1"/>
          </p:cNvSpPr>
          <p:nvPr/>
        </p:nvSpPr>
        <p:spPr bwMode="auto">
          <a:xfrm>
            <a:off x="6915150" y="56272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9992" name="Line 56"/>
          <p:cNvSpPr>
            <a:spLocks noChangeShapeType="1"/>
          </p:cNvSpPr>
          <p:nvPr/>
        </p:nvSpPr>
        <p:spPr bwMode="auto">
          <a:xfrm>
            <a:off x="2343150" y="2731616"/>
            <a:ext cx="990600" cy="9906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93" name="Line 57"/>
          <p:cNvSpPr>
            <a:spLocks noChangeShapeType="1"/>
          </p:cNvSpPr>
          <p:nvPr/>
        </p:nvSpPr>
        <p:spPr bwMode="auto">
          <a:xfrm flipH="1">
            <a:off x="2343150" y="2731616"/>
            <a:ext cx="990600" cy="9906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94" name="Line 58"/>
          <p:cNvSpPr>
            <a:spLocks noChangeShapeType="1"/>
          </p:cNvSpPr>
          <p:nvPr/>
        </p:nvSpPr>
        <p:spPr bwMode="auto">
          <a:xfrm>
            <a:off x="3943350" y="2731616"/>
            <a:ext cx="990600" cy="9906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95" name="Line 59"/>
          <p:cNvSpPr>
            <a:spLocks noChangeShapeType="1"/>
          </p:cNvSpPr>
          <p:nvPr/>
        </p:nvSpPr>
        <p:spPr bwMode="auto">
          <a:xfrm>
            <a:off x="6153150" y="2731616"/>
            <a:ext cx="228600" cy="9906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96" name="Line 60"/>
          <p:cNvSpPr>
            <a:spLocks noChangeShapeType="1"/>
          </p:cNvSpPr>
          <p:nvPr/>
        </p:nvSpPr>
        <p:spPr bwMode="auto">
          <a:xfrm flipH="1">
            <a:off x="5238750" y="2731616"/>
            <a:ext cx="304800" cy="9906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97" name="Line 61"/>
          <p:cNvSpPr>
            <a:spLocks noChangeShapeType="1"/>
          </p:cNvSpPr>
          <p:nvPr/>
        </p:nvSpPr>
        <p:spPr bwMode="auto">
          <a:xfrm flipH="1">
            <a:off x="3486150" y="2731616"/>
            <a:ext cx="76200" cy="9906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998" name="Oval 62"/>
          <p:cNvSpPr>
            <a:spLocks noChangeArrowheads="1"/>
          </p:cNvSpPr>
          <p:nvPr/>
        </p:nvSpPr>
        <p:spPr bwMode="auto">
          <a:xfrm rot="5327675">
            <a:off x="1664494" y="3215010"/>
            <a:ext cx="65087" cy="53975"/>
          </a:xfrm>
          <a:prstGeom prst="ellipse">
            <a:avLst/>
          </a:prstGeom>
          <a:solidFill>
            <a:srgbClr val="0000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999" name="Oval 63"/>
          <p:cNvSpPr>
            <a:spLocks noChangeArrowheads="1"/>
          </p:cNvSpPr>
          <p:nvPr/>
        </p:nvSpPr>
        <p:spPr bwMode="auto">
          <a:xfrm rot="5327675">
            <a:off x="1608137" y="3079279"/>
            <a:ext cx="174625" cy="88900"/>
          </a:xfrm>
          <a:prstGeom prst="ellipse">
            <a:avLst/>
          </a:prstGeom>
          <a:solidFill>
            <a:srgbClr val="0000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40000" name="Group 64"/>
          <p:cNvGrpSpPr>
            <a:grpSpLocks/>
          </p:cNvGrpSpPr>
          <p:nvPr/>
        </p:nvGrpSpPr>
        <p:grpSpPr bwMode="auto">
          <a:xfrm rot="5327675">
            <a:off x="1735932" y="3173735"/>
            <a:ext cx="44450" cy="71437"/>
            <a:chOff x="960" y="2496"/>
            <a:chExt cx="96" cy="192"/>
          </a:xfrm>
        </p:grpSpPr>
        <p:sp>
          <p:nvSpPr>
            <p:cNvPr id="40001" name="Line 65"/>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02" name="Line 66"/>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03" name="Group 67"/>
          <p:cNvGrpSpPr>
            <a:grpSpLocks/>
          </p:cNvGrpSpPr>
          <p:nvPr/>
        </p:nvGrpSpPr>
        <p:grpSpPr bwMode="auto">
          <a:xfrm rot="5327675">
            <a:off x="1751807" y="3107060"/>
            <a:ext cx="44450" cy="71437"/>
            <a:chOff x="960" y="2496"/>
            <a:chExt cx="96" cy="192"/>
          </a:xfrm>
        </p:grpSpPr>
        <p:sp>
          <p:nvSpPr>
            <p:cNvPr id="40004" name="Line 68"/>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05" name="Line 69"/>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06" name="Group 70"/>
          <p:cNvGrpSpPr>
            <a:grpSpLocks/>
          </p:cNvGrpSpPr>
          <p:nvPr/>
        </p:nvGrpSpPr>
        <p:grpSpPr bwMode="auto">
          <a:xfrm rot="5327675">
            <a:off x="1733551" y="3042766"/>
            <a:ext cx="42862" cy="71437"/>
            <a:chOff x="960" y="2496"/>
            <a:chExt cx="96" cy="192"/>
          </a:xfrm>
        </p:grpSpPr>
        <p:sp>
          <p:nvSpPr>
            <p:cNvPr id="40007" name="Line 71"/>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08" name="Line 72"/>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09" name="Group 73"/>
          <p:cNvGrpSpPr>
            <a:grpSpLocks/>
          </p:cNvGrpSpPr>
          <p:nvPr/>
        </p:nvGrpSpPr>
        <p:grpSpPr bwMode="auto">
          <a:xfrm rot="5327675">
            <a:off x="1610519" y="3175322"/>
            <a:ext cx="44450" cy="71438"/>
            <a:chOff x="960" y="2880"/>
            <a:chExt cx="96" cy="192"/>
          </a:xfrm>
        </p:grpSpPr>
        <p:sp>
          <p:nvSpPr>
            <p:cNvPr id="40010" name="Line 74"/>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11" name="Line 75"/>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12" name="Group 76"/>
          <p:cNvGrpSpPr>
            <a:grpSpLocks/>
          </p:cNvGrpSpPr>
          <p:nvPr/>
        </p:nvGrpSpPr>
        <p:grpSpPr bwMode="auto">
          <a:xfrm rot="5327675">
            <a:off x="1591469" y="3111822"/>
            <a:ext cx="44450" cy="71438"/>
            <a:chOff x="960" y="2880"/>
            <a:chExt cx="96" cy="192"/>
          </a:xfrm>
        </p:grpSpPr>
        <p:sp>
          <p:nvSpPr>
            <p:cNvPr id="40013" name="Line 77"/>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14" name="Line 78"/>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15" name="Group 79"/>
          <p:cNvGrpSpPr>
            <a:grpSpLocks/>
          </p:cNvGrpSpPr>
          <p:nvPr/>
        </p:nvGrpSpPr>
        <p:grpSpPr bwMode="auto">
          <a:xfrm rot="5327675">
            <a:off x="1608137" y="3044354"/>
            <a:ext cx="42863" cy="71438"/>
            <a:chOff x="960" y="2880"/>
            <a:chExt cx="96" cy="192"/>
          </a:xfrm>
        </p:grpSpPr>
        <p:sp>
          <p:nvSpPr>
            <p:cNvPr id="40016" name="Line 80"/>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17" name="Line 81"/>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40018" name="Line 82"/>
          <p:cNvSpPr>
            <a:spLocks noChangeShapeType="1"/>
          </p:cNvSpPr>
          <p:nvPr/>
        </p:nvSpPr>
        <p:spPr bwMode="auto">
          <a:xfrm rot="5327675" flipV="1">
            <a:off x="1693069" y="3288035"/>
            <a:ext cx="44450" cy="17462"/>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19" name="Line 83"/>
          <p:cNvSpPr>
            <a:spLocks noChangeShapeType="1"/>
          </p:cNvSpPr>
          <p:nvPr/>
        </p:nvSpPr>
        <p:spPr bwMode="auto">
          <a:xfrm rot="5327675">
            <a:off x="1656557" y="3289622"/>
            <a:ext cx="44450" cy="17463"/>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20" name="Oval 84"/>
          <p:cNvSpPr>
            <a:spLocks noChangeArrowheads="1"/>
          </p:cNvSpPr>
          <p:nvPr/>
        </p:nvSpPr>
        <p:spPr bwMode="auto">
          <a:xfrm rot="5327675">
            <a:off x="7303294" y="3291210"/>
            <a:ext cx="65087" cy="53975"/>
          </a:xfrm>
          <a:prstGeom prst="ellipse">
            <a:avLst/>
          </a:prstGeom>
          <a:solidFill>
            <a:srgbClr val="0000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021" name="Oval 85"/>
          <p:cNvSpPr>
            <a:spLocks noChangeArrowheads="1"/>
          </p:cNvSpPr>
          <p:nvPr/>
        </p:nvSpPr>
        <p:spPr bwMode="auto">
          <a:xfrm rot="5327675">
            <a:off x="7246937" y="3155479"/>
            <a:ext cx="174625" cy="88900"/>
          </a:xfrm>
          <a:prstGeom prst="ellipse">
            <a:avLst/>
          </a:prstGeom>
          <a:solidFill>
            <a:srgbClr val="0000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40022" name="Group 86"/>
          <p:cNvGrpSpPr>
            <a:grpSpLocks/>
          </p:cNvGrpSpPr>
          <p:nvPr/>
        </p:nvGrpSpPr>
        <p:grpSpPr bwMode="auto">
          <a:xfrm rot="5327675">
            <a:off x="7374732" y="3249935"/>
            <a:ext cx="44450" cy="71437"/>
            <a:chOff x="960" y="2496"/>
            <a:chExt cx="96" cy="192"/>
          </a:xfrm>
        </p:grpSpPr>
        <p:sp>
          <p:nvSpPr>
            <p:cNvPr id="40023" name="Line 87"/>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24" name="Line 88"/>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25" name="Group 89"/>
          <p:cNvGrpSpPr>
            <a:grpSpLocks/>
          </p:cNvGrpSpPr>
          <p:nvPr/>
        </p:nvGrpSpPr>
        <p:grpSpPr bwMode="auto">
          <a:xfrm rot="5327675">
            <a:off x="7390607" y="3183260"/>
            <a:ext cx="44450" cy="71437"/>
            <a:chOff x="960" y="2496"/>
            <a:chExt cx="96" cy="192"/>
          </a:xfrm>
        </p:grpSpPr>
        <p:sp>
          <p:nvSpPr>
            <p:cNvPr id="40026" name="Line 90"/>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27" name="Line 91"/>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28" name="Group 92"/>
          <p:cNvGrpSpPr>
            <a:grpSpLocks/>
          </p:cNvGrpSpPr>
          <p:nvPr/>
        </p:nvGrpSpPr>
        <p:grpSpPr bwMode="auto">
          <a:xfrm rot="5327675">
            <a:off x="7372351" y="3118966"/>
            <a:ext cx="42862" cy="71437"/>
            <a:chOff x="960" y="2496"/>
            <a:chExt cx="96" cy="192"/>
          </a:xfrm>
        </p:grpSpPr>
        <p:sp>
          <p:nvSpPr>
            <p:cNvPr id="40029" name="Line 93"/>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30" name="Line 94"/>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31" name="Group 95"/>
          <p:cNvGrpSpPr>
            <a:grpSpLocks/>
          </p:cNvGrpSpPr>
          <p:nvPr/>
        </p:nvGrpSpPr>
        <p:grpSpPr bwMode="auto">
          <a:xfrm rot="5327675">
            <a:off x="7249319" y="3251522"/>
            <a:ext cx="44450" cy="71438"/>
            <a:chOff x="960" y="2880"/>
            <a:chExt cx="96" cy="192"/>
          </a:xfrm>
        </p:grpSpPr>
        <p:sp>
          <p:nvSpPr>
            <p:cNvPr id="40032" name="Line 96"/>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33" name="Line 97"/>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34" name="Group 98"/>
          <p:cNvGrpSpPr>
            <a:grpSpLocks/>
          </p:cNvGrpSpPr>
          <p:nvPr/>
        </p:nvGrpSpPr>
        <p:grpSpPr bwMode="auto">
          <a:xfrm rot="5327675">
            <a:off x="7230269" y="3188022"/>
            <a:ext cx="44450" cy="71438"/>
            <a:chOff x="960" y="2880"/>
            <a:chExt cx="96" cy="192"/>
          </a:xfrm>
        </p:grpSpPr>
        <p:sp>
          <p:nvSpPr>
            <p:cNvPr id="40035" name="Line 99"/>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36" name="Line 100"/>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37" name="Group 101"/>
          <p:cNvGrpSpPr>
            <a:grpSpLocks/>
          </p:cNvGrpSpPr>
          <p:nvPr/>
        </p:nvGrpSpPr>
        <p:grpSpPr bwMode="auto">
          <a:xfrm rot="5327675">
            <a:off x="7246937" y="3120554"/>
            <a:ext cx="42863" cy="71438"/>
            <a:chOff x="960" y="2880"/>
            <a:chExt cx="96" cy="192"/>
          </a:xfrm>
        </p:grpSpPr>
        <p:sp>
          <p:nvSpPr>
            <p:cNvPr id="40038" name="Line 102"/>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39" name="Line 103"/>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40040" name="Line 104"/>
          <p:cNvSpPr>
            <a:spLocks noChangeShapeType="1"/>
          </p:cNvSpPr>
          <p:nvPr/>
        </p:nvSpPr>
        <p:spPr bwMode="auto">
          <a:xfrm rot="5327675" flipV="1">
            <a:off x="7331869" y="3364235"/>
            <a:ext cx="44450" cy="17462"/>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41" name="Line 105"/>
          <p:cNvSpPr>
            <a:spLocks noChangeShapeType="1"/>
          </p:cNvSpPr>
          <p:nvPr/>
        </p:nvSpPr>
        <p:spPr bwMode="auto">
          <a:xfrm rot="5327675">
            <a:off x="7295357" y="3365822"/>
            <a:ext cx="44450" cy="17463"/>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42" name="Line 106"/>
          <p:cNvSpPr>
            <a:spLocks noChangeShapeType="1"/>
          </p:cNvSpPr>
          <p:nvPr/>
        </p:nvSpPr>
        <p:spPr bwMode="auto">
          <a:xfrm>
            <a:off x="2038350" y="4331816"/>
            <a:ext cx="228600" cy="11430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43" name="Line 107"/>
          <p:cNvSpPr>
            <a:spLocks noChangeShapeType="1"/>
          </p:cNvSpPr>
          <p:nvPr/>
        </p:nvSpPr>
        <p:spPr bwMode="auto">
          <a:xfrm flipH="1">
            <a:off x="5924550" y="4331816"/>
            <a:ext cx="685800" cy="11430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44" name="Line 108"/>
          <p:cNvSpPr>
            <a:spLocks noChangeShapeType="1"/>
          </p:cNvSpPr>
          <p:nvPr/>
        </p:nvSpPr>
        <p:spPr bwMode="auto">
          <a:xfrm>
            <a:off x="6838950" y="4331816"/>
            <a:ext cx="228600" cy="11430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45" name="Line 109"/>
          <p:cNvSpPr>
            <a:spLocks noChangeShapeType="1"/>
          </p:cNvSpPr>
          <p:nvPr/>
        </p:nvSpPr>
        <p:spPr bwMode="auto">
          <a:xfrm>
            <a:off x="2571750" y="4331816"/>
            <a:ext cx="895350" cy="11430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46" name="Line 110"/>
          <p:cNvSpPr>
            <a:spLocks noChangeShapeType="1"/>
          </p:cNvSpPr>
          <p:nvPr/>
        </p:nvSpPr>
        <p:spPr bwMode="auto">
          <a:xfrm flipH="1">
            <a:off x="2419350" y="4331816"/>
            <a:ext cx="1066800" cy="11430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47" name="Line 111"/>
          <p:cNvSpPr>
            <a:spLocks noChangeShapeType="1"/>
          </p:cNvSpPr>
          <p:nvPr/>
        </p:nvSpPr>
        <p:spPr bwMode="auto">
          <a:xfrm>
            <a:off x="3790950" y="4331816"/>
            <a:ext cx="831850" cy="11430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48" name="Line 112"/>
          <p:cNvSpPr>
            <a:spLocks noChangeShapeType="1"/>
          </p:cNvSpPr>
          <p:nvPr/>
        </p:nvSpPr>
        <p:spPr bwMode="auto">
          <a:xfrm>
            <a:off x="4933950" y="4331816"/>
            <a:ext cx="1828800" cy="12192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49" name="Line 113"/>
          <p:cNvSpPr>
            <a:spLocks noChangeShapeType="1"/>
          </p:cNvSpPr>
          <p:nvPr/>
        </p:nvSpPr>
        <p:spPr bwMode="auto">
          <a:xfrm flipH="1">
            <a:off x="4857750" y="4331816"/>
            <a:ext cx="457200" cy="11430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50" name="Oval 114"/>
          <p:cNvSpPr>
            <a:spLocks noChangeArrowheads="1"/>
          </p:cNvSpPr>
          <p:nvPr/>
        </p:nvSpPr>
        <p:spPr bwMode="auto">
          <a:xfrm rot="5347536">
            <a:off x="1966913" y="5047779"/>
            <a:ext cx="66675" cy="53975"/>
          </a:xfrm>
          <a:prstGeom prst="ellipse">
            <a:avLst/>
          </a:prstGeom>
          <a:solidFill>
            <a:srgbClr val="66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051" name="Oval 115"/>
          <p:cNvSpPr>
            <a:spLocks noChangeArrowheads="1"/>
          </p:cNvSpPr>
          <p:nvPr/>
        </p:nvSpPr>
        <p:spPr bwMode="auto">
          <a:xfrm rot="5347536">
            <a:off x="1909763" y="4909666"/>
            <a:ext cx="177800" cy="88900"/>
          </a:xfrm>
          <a:prstGeom prst="ellipse">
            <a:avLst/>
          </a:prstGeom>
          <a:solidFill>
            <a:srgbClr val="66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40052" name="Group 116"/>
          <p:cNvGrpSpPr>
            <a:grpSpLocks/>
          </p:cNvGrpSpPr>
          <p:nvPr/>
        </p:nvGrpSpPr>
        <p:grpSpPr bwMode="auto">
          <a:xfrm rot="5347536">
            <a:off x="2039938" y="5006504"/>
            <a:ext cx="44450" cy="69850"/>
            <a:chOff x="960" y="2496"/>
            <a:chExt cx="96" cy="192"/>
          </a:xfrm>
        </p:grpSpPr>
        <p:sp>
          <p:nvSpPr>
            <p:cNvPr id="40053" name="Line 117"/>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54" name="Line 118"/>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55" name="Group 119"/>
          <p:cNvGrpSpPr>
            <a:grpSpLocks/>
          </p:cNvGrpSpPr>
          <p:nvPr/>
        </p:nvGrpSpPr>
        <p:grpSpPr bwMode="auto">
          <a:xfrm rot="5347536">
            <a:off x="2055813" y="4939829"/>
            <a:ext cx="44450" cy="69850"/>
            <a:chOff x="960" y="2496"/>
            <a:chExt cx="96" cy="192"/>
          </a:xfrm>
        </p:grpSpPr>
        <p:sp>
          <p:nvSpPr>
            <p:cNvPr id="40056" name="Line 120"/>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57" name="Line 121"/>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58" name="Group 122"/>
          <p:cNvGrpSpPr>
            <a:grpSpLocks/>
          </p:cNvGrpSpPr>
          <p:nvPr/>
        </p:nvGrpSpPr>
        <p:grpSpPr bwMode="auto">
          <a:xfrm rot="5347536">
            <a:off x="2038350" y="4873154"/>
            <a:ext cx="44450" cy="69850"/>
            <a:chOff x="960" y="2496"/>
            <a:chExt cx="96" cy="192"/>
          </a:xfrm>
        </p:grpSpPr>
        <p:sp>
          <p:nvSpPr>
            <p:cNvPr id="40059" name="Line 123"/>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60" name="Line 124"/>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61" name="Group 125"/>
          <p:cNvGrpSpPr>
            <a:grpSpLocks/>
          </p:cNvGrpSpPr>
          <p:nvPr/>
        </p:nvGrpSpPr>
        <p:grpSpPr bwMode="auto">
          <a:xfrm rot="5347536">
            <a:off x="1916113" y="5008091"/>
            <a:ext cx="44450" cy="69850"/>
            <a:chOff x="960" y="2880"/>
            <a:chExt cx="96" cy="192"/>
          </a:xfrm>
        </p:grpSpPr>
        <p:sp>
          <p:nvSpPr>
            <p:cNvPr id="40062" name="Line 126"/>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63" name="Line 127"/>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64" name="Group 128"/>
          <p:cNvGrpSpPr>
            <a:grpSpLocks/>
          </p:cNvGrpSpPr>
          <p:nvPr/>
        </p:nvGrpSpPr>
        <p:grpSpPr bwMode="auto">
          <a:xfrm rot="5347536">
            <a:off x="1897063" y="4941416"/>
            <a:ext cx="44450" cy="69850"/>
            <a:chOff x="960" y="2880"/>
            <a:chExt cx="96" cy="192"/>
          </a:xfrm>
        </p:grpSpPr>
        <p:sp>
          <p:nvSpPr>
            <p:cNvPr id="40065" name="Line 129"/>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66" name="Line 130"/>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67" name="Group 131"/>
          <p:cNvGrpSpPr>
            <a:grpSpLocks/>
          </p:cNvGrpSpPr>
          <p:nvPr/>
        </p:nvGrpSpPr>
        <p:grpSpPr bwMode="auto">
          <a:xfrm rot="5347536">
            <a:off x="1914525" y="4874741"/>
            <a:ext cx="44450" cy="69850"/>
            <a:chOff x="960" y="2880"/>
            <a:chExt cx="96" cy="192"/>
          </a:xfrm>
        </p:grpSpPr>
        <p:sp>
          <p:nvSpPr>
            <p:cNvPr id="40068" name="Line 132"/>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69" name="Line 133"/>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40070" name="Line 134"/>
          <p:cNvSpPr>
            <a:spLocks noChangeShapeType="1"/>
          </p:cNvSpPr>
          <p:nvPr/>
        </p:nvSpPr>
        <p:spPr bwMode="auto">
          <a:xfrm rot="5347536" flipV="1">
            <a:off x="1996282" y="5121597"/>
            <a:ext cx="44450" cy="17463"/>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71" name="Line 135"/>
          <p:cNvSpPr>
            <a:spLocks noChangeShapeType="1"/>
          </p:cNvSpPr>
          <p:nvPr/>
        </p:nvSpPr>
        <p:spPr bwMode="auto">
          <a:xfrm rot="5347536">
            <a:off x="1959769" y="5123185"/>
            <a:ext cx="44450" cy="17462"/>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72" name="Oval 136"/>
          <p:cNvSpPr>
            <a:spLocks noChangeArrowheads="1"/>
          </p:cNvSpPr>
          <p:nvPr/>
        </p:nvSpPr>
        <p:spPr bwMode="auto">
          <a:xfrm rot="5347536">
            <a:off x="7072313" y="4971579"/>
            <a:ext cx="66675" cy="53975"/>
          </a:xfrm>
          <a:prstGeom prst="ellipse">
            <a:avLst/>
          </a:prstGeom>
          <a:solidFill>
            <a:srgbClr val="66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073" name="Oval 137"/>
          <p:cNvSpPr>
            <a:spLocks noChangeArrowheads="1"/>
          </p:cNvSpPr>
          <p:nvPr/>
        </p:nvSpPr>
        <p:spPr bwMode="auto">
          <a:xfrm rot="5347536">
            <a:off x="7015163" y="4833466"/>
            <a:ext cx="177800" cy="88900"/>
          </a:xfrm>
          <a:prstGeom prst="ellipse">
            <a:avLst/>
          </a:prstGeom>
          <a:solidFill>
            <a:srgbClr val="66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40074" name="Group 138"/>
          <p:cNvGrpSpPr>
            <a:grpSpLocks/>
          </p:cNvGrpSpPr>
          <p:nvPr/>
        </p:nvGrpSpPr>
        <p:grpSpPr bwMode="auto">
          <a:xfrm rot="5347536">
            <a:off x="7145338" y="4930304"/>
            <a:ext cx="44450" cy="69850"/>
            <a:chOff x="960" y="2496"/>
            <a:chExt cx="96" cy="192"/>
          </a:xfrm>
        </p:grpSpPr>
        <p:sp>
          <p:nvSpPr>
            <p:cNvPr id="40075" name="Line 139"/>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76" name="Line 140"/>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77" name="Group 141"/>
          <p:cNvGrpSpPr>
            <a:grpSpLocks/>
          </p:cNvGrpSpPr>
          <p:nvPr/>
        </p:nvGrpSpPr>
        <p:grpSpPr bwMode="auto">
          <a:xfrm rot="5347536">
            <a:off x="7161213" y="4863629"/>
            <a:ext cx="44450" cy="69850"/>
            <a:chOff x="960" y="2496"/>
            <a:chExt cx="96" cy="192"/>
          </a:xfrm>
        </p:grpSpPr>
        <p:sp>
          <p:nvSpPr>
            <p:cNvPr id="40078" name="Line 142"/>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79" name="Line 143"/>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80" name="Group 144"/>
          <p:cNvGrpSpPr>
            <a:grpSpLocks/>
          </p:cNvGrpSpPr>
          <p:nvPr/>
        </p:nvGrpSpPr>
        <p:grpSpPr bwMode="auto">
          <a:xfrm rot="5347536">
            <a:off x="7143750" y="4796954"/>
            <a:ext cx="44450" cy="69850"/>
            <a:chOff x="960" y="2496"/>
            <a:chExt cx="96" cy="192"/>
          </a:xfrm>
        </p:grpSpPr>
        <p:sp>
          <p:nvSpPr>
            <p:cNvPr id="40081" name="Line 145"/>
            <p:cNvSpPr>
              <a:spLocks noChangeShapeType="1"/>
            </p:cNvSpPr>
            <p:nvPr/>
          </p:nvSpPr>
          <p:spPr bwMode="auto">
            <a:xfrm flipV="1">
              <a:off x="960" y="2592"/>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82" name="Line 146"/>
            <p:cNvSpPr>
              <a:spLocks noChangeShapeType="1"/>
            </p:cNvSpPr>
            <p:nvPr/>
          </p:nvSpPr>
          <p:spPr bwMode="auto">
            <a:xfrm flipH="1" flipV="1">
              <a:off x="960" y="249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83" name="Group 147"/>
          <p:cNvGrpSpPr>
            <a:grpSpLocks/>
          </p:cNvGrpSpPr>
          <p:nvPr/>
        </p:nvGrpSpPr>
        <p:grpSpPr bwMode="auto">
          <a:xfrm rot="5347536">
            <a:off x="7021513" y="4931891"/>
            <a:ext cx="44450" cy="69850"/>
            <a:chOff x="960" y="2880"/>
            <a:chExt cx="96" cy="192"/>
          </a:xfrm>
        </p:grpSpPr>
        <p:sp>
          <p:nvSpPr>
            <p:cNvPr id="40084" name="Line 148"/>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85" name="Line 149"/>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86" name="Group 150"/>
          <p:cNvGrpSpPr>
            <a:grpSpLocks/>
          </p:cNvGrpSpPr>
          <p:nvPr/>
        </p:nvGrpSpPr>
        <p:grpSpPr bwMode="auto">
          <a:xfrm rot="5347536">
            <a:off x="7002463" y="4865216"/>
            <a:ext cx="44450" cy="69850"/>
            <a:chOff x="960" y="2880"/>
            <a:chExt cx="96" cy="192"/>
          </a:xfrm>
        </p:grpSpPr>
        <p:sp>
          <p:nvSpPr>
            <p:cNvPr id="40087" name="Line 151"/>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88" name="Line 152"/>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40089" name="Group 153"/>
          <p:cNvGrpSpPr>
            <a:grpSpLocks/>
          </p:cNvGrpSpPr>
          <p:nvPr/>
        </p:nvGrpSpPr>
        <p:grpSpPr bwMode="auto">
          <a:xfrm rot="5347536">
            <a:off x="7019925" y="4798541"/>
            <a:ext cx="44450" cy="69850"/>
            <a:chOff x="960" y="2880"/>
            <a:chExt cx="96" cy="192"/>
          </a:xfrm>
        </p:grpSpPr>
        <p:sp>
          <p:nvSpPr>
            <p:cNvPr id="40090" name="Line 154"/>
            <p:cNvSpPr>
              <a:spLocks noChangeShapeType="1"/>
            </p:cNvSpPr>
            <p:nvPr/>
          </p:nvSpPr>
          <p:spPr bwMode="auto">
            <a:xfrm>
              <a:off x="960" y="2880"/>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91" name="Line 155"/>
            <p:cNvSpPr>
              <a:spLocks noChangeShapeType="1"/>
            </p:cNvSpPr>
            <p:nvPr/>
          </p:nvSpPr>
          <p:spPr bwMode="auto">
            <a:xfrm flipH="1">
              <a:off x="960" y="2976"/>
              <a:ext cx="96" cy="96"/>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40092" name="Line 156"/>
          <p:cNvSpPr>
            <a:spLocks noChangeShapeType="1"/>
          </p:cNvSpPr>
          <p:nvPr/>
        </p:nvSpPr>
        <p:spPr bwMode="auto">
          <a:xfrm rot="5347536" flipV="1">
            <a:off x="7101682" y="5045397"/>
            <a:ext cx="44450" cy="17463"/>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93" name="Line 157"/>
          <p:cNvSpPr>
            <a:spLocks noChangeShapeType="1"/>
          </p:cNvSpPr>
          <p:nvPr/>
        </p:nvSpPr>
        <p:spPr bwMode="auto">
          <a:xfrm rot="5347536">
            <a:off x="7065169" y="5046985"/>
            <a:ext cx="44450" cy="17462"/>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094" name="Text Box 158"/>
          <p:cNvSpPr txBox="1">
            <a:spLocks noChangeArrowheads="1"/>
          </p:cNvSpPr>
          <p:nvPr/>
        </p:nvSpPr>
        <p:spPr bwMode="auto">
          <a:xfrm>
            <a:off x="4095750" y="2426816"/>
            <a:ext cx="492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a:solidFill>
                  <a:schemeClr val="tx1"/>
                </a:solidFill>
                <a:ea typeface="宋体" charset="-122"/>
              </a:rPr>
              <a:t>C=1</a:t>
            </a:r>
          </a:p>
        </p:txBody>
      </p:sp>
      <p:sp>
        <p:nvSpPr>
          <p:cNvPr id="40095" name="Text Box 159"/>
          <p:cNvSpPr txBox="1">
            <a:spLocks noChangeArrowheads="1"/>
          </p:cNvSpPr>
          <p:nvPr/>
        </p:nvSpPr>
        <p:spPr bwMode="auto">
          <a:xfrm>
            <a:off x="2190750" y="2426816"/>
            <a:ext cx="492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a:solidFill>
                  <a:schemeClr val="tx1"/>
                </a:solidFill>
                <a:ea typeface="宋体" charset="-122"/>
              </a:rPr>
              <a:t>C=1</a:t>
            </a:r>
          </a:p>
        </p:txBody>
      </p:sp>
      <p:sp>
        <p:nvSpPr>
          <p:cNvPr id="40096" name="Text Box 160"/>
          <p:cNvSpPr txBox="1">
            <a:spLocks noChangeArrowheads="1"/>
          </p:cNvSpPr>
          <p:nvPr/>
        </p:nvSpPr>
        <p:spPr bwMode="auto">
          <a:xfrm>
            <a:off x="6000750" y="2426816"/>
            <a:ext cx="492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a:solidFill>
                  <a:schemeClr val="tx1"/>
                </a:solidFill>
                <a:ea typeface="宋体" charset="-122"/>
              </a:rPr>
              <a:t>C=1</a:t>
            </a:r>
          </a:p>
        </p:txBody>
      </p:sp>
      <p:sp>
        <p:nvSpPr>
          <p:cNvPr id="40097" name="Text Box 161"/>
          <p:cNvSpPr txBox="1">
            <a:spLocks noChangeArrowheads="1"/>
          </p:cNvSpPr>
          <p:nvPr/>
        </p:nvSpPr>
        <p:spPr bwMode="auto">
          <a:xfrm>
            <a:off x="2190750" y="4103216"/>
            <a:ext cx="581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a:solidFill>
                  <a:schemeClr val="tx1"/>
                </a:solidFill>
                <a:ea typeface="宋体" charset="-122"/>
              </a:rPr>
              <a:t>C=…</a:t>
            </a:r>
          </a:p>
        </p:txBody>
      </p:sp>
      <p:sp>
        <p:nvSpPr>
          <p:cNvPr id="40098" name="Text Box 162"/>
          <p:cNvSpPr txBox="1">
            <a:spLocks noChangeArrowheads="1"/>
          </p:cNvSpPr>
          <p:nvPr/>
        </p:nvSpPr>
        <p:spPr bwMode="auto">
          <a:xfrm>
            <a:off x="5238750" y="4103216"/>
            <a:ext cx="581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a:solidFill>
                  <a:schemeClr val="tx1"/>
                </a:solidFill>
                <a:ea typeface="宋体" charset="-122"/>
              </a:rPr>
              <a:t>C=…</a:t>
            </a:r>
          </a:p>
        </p:txBody>
      </p:sp>
      <p:sp>
        <p:nvSpPr>
          <p:cNvPr id="40099" name="Text Box 163"/>
          <p:cNvSpPr txBox="1">
            <a:spLocks noChangeArrowheads="1"/>
          </p:cNvSpPr>
          <p:nvPr/>
        </p:nvSpPr>
        <p:spPr bwMode="auto">
          <a:xfrm>
            <a:off x="6686550" y="4103216"/>
            <a:ext cx="581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a:solidFill>
                  <a:schemeClr val="tx1"/>
                </a:solidFill>
                <a:ea typeface="宋体" charset="-122"/>
              </a:rPr>
              <a:t>C=…</a:t>
            </a:r>
          </a:p>
        </p:txBody>
      </p:sp>
      <p:sp>
        <p:nvSpPr>
          <p:cNvPr id="40100" name="Text Box 164"/>
          <p:cNvSpPr txBox="1">
            <a:spLocks noChangeArrowheads="1"/>
          </p:cNvSpPr>
          <p:nvPr/>
        </p:nvSpPr>
        <p:spPr bwMode="auto">
          <a:xfrm>
            <a:off x="1962150" y="6008216"/>
            <a:ext cx="581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a:solidFill>
                  <a:schemeClr val="tx1"/>
                </a:solidFill>
                <a:ea typeface="宋体" charset="-122"/>
              </a:rPr>
              <a:t>C=…</a:t>
            </a:r>
          </a:p>
        </p:txBody>
      </p:sp>
      <p:sp>
        <p:nvSpPr>
          <p:cNvPr id="40101" name="Text Box 165"/>
          <p:cNvSpPr txBox="1">
            <a:spLocks noChangeArrowheads="1"/>
          </p:cNvSpPr>
          <p:nvPr/>
        </p:nvSpPr>
        <p:spPr bwMode="auto">
          <a:xfrm>
            <a:off x="3714750" y="4103216"/>
            <a:ext cx="581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a:solidFill>
                  <a:schemeClr val="tx1"/>
                </a:solidFill>
                <a:ea typeface="宋体" charset="-122"/>
              </a:rPr>
              <a:t>C=…</a:t>
            </a:r>
          </a:p>
        </p:txBody>
      </p:sp>
      <p:sp>
        <p:nvSpPr>
          <p:cNvPr id="40102" name="Text Box 166"/>
          <p:cNvSpPr txBox="1">
            <a:spLocks noChangeArrowheads="1"/>
          </p:cNvSpPr>
          <p:nvPr/>
        </p:nvSpPr>
        <p:spPr bwMode="auto">
          <a:xfrm>
            <a:off x="3333750" y="6008216"/>
            <a:ext cx="581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a:solidFill>
                  <a:schemeClr val="tx1"/>
                </a:solidFill>
                <a:ea typeface="宋体" charset="-122"/>
              </a:rPr>
              <a:t>C=…</a:t>
            </a:r>
          </a:p>
        </p:txBody>
      </p:sp>
      <p:sp>
        <p:nvSpPr>
          <p:cNvPr id="40103" name="Text Box 167"/>
          <p:cNvSpPr txBox="1">
            <a:spLocks noChangeArrowheads="1"/>
          </p:cNvSpPr>
          <p:nvPr/>
        </p:nvSpPr>
        <p:spPr bwMode="auto">
          <a:xfrm>
            <a:off x="4476750" y="6008216"/>
            <a:ext cx="581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a:solidFill>
                  <a:schemeClr val="tx1"/>
                </a:solidFill>
                <a:ea typeface="宋体" charset="-122"/>
              </a:rPr>
              <a:t>C=…</a:t>
            </a:r>
          </a:p>
        </p:txBody>
      </p:sp>
      <p:sp>
        <p:nvSpPr>
          <p:cNvPr id="40104" name="Text Box 168"/>
          <p:cNvSpPr txBox="1">
            <a:spLocks noChangeArrowheads="1"/>
          </p:cNvSpPr>
          <p:nvPr/>
        </p:nvSpPr>
        <p:spPr bwMode="auto">
          <a:xfrm>
            <a:off x="5619750" y="6008216"/>
            <a:ext cx="581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a:solidFill>
                  <a:schemeClr val="tx1"/>
                </a:solidFill>
                <a:ea typeface="宋体" charset="-122"/>
              </a:rPr>
              <a:t>C=…</a:t>
            </a:r>
          </a:p>
        </p:txBody>
      </p:sp>
      <p:sp>
        <p:nvSpPr>
          <p:cNvPr id="40105" name="Text Box 169"/>
          <p:cNvSpPr txBox="1">
            <a:spLocks noChangeArrowheads="1"/>
          </p:cNvSpPr>
          <p:nvPr/>
        </p:nvSpPr>
        <p:spPr bwMode="auto">
          <a:xfrm>
            <a:off x="6838950" y="6008216"/>
            <a:ext cx="581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a:solidFill>
                  <a:schemeClr val="tx1"/>
                </a:solidFill>
                <a:ea typeface="宋体" charset="-122"/>
              </a:rPr>
              <a:t>C=…</a:t>
            </a:r>
          </a:p>
        </p:txBody>
      </p:sp>
      <p:sp>
        <p:nvSpPr>
          <p:cNvPr id="40106" name="Rectangle 170"/>
          <p:cNvSpPr>
            <a:spLocks noChangeArrowheads="1"/>
          </p:cNvSpPr>
          <p:nvPr/>
        </p:nvSpPr>
        <p:spPr bwMode="auto">
          <a:xfrm>
            <a:off x="6838950" y="1512416"/>
            <a:ext cx="1447800" cy="1219200"/>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107" name="Line 171"/>
          <p:cNvSpPr>
            <a:spLocks noChangeShapeType="1"/>
          </p:cNvSpPr>
          <p:nvPr/>
        </p:nvSpPr>
        <p:spPr bwMode="auto">
          <a:xfrm rot="5400000" flipH="1">
            <a:off x="7429500" y="1531466"/>
            <a:ext cx="0" cy="6159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108" name="Line 172"/>
          <p:cNvSpPr>
            <a:spLocks noChangeShapeType="1"/>
          </p:cNvSpPr>
          <p:nvPr/>
        </p:nvSpPr>
        <p:spPr bwMode="auto">
          <a:xfrm flipH="1">
            <a:off x="7121525" y="1839441"/>
            <a:ext cx="0" cy="6508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109" name="Line 173"/>
          <p:cNvSpPr>
            <a:spLocks noChangeShapeType="1"/>
          </p:cNvSpPr>
          <p:nvPr/>
        </p:nvSpPr>
        <p:spPr bwMode="auto">
          <a:xfrm rot="5400000" flipH="1">
            <a:off x="7428706" y="2183135"/>
            <a:ext cx="1588" cy="6159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110" name="Line 174"/>
          <p:cNvSpPr>
            <a:spLocks noChangeShapeType="1"/>
          </p:cNvSpPr>
          <p:nvPr/>
        </p:nvSpPr>
        <p:spPr bwMode="auto">
          <a:xfrm flipH="1">
            <a:off x="7737475" y="1839441"/>
            <a:ext cx="0" cy="6508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111" name="Oval 175"/>
          <p:cNvSpPr>
            <a:spLocks noChangeArrowheads="1"/>
          </p:cNvSpPr>
          <p:nvPr/>
        </p:nvSpPr>
        <p:spPr bwMode="auto">
          <a:xfrm>
            <a:off x="6991350" y="17410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40112" name="Oval 176"/>
          <p:cNvSpPr>
            <a:spLocks noChangeArrowheads="1"/>
          </p:cNvSpPr>
          <p:nvPr/>
        </p:nvSpPr>
        <p:spPr bwMode="auto">
          <a:xfrm>
            <a:off x="6991350" y="236966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40113" name="Oval 177"/>
          <p:cNvSpPr>
            <a:spLocks noChangeArrowheads="1"/>
          </p:cNvSpPr>
          <p:nvPr/>
        </p:nvSpPr>
        <p:spPr bwMode="auto">
          <a:xfrm>
            <a:off x="7620000" y="174101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40114" name="Oval 178"/>
          <p:cNvSpPr>
            <a:spLocks noChangeArrowheads="1"/>
          </p:cNvSpPr>
          <p:nvPr/>
        </p:nvSpPr>
        <p:spPr bwMode="auto">
          <a:xfrm>
            <a:off x="7620000" y="2369666"/>
            <a:ext cx="209550" cy="209550"/>
          </a:xfrm>
          <a:prstGeom prst="ellipse">
            <a:avLst/>
          </a:prstGeom>
          <a:solidFill>
            <a:srgbClr val="00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40115" name="Text Box 179"/>
          <p:cNvSpPr txBox="1">
            <a:spLocks noChangeArrowheads="1"/>
          </p:cNvSpPr>
          <p:nvPr/>
        </p:nvSpPr>
        <p:spPr bwMode="auto">
          <a:xfrm>
            <a:off x="7829550" y="2426816"/>
            <a:ext cx="492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a:solidFill>
                  <a:schemeClr val="tx1"/>
                </a:solidFill>
                <a:ea typeface="宋体" charset="-122"/>
              </a:rPr>
              <a:t>C=1</a:t>
            </a:r>
          </a:p>
        </p:txBody>
      </p:sp>
      <p:sp>
        <p:nvSpPr>
          <p:cNvPr id="40116" name="Oval 180"/>
          <p:cNvSpPr>
            <a:spLocks noChangeArrowheads="1"/>
          </p:cNvSpPr>
          <p:nvPr/>
        </p:nvSpPr>
        <p:spPr bwMode="auto">
          <a:xfrm>
            <a:off x="7600950" y="3874616"/>
            <a:ext cx="152400" cy="152400"/>
          </a:xfrm>
          <a:prstGeom prst="ellipse">
            <a:avLst/>
          </a:prstGeom>
          <a:solidFill>
            <a:schemeClr val="tx2"/>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117" name="Oval 181"/>
          <p:cNvSpPr>
            <a:spLocks noChangeArrowheads="1"/>
          </p:cNvSpPr>
          <p:nvPr/>
        </p:nvSpPr>
        <p:spPr bwMode="auto">
          <a:xfrm>
            <a:off x="7905750" y="3874616"/>
            <a:ext cx="152400" cy="152400"/>
          </a:xfrm>
          <a:prstGeom prst="ellipse">
            <a:avLst/>
          </a:prstGeom>
          <a:solidFill>
            <a:schemeClr val="tx2"/>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118" name="Oval 182"/>
          <p:cNvSpPr>
            <a:spLocks noChangeArrowheads="1"/>
          </p:cNvSpPr>
          <p:nvPr/>
        </p:nvSpPr>
        <p:spPr bwMode="auto">
          <a:xfrm>
            <a:off x="8286750" y="3874616"/>
            <a:ext cx="152400" cy="152400"/>
          </a:xfrm>
          <a:prstGeom prst="ellipse">
            <a:avLst/>
          </a:prstGeom>
          <a:solidFill>
            <a:schemeClr val="tx2"/>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119" name="Oval 183"/>
          <p:cNvSpPr>
            <a:spLocks noChangeArrowheads="1"/>
          </p:cNvSpPr>
          <p:nvPr/>
        </p:nvSpPr>
        <p:spPr bwMode="auto">
          <a:xfrm>
            <a:off x="1123950" y="3874616"/>
            <a:ext cx="152400" cy="152400"/>
          </a:xfrm>
          <a:prstGeom prst="ellipse">
            <a:avLst/>
          </a:prstGeom>
          <a:solidFill>
            <a:schemeClr val="tx2"/>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120" name="Oval 184"/>
          <p:cNvSpPr>
            <a:spLocks noChangeArrowheads="1"/>
          </p:cNvSpPr>
          <p:nvPr/>
        </p:nvSpPr>
        <p:spPr bwMode="auto">
          <a:xfrm>
            <a:off x="819150" y="3874616"/>
            <a:ext cx="152400" cy="152400"/>
          </a:xfrm>
          <a:prstGeom prst="ellipse">
            <a:avLst/>
          </a:prstGeom>
          <a:solidFill>
            <a:schemeClr val="tx2"/>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121" name="Oval 185"/>
          <p:cNvSpPr>
            <a:spLocks noChangeArrowheads="1"/>
          </p:cNvSpPr>
          <p:nvPr/>
        </p:nvSpPr>
        <p:spPr bwMode="auto">
          <a:xfrm>
            <a:off x="514350" y="3874616"/>
            <a:ext cx="152400" cy="152400"/>
          </a:xfrm>
          <a:prstGeom prst="ellipse">
            <a:avLst/>
          </a:prstGeom>
          <a:solidFill>
            <a:schemeClr val="tx2"/>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122" name="Line 186"/>
          <p:cNvSpPr>
            <a:spLocks noChangeShapeType="1"/>
          </p:cNvSpPr>
          <p:nvPr/>
        </p:nvSpPr>
        <p:spPr bwMode="auto">
          <a:xfrm flipH="1">
            <a:off x="3943350" y="2731616"/>
            <a:ext cx="1371600" cy="9906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123" name="Line 187"/>
          <p:cNvSpPr>
            <a:spLocks noChangeShapeType="1"/>
          </p:cNvSpPr>
          <p:nvPr/>
        </p:nvSpPr>
        <p:spPr bwMode="auto">
          <a:xfrm>
            <a:off x="4400550" y="2731616"/>
            <a:ext cx="1828800" cy="9906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124" name="Line 188"/>
          <p:cNvSpPr>
            <a:spLocks noChangeShapeType="1"/>
          </p:cNvSpPr>
          <p:nvPr/>
        </p:nvSpPr>
        <p:spPr bwMode="auto">
          <a:xfrm flipH="1">
            <a:off x="5543550" y="2731616"/>
            <a:ext cx="1447800" cy="9906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125" name="Line 189"/>
          <p:cNvSpPr>
            <a:spLocks noChangeShapeType="1"/>
          </p:cNvSpPr>
          <p:nvPr/>
        </p:nvSpPr>
        <p:spPr bwMode="auto">
          <a:xfrm flipH="1">
            <a:off x="6838950" y="2731616"/>
            <a:ext cx="609600" cy="9906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126" name="Line 190"/>
          <p:cNvSpPr>
            <a:spLocks noChangeShapeType="1"/>
          </p:cNvSpPr>
          <p:nvPr/>
        </p:nvSpPr>
        <p:spPr bwMode="auto">
          <a:xfrm flipH="1">
            <a:off x="1733550" y="2731616"/>
            <a:ext cx="228600" cy="9906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127" name="Line 191"/>
          <p:cNvSpPr>
            <a:spLocks noChangeShapeType="1"/>
          </p:cNvSpPr>
          <p:nvPr/>
        </p:nvSpPr>
        <p:spPr bwMode="auto">
          <a:xfrm flipH="1">
            <a:off x="2571750" y="2731616"/>
            <a:ext cx="2667000" cy="91440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128" name="Oval 192"/>
          <p:cNvSpPr>
            <a:spLocks noChangeArrowheads="1"/>
          </p:cNvSpPr>
          <p:nvPr/>
        </p:nvSpPr>
        <p:spPr bwMode="auto">
          <a:xfrm>
            <a:off x="8286750" y="5703416"/>
            <a:ext cx="152400" cy="152400"/>
          </a:xfrm>
          <a:prstGeom prst="ellipse">
            <a:avLst/>
          </a:prstGeom>
          <a:solidFill>
            <a:schemeClr val="tx2"/>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129" name="Oval 193"/>
          <p:cNvSpPr>
            <a:spLocks noChangeArrowheads="1"/>
          </p:cNvSpPr>
          <p:nvPr/>
        </p:nvSpPr>
        <p:spPr bwMode="auto">
          <a:xfrm>
            <a:off x="7981950" y="5703416"/>
            <a:ext cx="152400" cy="152400"/>
          </a:xfrm>
          <a:prstGeom prst="ellipse">
            <a:avLst/>
          </a:prstGeom>
          <a:solidFill>
            <a:schemeClr val="tx2"/>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130" name="Oval 194"/>
          <p:cNvSpPr>
            <a:spLocks noChangeArrowheads="1"/>
          </p:cNvSpPr>
          <p:nvPr/>
        </p:nvSpPr>
        <p:spPr bwMode="auto">
          <a:xfrm>
            <a:off x="7677150" y="5703416"/>
            <a:ext cx="152400" cy="152400"/>
          </a:xfrm>
          <a:prstGeom prst="ellipse">
            <a:avLst/>
          </a:prstGeom>
          <a:solidFill>
            <a:schemeClr val="tx2"/>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131" name="Oval 195"/>
          <p:cNvSpPr>
            <a:spLocks noChangeArrowheads="1"/>
          </p:cNvSpPr>
          <p:nvPr/>
        </p:nvSpPr>
        <p:spPr bwMode="auto">
          <a:xfrm>
            <a:off x="1581150" y="5779616"/>
            <a:ext cx="152400" cy="152400"/>
          </a:xfrm>
          <a:prstGeom prst="ellipse">
            <a:avLst/>
          </a:prstGeom>
          <a:solidFill>
            <a:schemeClr val="tx2"/>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132" name="Oval 196"/>
          <p:cNvSpPr>
            <a:spLocks noChangeArrowheads="1"/>
          </p:cNvSpPr>
          <p:nvPr/>
        </p:nvSpPr>
        <p:spPr bwMode="auto">
          <a:xfrm>
            <a:off x="1276350" y="5779616"/>
            <a:ext cx="152400" cy="152400"/>
          </a:xfrm>
          <a:prstGeom prst="ellipse">
            <a:avLst/>
          </a:prstGeom>
          <a:solidFill>
            <a:schemeClr val="tx2"/>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133" name="Oval 197"/>
          <p:cNvSpPr>
            <a:spLocks noChangeArrowheads="1"/>
          </p:cNvSpPr>
          <p:nvPr/>
        </p:nvSpPr>
        <p:spPr bwMode="auto">
          <a:xfrm>
            <a:off x="971550" y="5779616"/>
            <a:ext cx="152400" cy="152400"/>
          </a:xfrm>
          <a:prstGeom prst="ellipse">
            <a:avLst/>
          </a:prstGeom>
          <a:solidFill>
            <a:schemeClr val="tx2"/>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134" name="Text Box 198"/>
          <p:cNvSpPr txBox="1">
            <a:spLocks noChangeArrowheads="1"/>
          </p:cNvSpPr>
          <p:nvPr/>
        </p:nvSpPr>
        <p:spPr bwMode="auto">
          <a:xfrm>
            <a:off x="3296666" y="6237312"/>
            <a:ext cx="581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u="sng" dirty="0">
                <a:solidFill>
                  <a:srgbClr val="CC0000"/>
                </a:solidFill>
                <a:ea typeface="宋体" charset="-122"/>
              </a:rPr>
              <a:t>Region</a:t>
            </a:r>
            <a:r>
              <a:rPr lang="en-US" altLang="zh-CN" sz="2400" dirty="0">
                <a:solidFill>
                  <a:srgbClr val="CC0000"/>
                </a:solidFill>
                <a:ea typeface="宋体" charset="-122"/>
              </a:rPr>
              <a:t>: collection of interactions &amp; variables.</a:t>
            </a:r>
          </a:p>
        </p:txBody>
      </p:sp>
      <p:graphicFrame>
        <p:nvGraphicFramePr>
          <p:cNvPr id="40135" name="Object 199"/>
          <p:cNvGraphicFramePr>
            <a:graphicFrameLocks noChangeAspect="1"/>
          </p:cNvGraphicFramePr>
          <p:nvPr>
            <p:extLst>
              <p:ext uri="{D42A27DB-BD31-4B8C-83A1-F6EECF244321}">
                <p14:modId xmlns:p14="http://schemas.microsoft.com/office/powerpoint/2010/main" val="2701293290"/>
              </p:ext>
            </p:extLst>
          </p:nvPr>
        </p:nvGraphicFramePr>
        <p:xfrm>
          <a:off x="7315200" y="4331816"/>
          <a:ext cx="1676400" cy="611188"/>
        </p:xfrm>
        <a:graphic>
          <a:graphicData uri="http://schemas.openxmlformats.org/presentationml/2006/ole">
            <mc:AlternateContent xmlns:mc="http://schemas.openxmlformats.org/markup-compatibility/2006">
              <mc:Choice xmlns:v="urn:schemas-microsoft-com:vml" Requires="v">
                <p:oleObj spid="_x0000_s57668" name="Equation" r:id="rId3" imgW="977760" imgH="355320" progId="Equation.3">
                  <p:embed/>
                </p:oleObj>
              </mc:Choice>
              <mc:Fallback>
                <p:oleObj name="Equation" r:id="rId3" imgW="977760" imgH="3553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331816"/>
                        <a:ext cx="1676400"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136" name="Rectangle 200"/>
          <p:cNvSpPr>
            <a:spLocks noChangeArrowheads="1"/>
          </p:cNvSpPr>
          <p:nvPr/>
        </p:nvSpPr>
        <p:spPr bwMode="auto">
          <a:xfrm>
            <a:off x="7239000" y="4331816"/>
            <a:ext cx="1752600" cy="609600"/>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137" name="Text Box 201"/>
          <p:cNvSpPr txBox="1">
            <a:spLocks noChangeArrowheads="1"/>
          </p:cNvSpPr>
          <p:nvPr/>
        </p:nvSpPr>
        <p:spPr bwMode="auto">
          <a:xfrm>
            <a:off x="0" y="764704"/>
            <a:ext cx="9245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a:ea typeface="宋体" charset="-122"/>
              </a:rPr>
              <a:t>Stitching together solutions on local clusters by enforcing </a:t>
            </a:r>
          </a:p>
          <a:p>
            <a:pPr algn="ctr"/>
            <a:r>
              <a:rPr lang="en-US" altLang="zh-CN">
                <a:ea typeface="宋体" charset="-122"/>
              </a:rPr>
              <a:t>“marginal consistency” on their intersections.</a:t>
            </a:r>
          </a:p>
        </p:txBody>
      </p:sp>
      <p:sp>
        <p:nvSpPr>
          <p:cNvPr id="202" name="Text Box 9"/>
          <p:cNvSpPr txBox="1">
            <a:spLocks noChangeArrowheads="1"/>
          </p:cNvSpPr>
          <p:nvPr/>
        </p:nvSpPr>
        <p:spPr bwMode="auto">
          <a:xfrm>
            <a:off x="-7938" y="6610588"/>
            <a:ext cx="32117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Max Welling - University of California </a:t>
            </a:r>
            <a:r>
              <a:rPr lang="en-US" altLang="zh-CN" sz="1000" dirty="0" smtClean="0">
                <a:latin typeface="+mj-lt"/>
                <a:ea typeface="宋体" pitchFamily="2" charset="-122"/>
                <a:cs typeface="Times New Roman" pitchFamily="18" charset="0"/>
              </a:rPr>
              <a:t>Irvine</a:t>
            </a:r>
            <a:endParaRPr lang="en-US" altLang="zh-CN" sz="1000" dirty="0">
              <a:latin typeface="+mj-lt"/>
              <a:ea typeface="宋体" pitchFamily="2" charset="-122"/>
              <a:cs typeface="Times New Roman" pitchFamily="18" charset="0"/>
            </a:endParaRPr>
          </a:p>
        </p:txBody>
      </p:sp>
      <p:sp>
        <p:nvSpPr>
          <p:cNvPr id="203"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Region Graphs </a:t>
            </a:r>
            <a:r>
              <a:rPr lang="en-US" altLang="zh-CN" sz="2000" b="1" dirty="0">
                <a:solidFill>
                  <a:srgbClr val="C00000"/>
                </a:solidFill>
                <a:ea typeface="宋体" pitchFamily="2" charset="-122"/>
              </a:rPr>
              <a:t>(</a:t>
            </a:r>
            <a:r>
              <a:rPr lang="en-US" altLang="zh-CN" sz="2000" b="1" dirty="0" err="1">
                <a:solidFill>
                  <a:srgbClr val="C00000"/>
                </a:solidFill>
                <a:ea typeface="宋体" pitchFamily="2" charset="-122"/>
              </a:rPr>
              <a:t>Yedidia</a:t>
            </a:r>
            <a:r>
              <a:rPr lang="en-US" altLang="zh-CN" sz="2000" b="1" dirty="0">
                <a:solidFill>
                  <a:srgbClr val="C00000"/>
                </a:solidFill>
                <a:ea typeface="宋体" pitchFamily="2" charset="-122"/>
              </a:rPr>
              <a:t>, Freeman, Weiss ’02)</a:t>
            </a:r>
          </a:p>
        </p:txBody>
      </p:sp>
    </p:spTree>
    <p:extLst>
      <p:ext uri="{BB962C8B-B14F-4D97-AF65-F5344CB8AC3E}">
        <p14:creationId xmlns:p14="http://schemas.microsoft.com/office/powerpoint/2010/main" val="35308221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p:txBody>
          <a:bodyPr>
            <a:normAutofit/>
          </a:bodyPr>
          <a:lstStyle/>
          <a:p>
            <a:r>
              <a:rPr lang="en-US" altLang="zh-CN" sz="2400" dirty="0">
                <a:ea typeface="宋体" charset="-122"/>
              </a:rPr>
              <a:t>We can try to improve inference by taking into account higher-order interactions among the variables</a:t>
            </a:r>
          </a:p>
          <a:p>
            <a:r>
              <a:rPr lang="en-US" altLang="zh-CN" sz="2400" dirty="0">
                <a:ea typeface="宋体" charset="-122"/>
              </a:rPr>
              <a:t>An intuitive way to do this is to define messages that propagate between groups of nodes rather than just single nodes</a:t>
            </a:r>
          </a:p>
          <a:p>
            <a:r>
              <a:rPr lang="en-US" altLang="zh-CN" sz="2400" dirty="0">
                <a:ea typeface="宋体" charset="-122"/>
              </a:rPr>
              <a:t>This is the intuition in Generalized Belief Propagation (GPB)</a:t>
            </a:r>
          </a:p>
        </p:txBody>
      </p:sp>
      <p:sp>
        <p:nvSpPr>
          <p:cNvPr id="4" name="Text Box 9"/>
          <p:cNvSpPr txBox="1">
            <a:spLocks noChangeArrowheads="1"/>
          </p:cNvSpPr>
          <p:nvPr/>
        </p:nvSpPr>
        <p:spPr bwMode="auto">
          <a:xfrm>
            <a:off x="-7938" y="6610588"/>
            <a:ext cx="1771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a:t>
            </a:r>
            <a:r>
              <a:rPr lang="en-US" altLang="zh-CN" sz="1000" dirty="0" err="1">
                <a:latin typeface="+mj-lt"/>
                <a:ea typeface="宋体" pitchFamily="2" charset="-122"/>
                <a:cs typeface="Times New Roman" pitchFamily="18" charset="0"/>
              </a:rPr>
              <a:t>Aggeliki</a:t>
            </a:r>
            <a:r>
              <a:rPr lang="en-US" altLang="zh-CN" sz="1000" dirty="0">
                <a:latin typeface="+mj-lt"/>
                <a:ea typeface="宋体" pitchFamily="2" charset="-122"/>
                <a:cs typeface="Times New Roman" pitchFamily="18" charset="0"/>
              </a:rPr>
              <a:t> </a:t>
            </a:r>
            <a:r>
              <a:rPr lang="en-US" altLang="zh-CN" sz="1000" dirty="0" err="1" smtClean="0">
                <a:latin typeface="+mj-lt"/>
                <a:ea typeface="宋体" pitchFamily="2" charset="-122"/>
                <a:cs typeface="Times New Roman" pitchFamily="18" charset="0"/>
              </a:rPr>
              <a:t>Tsoli</a:t>
            </a:r>
            <a:endParaRPr lang="en-US" altLang="zh-CN" sz="1000" dirty="0">
              <a:latin typeface="+mj-lt"/>
              <a:ea typeface="宋体" pitchFamily="2" charset="-122"/>
              <a:cs typeface="Times New Roman" pitchFamily="18" charset="0"/>
            </a:endParaRPr>
          </a:p>
        </p:txBody>
      </p:sp>
      <p:sp>
        <p:nvSpPr>
          <p:cNvPr id="5"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Generalized BP</a:t>
            </a:r>
          </a:p>
        </p:txBody>
      </p:sp>
    </p:spTree>
    <p:extLst>
      <p:ext uri="{BB962C8B-B14F-4D97-AF65-F5344CB8AC3E}">
        <p14:creationId xmlns:p14="http://schemas.microsoft.com/office/powerpoint/2010/main" val="3805473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2"/>
          <p:cNvSpPr>
            <a:spLocks noChangeShapeType="1"/>
          </p:cNvSpPr>
          <p:nvPr/>
        </p:nvSpPr>
        <p:spPr bwMode="auto">
          <a:xfrm flipH="1">
            <a:off x="3048000" y="1219200"/>
            <a:ext cx="304800" cy="3048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6868" name="Group 4"/>
          <p:cNvGrpSpPr>
            <a:grpSpLocks/>
          </p:cNvGrpSpPr>
          <p:nvPr/>
        </p:nvGrpSpPr>
        <p:grpSpPr bwMode="auto">
          <a:xfrm>
            <a:off x="1371600" y="1447800"/>
            <a:ext cx="1752600" cy="1600200"/>
            <a:chOff x="1248" y="1536"/>
            <a:chExt cx="720" cy="672"/>
          </a:xfrm>
        </p:grpSpPr>
        <p:sp>
          <p:nvSpPr>
            <p:cNvPr id="36869" name="Line 5"/>
            <p:cNvSpPr>
              <a:spLocks noChangeShapeType="1"/>
            </p:cNvSpPr>
            <p:nvPr/>
          </p:nvSpPr>
          <p:spPr bwMode="auto">
            <a:xfrm>
              <a:off x="1632" y="1584"/>
              <a:ext cx="0" cy="576"/>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870" name="Line 6"/>
            <p:cNvSpPr>
              <a:spLocks noChangeShapeType="1"/>
            </p:cNvSpPr>
            <p:nvPr/>
          </p:nvSpPr>
          <p:spPr bwMode="auto">
            <a:xfrm>
              <a:off x="1920" y="1584"/>
              <a:ext cx="0" cy="576"/>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871" name="Line 7"/>
            <p:cNvSpPr>
              <a:spLocks noChangeShapeType="1"/>
            </p:cNvSpPr>
            <p:nvPr/>
          </p:nvSpPr>
          <p:spPr bwMode="auto">
            <a:xfrm>
              <a:off x="1296" y="1584"/>
              <a:ext cx="0" cy="576"/>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872" name="Line 8"/>
            <p:cNvSpPr>
              <a:spLocks noChangeShapeType="1"/>
            </p:cNvSpPr>
            <p:nvPr/>
          </p:nvSpPr>
          <p:spPr bwMode="auto">
            <a:xfrm>
              <a:off x="1296" y="2160"/>
              <a:ext cx="624"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873" name="Line 9"/>
            <p:cNvSpPr>
              <a:spLocks noChangeShapeType="1"/>
            </p:cNvSpPr>
            <p:nvPr/>
          </p:nvSpPr>
          <p:spPr bwMode="auto">
            <a:xfrm>
              <a:off x="1296" y="1872"/>
              <a:ext cx="624"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874" name="Line 10"/>
            <p:cNvSpPr>
              <a:spLocks noChangeShapeType="1"/>
            </p:cNvSpPr>
            <p:nvPr/>
          </p:nvSpPr>
          <p:spPr bwMode="auto">
            <a:xfrm>
              <a:off x="1296" y="1584"/>
              <a:ext cx="624"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875" name="Oval 11"/>
            <p:cNvSpPr>
              <a:spLocks noChangeArrowheads="1"/>
            </p:cNvSpPr>
            <p:nvPr/>
          </p:nvSpPr>
          <p:spPr bwMode="auto">
            <a:xfrm>
              <a:off x="1248" y="1536"/>
              <a:ext cx="96" cy="9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6876" name="Oval 12"/>
            <p:cNvSpPr>
              <a:spLocks noChangeArrowheads="1"/>
            </p:cNvSpPr>
            <p:nvPr/>
          </p:nvSpPr>
          <p:spPr bwMode="auto">
            <a:xfrm>
              <a:off x="1584" y="1536"/>
              <a:ext cx="96" cy="9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6877" name="Oval 13"/>
            <p:cNvSpPr>
              <a:spLocks noChangeArrowheads="1"/>
            </p:cNvSpPr>
            <p:nvPr/>
          </p:nvSpPr>
          <p:spPr bwMode="auto">
            <a:xfrm>
              <a:off x="1248" y="1824"/>
              <a:ext cx="96" cy="9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6878" name="Oval 14"/>
            <p:cNvSpPr>
              <a:spLocks noChangeArrowheads="1"/>
            </p:cNvSpPr>
            <p:nvPr/>
          </p:nvSpPr>
          <p:spPr bwMode="auto">
            <a:xfrm>
              <a:off x="1584" y="1824"/>
              <a:ext cx="96" cy="9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6879" name="Oval 15"/>
            <p:cNvSpPr>
              <a:spLocks noChangeArrowheads="1"/>
            </p:cNvSpPr>
            <p:nvPr/>
          </p:nvSpPr>
          <p:spPr bwMode="auto">
            <a:xfrm>
              <a:off x="1872" y="1536"/>
              <a:ext cx="96" cy="9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6880" name="Oval 16"/>
            <p:cNvSpPr>
              <a:spLocks noChangeArrowheads="1"/>
            </p:cNvSpPr>
            <p:nvPr/>
          </p:nvSpPr>
          <p:spPr bwMode="auto">
            <a:xfrm>
              <a:off x="1248" y="2112"/>
              <a:ext cx="96" cy="9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6881" name="Oval 17"/>
            <p:cNvSpPr>
              <a:spLocks noChangeArrowheads="1"/>
            </p:cNvSpPr>
            <p:nvPr/>
          </p:nvSpPr>
          <p:spPr bwMode="auto">
            <a:xfrm>
              <a:off x="1872" y="1824"/>
              <a:ext cx="96" cy="9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6882" name="Oval 18"/>
            <p:cNvSpPr>
              <a:spLocks noChangeArrowheads="1"/>
            </p:cNvSpPr>
            <p:nvPr/>
          </p:nvSpPr>
          <p:spPr bwMode="auto">
            <a:xfrm>
              <a:off x="1584" y="2112"/>
              <a:ext cx="96" cy="9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sp>
          <p:nvSpPr>
            <p:cNvPr id="36883" name="Oval 19"/>
            <p:cNvSpPr>
              <a:spLocks noChangeArrowheads="1"/>
            </p:cNvSpPr>
            <p:nvPr/>
          </p:nvSpPr>
          <p:spPr bwMode="auto">
            <a:xfrm>
              <a:off x="1872" y="2112"/>
              <a:ext cx="96" cy="9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sz="2400">
                <a:solidFill>
                  <a:srgbClr val="006600"/>
                </a:solidFill>
              </a:endParaRPr>
            </a:p>
          </p:txBody>
        </p:sp>
      </p:grpSp>
      <p:sp>
        <p:nvSpPr>
          <p:cNvPr id="36884" name="Oval 20"/>
          <p:cNvSpPr>
            <a:spLocks noChangeArrowheads="1"/>
          </p:cNvSpPr>
          <p:nvPr/>
        </p:nvSpPr>
        <p:spPr bwMode="auto">
          <a:xfrm>
            <a:off x="5715000" y="2814638"/>
            <a:ext cx="250825" cy="233362"/>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885" name="Oval 21"/>
          <p:cNvSpPr>
            <a:spLocks noChangeArrowheads="1"/>
          </p:cNvSpPr>
          <p:nvPr/>
        </p:nvSpPr>
        <p:spPr bwMode="auto">
          <a:xfrm>
            <a:off x="6465888" y="2814638"/>
            <a:ext cx="250825" cy="233362"/>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886" name="Oval 22"/>
          <p:cNvSpPr>
            <a:spLocks noChangeArrowheads="1"/>
          </p:cNvSpPr>
          <p:nvPr/>
        </p:nvSpPr>
        <p:spPr bwMode="auto">
          <a:xfrm>
            <a:off x="7216775" y="2814638"/>
            <a:ext cx="250825" cy="233362"/>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887" name="Oval 23"/>
          <p:cNvSpPr>
            <a:spLocks noChangeArrowheads="1"/>
          </p:cNvSpPr>
          <p:nvPr/>
        </p:nvSpPr>
        <p:spPr bwMode="auto">
          <a:xfrm>
            <a:off x="6716713" y="1997075"/>
            <a:ext cx="250825" cy="23336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888" name="Oval 24"/>
          <p:cNvSpPr>
            <a:spLocks noChangeArrowheads="1"/>
          </p:cNvSpPr>
          <p:nvPr/>
        </p:nvSpPr>
        <p:spPr bwMode="auto">
          <a:xfrm>
            <a:off x="6340475" y="1295400"/>
            <a:ext cx="250825" cy="23336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889" name="Line 25"/>
          <p:cNvSpPr>
            <a:spLocks noChangeShapeType="1"/>
          </p:cNvSpPr>
          <p:nvPr/>
        </p:nvSpPr>
        <p:spPr bwMode="auto">
          <a:xfrm flipH="1">
            <a:off x="5840413" y="2112963"/>
            <a:ext cx="250825" cy="701675"/>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890" name="Line 26"/>
          <p:cNvSpPr>
            <a:spLocks noChangeShapeType="1"/>
          </p:cNvSpPr>
          <p:nvPr/>
        </p:nvSpPr>
        <p:spPr bwMode="auto">
          <a:xfrm>
            <a:off x="6091238" y="2230438"/>
            <a:ext cx="500062" cy="58420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891" name="Line 27"/>
          <p:cNvSpPr>
            <a:spLocks noChangeShapeType="1"/>
          </p:cNvSpPr>
          <p:nvPr/>
        </p:nvSpPr>
        <p:spPr bwMode="auto">
          <a:xfrm flipH="1">
            <a:off x="5965825" y="2230438"/>
            <a:ext cx="876300" cy="58420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892" name="Line 28"/>
          <p:cNvSpPr>
            <a:spLocks noChangeShapeType="1"/>
          </p:cNvSpPr>
          <p:nvPr/>
        </p:nvSpPr>
        <p:spPr bwMode="auto">
          <a:xfrm flipH="1">
            <a:off x="6591300" y="2230438"/>
            <a:ext cx="250825" cy="58420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893" name="Line 29"/>
          <p:cNvSpPr>
            <a:spLocks noChangeShapeType="1"/>
          </p:cNvSpPr>
          <p:nvPr/>
        </p:nvSpPr>
        <p:spPr bwMode="auto">
          <a:xfrm>
            <a:off x="6842125" y="2230438"/>
            <a:ext cx="374650" cy="58420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894" name="Line 30"/>
          <p:cNvSpPr>
            <a:spLocks noChangeShapeType="1"/>
          </p:cNvSpPr>
          <p:nvPr/>
        </p:nvSpPr>
        <p:spPr bwMode="auto">
          <a:xfrm flipH="1">
            <a:off x="6091238" y="1528763"/>
            <a:ext cx="374650" cy="468312"/>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895" name="Line 31"/>
          <p:cNvSpPr>
            <a:spLocks noChangeShapeType="1"/>
          </p:cNvSpPr>
          <p:nvPr/>
        </p:nvSpPr>
        <p:spPr bwMode="auto">
          <a:xfrm>
            <a:off x="6465888" y="1528763"/>
            <a:ext cx="125412" cy="116840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896" name="Line 32"/>
          <p:cNvSpPr>
            <a:spLocks noChangeShapeType="1"/>
          </p:cNvSpPr>
          <p:nvPr/>
        </p:nvSpPr>
        <p:spPr bwMode="auto">
          <a:xfrm>
            <a:off x="6465888" y="1528763"/>
            <a:ext cx="376237" cy="468312"/>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897" name="Text Box 33"/>
          <p:cNvSpPr txBox="1">
            <a:spLocks noChangeArrowheads="1"/>
          </p:cNvSpPr>
          <p:nvPr/>
        </p:nvSpPr>
        <p:spPr bwMode="auto">
          <a:xfrm>
            <a:off x="1066800" y="3048000"/>
            <a:ext cx="25209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400" dirty="0">
                <a:ea typeface="宋体" charset="-122"/>
              </a:rPr>
              <a:t>Undirected graph </a:t>
            </a:r>
          </a:p>
          <a:p>
            <a:pPr algn="ctr"/>
            <a:r>
              <a:rPr lang="en-US" altLang="zh-CN" dirty="0">
                <a:ea typeface="宋体" charset="-122"/>
              </a:rPr>
              <a:t>(Markov random field)</a:t>
            </a:r>
          </a:p>
        </p:txBody>
      </p:sp>
      <p:sp>
        <p:nvSpPr>
          <p:cNvPr id="36898" name="Text Box 34"/>
          <p:cNvSpPr txBox="1">
            <a:spLocks noChangeArrowheads="1"/>
          </p:cNvSpPr>
          <p:nvPr/>
        </p:nvSpPr>
        <p:spPr bwMode="auto">
          <a:xfrm>
            <a:off x="5486400" y="3124200"/>
            <a:ext cx="21780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400" dirty="0">
                <a:ea typeface="宋体" charset="-122"/>
              </a:rPr>
              <a:t>Directed graph</a:t>
            </a:r>
          </a:p>
          <a:p>
            <a:pPr algn="ctr"/>
            <a:r>
              <a:rPr lang="en-US" altLang="zh-CN" dirty="0">
                <a:ea typeface="宋体" charset="-122"/>
              </a:rPr>
              <a:t>(Bayesian network)</a:t>
            </a:r>
          </a:p>
        </p:txBody>
      </p:sp>
      <p:sp>
        <p:nvSpPr>
          <p:cNvPr id="36899" name="Oval 35"/>
          <p:cNvSpPr>
            <a:spLocks noChangeArrowheads="1"/>
          </p:cNvSpPr>
          <p:nvPr/>
        </p:nvSpPr>
        <p:spPr bwMode="auto">
          <a:xfrm>
            <a:off x="5965825" y="1997075"/>
            <a:ext cx="249238" cy="23336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36900" name="Object 36"/>
          <p:cNvGraphicFramePr>
            <a:graphicFrameLocks noChangeAspect="1"/>
          </p:cNvGraphicFramePr>
          <p:nvPr/>
        </p:nvGraphicFramePr>
        <p:xfrm>
          <a:off x="838200" y="3810000"/>
          <a:ext cx="3124200" cy="665163"/>
        </p:xfrm>
        <a:graphic>
          <a:graphicData uri="http://schemas.openxmlformats.org/presentationml/2006/ole">
            <mc:AlternateContent xmlns:mc="http://schemas.openxmlformats.org/markup-compatibility/2006">
              <mc:Choice xmlns:v="urn:schemas-microsoft-com:vml" Requires="v">
                <p:oleObj spid="_x0000_s194586" name="Equation" r:id="rId3" imgW="2082600" imgH="444240" progId="Equation.3">
                  <p:embed/>
                </p:oleObj>
              </mc:Choice>
              <mc:Fallback>
                <p:oleObj name="Equation" r:id="rId3" imgW="2082600" imgH="4442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10000"/>
                        <a:ext cx="3124200"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901" name="Text Box 37"/>
          <p:cNvSpPr txBox="1">
            <a:spLocks noChangeArrowheads="1"/>
          </p:cNvSpPr>
          <p:nvPr/>
        </p:nvSpPr>
        <p:spPr bwMode="auto">
          <a:xfrm>
            <a:off x="2667000" y="1219200"/>
            <a:ext cx="25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ea typeface="宋体" charset="-122"/>
              </a:rPr>
              <a:t>i</a:t>
            </a:r>
            <a:endParaRPr lang="en-US" altLang="zh-CN" sz="1600">
              <a:solidFill>
                <a:schemeClr val="tx1"/>
              </a:solidFill>
              <a:ea typeface="宋体" charset="-122"/>
            </a:endParaRPr>
          </a:p>
        </p:txBody>
      </p:sp>
      <p:sp>
        <p:nvSpPr>
          <p:cNvPr id="36902" name="Text Box 38"/>
          <p:cNvSpPr txBox="1">
            <a:spLocks noChangeArrowheads="1"/>
          </p:cNvSpPr>
          <p:nvPr/>
        </p:nvSpPr>
        <p:spPr bwMode="auto">
          <a:xfrm>
            <a:off x="3124200" y="2133600"/>
            <a:ext cx="24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ea typeface="宋体" charset="-122"/>
              </a:rPr>
              <a:t>j</a:t>
            </a:r>
            <a:endParaRPr lang="en-US" altLang="zh-CN" sz="1600">
              <a:solidFill>
                <a:schemeClr val="tx1"/>
              </a:solidFill>
              <a:ea typeface="宋体" charset="-122"/>
            </a:endParaRPr>
          </a:p>
        </p:txBody>
      </p:sp>
      <p:sp>
        <p:nvSpPr>
          <p:cNvPr id="36903" name="Oval 39"/>
          <p:cNvSpPr>
            <a:spLocks noChangeArrowheads="1"/>
          </p:cNvSpPr>
          <p:nvPr/>
        </p:nvSpPr>
        <p:spPr bwMode="auto">
          <a:xfrm>
            <a:off x="3276600" y="1066800"/>
            <a:ext cx="228600" cy="228600"/>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36904" name="Object 40"/>
          <p:cNvGraphicFramePr>
            <a:graphicFrameLocks noChangeAspect="1"/>
          </p:cNvGraphicFramePr>
          <p:nvPr/>
        </p:nvGraphicFramePr>
        <p:xfrm>
          <a:off x="3200400" y="1371600"/>
          <a:ext cx="609600" cy="331788"/>
        </p:xfrm>
        <a:graphic>
          <a:graphicData uri="http://schemas.openxmlformats.org/presentationml/2006/ole">
            <mc:AlternateContent xmlns:mc="http://schemas.openxmlformats.org/markup-compatibility/2006">
              <mc:Choice xmlns:v="urn:schemas-microsoft-com:vml" Requires="v">
                <p:oleObj spid="_x0000_s194587" name="Equation" r:id="rId5" imgW="419040" imgH="228600" progId="Equation.3">
                  <p:embed/>
                </p:oleObj>
              </mc:Choice>
              <mc:Fallback>
                <p:oleObj name="Equation" r:id="rId5" imgW="41904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371600"/>
                        <a:ext cx="609600" cy="331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05" name="Object 41"/>
          <p:cNvGraphicFramePr>
            <a:graphicFrameLocks noChangeAspect="1"/>
          </p:cNvGraphicFramePr>
          <p:nvPr/>
        </p:nvGraphicFramePr>
        <p:xfrm>
          <a:off x="3048000" y="1752600"/>
          <a:ext cx="914400" cy="307975"/>
        </p:xfrm>
        <a:graphic>
          <a:graphicData uri="http://schemas.openxmlformats.org/presentationml/2006/ole">
            <mc:AlternateContent xmlns:mc="http://schemas.openxmlformats.org/markup-compatibility/2006">
              <mc:Choice xmlns:v="urn:schemas-microsoft-com:vml" Requires="v">
                <p:oleObj spid="_x0000_s194588" name="Equation" r:id="rId7" imgW="711000" imgH="241200" progId="Equation.3">
                  <p:embed/>
                </p:oleObj>
              </mc:Choice>
              <mc:Fallback>
                <p:oleObj name="Equation" r:id="rId7" imgW="711000" imgH="241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1752600"/>
                        <a:ext cx="914400"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06" name="Object 42"/>
          <p:cNvGraphicFramePr>
            <a:graphicFrameLocks noChangeAspect="1"/>
          </p:cNvGraphicFramePr>
          <p:nvPr/>
        </p:nvGraphicFramePr>
        <p:xfrm>
          <a:off x="5334000" y="3886200"/>
          <a:ext cx="2593975" cy="571500"/>
        </p:xfrm>
        <a:graphic>
          <a:graphicData uri="http://schemas.openxmlformats.org/presentationml/2006/ole">
            <mc:AlternateContent xmlns:mc="http://schemas.openxmlformats.org/markup-compatibility/2006">
              <mc:Choice xmlns:v="urn:schemas-microsoft-com:vml" Requires="v">
                <p:oleObj spid="_x0000_s194589" name="Equation" r:id="rId9" imgW="1549080" imgH="342720" progId="Equation.3">
                  <p:embed/>
                </p:oleObj>
              </mc:Choice>
              <mc:Fallback>
                <p:oleObj name="Equation" r:id="rId9" imgW="1549080" imgH="34272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3886200"/>
                        <a:ext cx="2593975"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907" name="Text Box 43"/>
          <p:cNvSpPr txBox="1">
            <a:spLocks noChangeArrowheads="1"/>
          </p:cNvSpPr>
          <p:nvPr/>
        </p:nvSpPr>
        <p:spPr bwMode="auto">
          <a:xfrm>
            <a:off x="6705600" y="2743200"/>
            <a:ext cx="25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ea typeface="宋体" charset="-122"/>
              </a:rPr>
              <a:t>i</a:t>
            </a:r>
            <a:endParaRPr lang="en-US" altLang="zh-CN" sz="1600">
              <a:solidFill>
                <a:schemeClr val="tx1"/>
              </a:solidFill>
              <a:ea typeface="宋体" charset="-122"/>
            </a:endParaRPr>
          </a:p>
        </p:txBody>
      </p:sp>
      <p:sp>
        <p:nvSpPr>
          <p:cNvPr id="36908" name="Rectangle 44"/>
          <p:cNvSpPr>
            <a:spLocks noChangeArrowheads="1"/>
          </p:cNvSpPr>
          <p:nvPr/>
        </p:nvSpPr>
        <p:spPr bwMode="auto">
          <a:xfrm>
            <a:off x="5715000" y="1219200"/>
            <a:ext cx="1524000" cy="1143000"/>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909" name="Text Box 45"/>
          <p:cNvSpPr txBox="1">
            <a:spLocks noChangeArrowheads="1"/>
          </p:cNvSpPr>
          <p:nvPr/>
        </p:nvSpPr>
        <p:spPr bwMode="auto">
          <a:xfrm>
            <a:off x="7223125" y="1662113"/>
            <a:ext cx="977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solidFill>
                  <a:srgbClr val="CC0000"/>
                </a:solidFill>
                <a:ea typeface="宋体" charset="-122"/>
              </a:rPr>
              <a:t>Parents(i)</a:t>
            </a:r>
          </a:p>
        </p:txBody>
      </p:sp>
      <p:grpSp>
        <p:nvGrpSpPr>
          <p:cNvPr id="36910" name="Group 46"/>
          <p:cNvGrpSpPr>
            <a:grpSpLocks/>
          </p:cNvGrpSpPr>
          <p:nvPr/>
        </p:nvGrpSpPr>
        <p:grpSpPr bwMode="auto">
          <a:xfrm>
            <a:off x="2971800" y="5486400"/>
            <a:ext cx="2971800" cy="1066800"/>
            <a:chOff x="1008" y="3216"/>
            <a:chExt cx="2064" cy="768"/>
          </a:xfrm>
        </p:grpSpPr>
        <p:sp>
          <p:nvSpPr>
            <p:cNvPr id="36911" name="Rectangle 47"/>
            <p:cNvSpPr>
              <a:spLocks noChangeArrowheads="1"/>
            </p:cNvSpPr>
            <p:nvPr/>
          </p:nvSpPr>
          <p:spPr bwMode="auto">
            <a:xfrm>
              <a:off x="1152" y="3216"/>
              <a:ext cx="192" cy="192"/>
            </a:xfrm>
            <a:prstGeom prst="rect">
              <a:avLst/>
            </a:prstGeom>
            <a:solidFill>
              <a:srgbClr val="FF00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912" name="Rectangle 48"/>
            <p:cNvSpPr>
              <a:spLocks noChangeArrowheads="1"/>
            </p:cNvSpPr>
            <p:nvPr/>
          </p:nvSpPr>
          <p:spPr bwMode="auto">
            <a:xfrm>
              <a:off x="1680" y="3216"/>
              <a:ext cx="192" cy="192"/>
            </a:xfrm>
            <a:prstGeom prst="rect">
              <a:avLst/>
            </a:prstGeom>
            <a:solidFill>
              <a:srgbClr val="FF00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913" name="Rectangle 49"/>
            <p:cNvSpPr>
              <a:spLocks noChangeArrowheads="1"/>
            </p:cNvSpPr>
            <p:nvPr/>
          </p:nvSpPr>
          <p:spPr bwMode="auto">
            <a:xfrm>
              <a:off x="2256" y="3216"/>
              <a:ext cx="192" cy="192"/>
            </a:xfrm>
            <a:prstGeom prst="rect">
              <a:avLst/>
            </a:prstGeom>
            <a:solidFill>
              <a:srgbClr val="FF00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914" name="Rectangle 50"/>
            <p:cNvSpPr>
              <a:spLocks noChangeArrowheads="1"/>
            </p:cNvSpPr>
            <p:nvPr/>
          </p:nvSpPr>
          <p:spPr bwMode="auto">
            <a:xfrm>
              <a:off x="2832" y="3216"/>
              <a:ext cx="192" cy="192"/>
            </a:xfrm>
            <a:prstGeom prst="rect">
              <a:avLst/>
            </a:prstGeom>
            <a:solidFill>
              <a:srgbClr val="FF00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915" name="Oval 51"/>
            <p:cNvSpPr>
              <a:spLocks noChangeArrowheads="1"/>
            </p:cNvSpPr>
            <p:nvPr/>
          </p:nvSpPr>
          <p:spPr bwMode="auto">
            <a:xfrm>
              <a:off x="1008" y="3792"/>
              <a:ext cx="192" cy="192"/>
            </a:xfrm>
            <a:prstGeom prst="ellipse">
              <a:avLst/>
            </a:prstGeom>
            <a:solidFill>
              <a:srgbClr val="FF0000"/>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916" name="Oval 52"/>
            <p:cNvSpPr>
              <a:spLocks noChangeArrowheads="1"/>
            </p:cNvSpPr>
            <p:nvPr/>
          </p:nvSpPr>
          <p:spPr bwMode="auto">
            <a:xfrm>
              <a:off x="1488" y="3792"/>
              <a:ext cx="192" cy="192"/>
            </a:xfrm>
            <a:prstGeom prst="ellipse">
              <a:avLst/>
            </a:prstGeom>
            <a:solidFill>
              <a:srgbClr val="FF0000"/>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917" name="Oval 53"/>
            <p:cNvSpPr>
              <a:spLocks noChangeArrowheads="1"/>
            </p:cNvSpPr>
            <p:nvPr/>
          </p:nvSpPr>
          <p:spPr bwMode="auto">
            <a:xfrm>
              <a:off x="1968" y="3792"/>
              <a:ext cx="192" cy="192"/>
            </a:xfrm>
            <a:prstGeom prst="ellipse">
              <a:avLst/>
            </a:prstGeom>
            <a:solidFill>
              <a:srgbClr val="FF0000"/>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918" name="Oval 54"/>
            <p:cNvSpPr>
              <a:spLocks noChangeArrowheads="1"/>
            </p:cNvSpPr>
            <p:nvPr/>
          </p:nvSpPr>
          <p:spPr bwMode="auto">
            <a:xfrm>
              <a:off x="2448" y="3792"/>
              <a:ext cx="192" cy="192"/>
            </a:xfrm>
            <a:prstGeom prst="ellipse">
              <a:avLst/>
            </a:prstGeom>
            <a:solidFill>
              <a:srgbClr val="FF0000"/>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919" name="Oval 55"/>
            <p:cNvSpPr>
              <a:spLocks noChangeArrowheads="1"/>
            </p:cNvSpPr>
            <p:nvPr/>
          </p:nvSpPr>
          <p:spPr bwMode="auto">
            <a:xfrm>
              <a:off x="2880" y="3792"/>
              <a:ext cx="192" cy="192"/>
            </a:xfrm>
            <a:prstGeom prst="ellipse">
              <a:avLst/>
            </a:prstGeom>
            <a:solidFill>
              <a:srgbClr val="FF0000"/>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920" name="Line 56"/>
            <p:cNvSpPr>
              <a:spLocks noChangeShapeType="1"/>
            </p:cNvSpPr>
            <p:nvPr/>
          </p:nvSpPr>
          <p:spPr bwMode="auto">
            <a:xfrm flipH="1">
              <a:off x="1104" y="3408"/>
              <a:ext cx="144" cy="384"/>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921" name="Line 57"/>
            <p:cNvSpPr>
              <a:spLocks noChangeShapeType="1"/>
            </p:cNvSpPr>
            <p:nvPr/>
          </p:nvSpPr>
          <p:spPr bwMode="auto">
            <a:xfrm flipH="1">
              <a:off x="1632" y="3408"/>
              <a:ext cx="144" cy="384"/>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922" name="Line 58"/>
            <p:cNvSpPr>
              <a:spLocks noChangeShapeType="1"/>
            </p:cNvSpPr>
            <p:nvPr/>
          </p:nvSpPr>
          <p:spPr bwMode="auto">
            <a:xfrm flipH="1">
              <a:off x="2064" y="3408"/>
              <a:ext cx="240" cy="384"/>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923" name="Line 59"/>
            <p:cNvSpPr>
              <a:spLocks noChangeShapeType="1"/>
            </p:cNvSpPr>
            <p:nvPr/>
          </p:nvSpPr>
          <p:spPr bwMode="auto">
            <a:xfrm flipH="1">
              <a:off x="2592" y="3408"/>
              <a:ext cx="240" cy="384"/>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924" name="Line 60"/>
            <p:cNvSpPr>
              <a:spLocks noChangeShapeType="1"/>
            </p:cNvSpPr>
            <p:nvPr/>
          </p:nvSpPr>
          <p:spPr bwMode="auto">
            <a:xfrm>
              <a:off x="1296" y="3408"/>
              <a:ext cx="240" cy="384"/>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925" name="Line 61"/>
            <p:cNvSpPr>
              <a:spLocks noChangeShapeType="1"/>
            </p:cNvSpPr>
            <p:nvPr/>
          </p:nvSpPr>
          <p:spPr bwMode="auto">
            <a:xfrm>
              <a:off x="1296" y="3408"/>
              <a:ext cx="1200" cy="384"/>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926" name="Line 62"/>
            <p:cNvSpPr>
              <a:spLocks noChangeShapeType="1"/>
            </p:cNvSpPr>
            <p:nvPr/>
          </p:nvSpPr>
          <p:spPr bwMode="auto">
            <a:xfrm>
              <a:off x="1824" y="3408"/>
              <a:ext cx="240" cy="384"/>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927" name="Line 63"/>
            <p:cNvSpPr>
              <a:spLocks noChangeShapeType="1"/>
            </p:cNvSpPr>
            <p:nvPr/>
          </p:nvSpPr>
          <p:spPr bwMode="auto">
            <a:xfrm>
              <a:off x="2352" y="3408"/>
              <a:ext cx="192" cy="384"/>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928" name="Line 64"/>
            <p:cNvSpPr>
              <a:spLocks noChangeShapeType="1"/>
            </p:cNvSpPr>
            <p:nvPr/>
          </p:nvSpPr>
          <p:spPr bwMode="auto">
            <a:xfrm>
              <a:off x="2448" y="3408"/>
              <a:ext cx="528" cy="384"/>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929" name="Line 65"/>
            <p:cNvSpPr>
              <a:spLocks noChangeShapeType="1"/>
            </p:cNvSpPr>
            <p:nvPr/>
          </p:nvSpPr>
          <p:spPr bwMode="auto">
            <a:xfrm flipH="1">
              <a:off x="2976" y="3408"/>
              <a:ext cx="0" cy="384"/>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6930" name="AutoShape 66"/>
          <p:cNvSpPr>
            <a:spLocks noChangeArrowheads="1"/>
          </p:cNvSpPr>
          <p:nvPr/>
        </p:nvSpPr>
        <p:spPr bwMode="auto">
          <a:xfrm rot="3372357">
            <a:off x="2819401" y="4591050"/>
            <a:ext cx="1066800" cy="3333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66"/>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931" name="AutoShape 67"/>
          <p:cNvSpPr>
            <a:spLocks noChangeArrowheads="1"/>
          </p:cNvSpPr>
          <p:nvPr/>
        </p:nvSpPr>
        <p:spPr bwMode="auto">
          <a:xfrm rot="7488784">
            <a:off x="5272088" y="4633912"/>
            <a:ext cx="1066800" cy="3333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66"/>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932" name="Text Box 68"/>
          <p:cNvSpPr txBox="1">
            <a:spLocks noChangeArrowheads="1"/>
          </p:cNvSpPr>
          <p:nvPr/>
        </p:nvSpPr>
        <p:spPr bwMode="auto">
          <a:xfrm>
            <a:off x="3717925" y="4841875"/>
            <a:ext cx="1782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dirty="0">
                <a:solidFill>
                  <a:schemeClr val="tx1"/>
                </a:solidFill>
                <a:ea typeface="宋体" charset="-122"/>
              </a:rPr>
              <a:t>factor graphs</a:t>
            </a:r>
          </a:p>
        </p:txBody>
      </p:sp>
      <p:sp>
        <p:nvSpPr>
          <p:cNvPr id="36933" name="Text Box 69"/>
          <p:cNvSpPr txBox="1">
            <a:spLocks noChangeArrowheads="1"/>
          </p:cNvSpPr>
          <p:nvPr/>
        </p:nvSpPr>
        <p:spPr bwMode="auto">
          <a:xfrm>
            <a:off x="6096000" y="5410200"/>
            <a:ext cx="1365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solidFill>
                  <a:schemeClr val="tx1"/>
                </a:solidFill>
                <a:ea typeface="宋体" charset="-122"/>
              </a:rPr>
              <a:t>interactions</a:t>
            </a:r>
          </a:p>
        </p:txBody>
      </p:sp>
      <p:sp>
        <p:nvSpPr>
          <p:cNvPr id="36934" name="Text Box 70"/>
          <p:cNvSpPr txBox="1">
            <a:spLocks noChangeArrowheads="1"/>
          </p:cNvSpPr>
          <p:nvPr/>
        </p:nvSpPr>
        <p:spPr bwMode="auto">
          <a:xfrm>
            <a:off x="6172200" y="6172200"/>
            <a:ext cx="1098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solidFill>
                  <a:schemeClr val="tx1"/>
                </a:solidFill>
                <a:ea typeface="宋体" charset="-122"/>
              </a:rPr>
              <a:t>variables</a:t>
            </a:r>
          </a:p>
        </p:txBody>
      </p:sp>
      <p:sp>
        <p:nvSpPr>
          <p:cNvPr id="72"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
        <p:nvSpPr>
          <p:cNvPr id="73" name="Rectangle 2"/>
          <p:cNvSpPr txBox="1">
            <a:spLocks noChangeArrowheads="1"/>
          </p:cNvSpPr>
          <p:nvPr/>
        </p:nvSpPr>
        <p:spPr>
          <a:xfrm>
            <a:off x="457200" y="274638"/>
            <a:ext cx="8229600" cy="715962"/>
          </a:xfrm>
          <a:prstGeom prst="rect">
            <a:avLst/>
          </a:prstGeom>
        </p:spPr>
        <p:txBody>
          <a:bodyPr vert="horz" lIns="91429" tIns="45714" rIns="91429" bIns="45714"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Types of Graphical </a:t>
            </a:r>
            <a:r>
              <a:rPr lang="en-US" altLang="zh-CN" sz="2800" b="1" dirty="0" smtClean="0">
                <a:ea typeface="宋体" pitchFamily="2" charset="-122"/>
              </a:rPr>
              <a:t>Model</a:t>
            </a:r>
            <a:endParaRPr lang="en-US" altLang="zh-CN" sz="2800" b="1" dirty="0">
              <a:ea typeface="宋体" pitchFamily="2" charset="-122"/>
            </a:endParaRPr>
          </a:p>
        </p:txBody>
      </p:sp>
    </p:spTree>
    <p:extLst>
      <p:ext uri="{BB962C8B-B14F-4D97-AF65-F5344CB8AC3E}">
        <p14:creationId xmlns:p14="http://schemas.microsoft.com/office/powerpoint/2010/main" val="315626767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type="body" idx="1"/>
          </p:nvPr>
        </p:nvSpPr>
        <p:spPr/>
        <p:txBody>
          <a:bodyPr>
            <a:normAutofit/>
          </a:bodyPr>
          <a:lstStyle/>
          <a:p>
            <a:pPr marL="571500" indent="-571500">
              <a:buFont typeface="Wingdings" pitchFamily="2" charset="2"/>
              <a:buNone/>
            </a:pPr>
            <a:r>
              <a:rPr lang="en-US" altLang="zh-CN" sz="2400" dirty="0">
                <a:ea typeface="宋体" charset="-122"/>
              </a:rPr>
              <a:t>1) Split the graph into basic clusters</a:t>
            </a:r>
          </a:p>
          <a:p>
            <a:pPr marL="571500" indent="-571500">
              <a:buFont typeface="Wingdings" pitchFamily="2" charset="2"/>
              <a:buNone/>
            </a:pPr>
            <a:endParaRPr lang="en-US" altLang="zh-CN" sz="2400" dirty="0">
              <a:ea typeface="宋体" charset="-122"/>
            </a:endParaRPr>
          </a:p>
          <a:p>
            <a:pPr marL="571500" indent="-571500">
              <a:buFont typeface="Wingdings" pitchFamily="2" charset="2"/>
              <a:buNone/>
            </a:pPr>
            <a:r>
              <a:rPr lang="en-US" altLang="zh-CN" sz="2400" dirty="0" smtClean="0">
                <a:ea typeface="宋体" charset="-122"/>
              </a:rPr>
              <a:t>		[</a:t>
            </a:r>
            <a:r>
              <a:rPr lang="en-US" altLang="zh-CN" sz="2400" dirty="0">
                <a:ea typeface="宋体" charset="-122"/>
              </a:rPr>
              <a:t>1245],[2356],</a:t>
            </a:r>
          </a:p>
          <a:p>
            <a:pPr marL="571500" indent="-571500">
              <a:buFont typeface="Wingdings" pitchFamily="2" charset="2"/>
              <a:buNone/>
            </a:pPr>
            <a:r>
              <a:rPr lang="en-US" altLang="zh-CN" sz="2400" dirty="0" smtClean="0">
                <a:ea typeface="宋体" charset="-122"/>
              </a:rPr>
              <a:t>		[</a:t>
            </a:r>
            <a:r>
              <a:rPr lang="en-US" altLang="zh-CN" sz="2400" dirty="0">
                <a:ea typeface="宋体" charset="-122"/>
              </a:rPr>
              <a:t>4578],[5689</a:t>
            </a:r>
            <a:r>
              <a:rPr lang="en-US" altLang="zh-CN" sz="2400" dirty="0" smtClean="0">
                <a:ea typeface="宋体" charset="-122"/>
              </a:rPr>
              <a:t>].</a:t>
            </a:r>
            <a:endParaRPr lang="en-US" altLang="zh-CN" sz="2400" dirty="0">
              <a:ea typeface="宋体" charset="-122"/>
            </a:endParaRPr>
          </a:p>
        </p:txBody>
      </p:sp>
      <p:pic>
        <p:nvPicPr>
          <p:cNvPr id="798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209800"/>
            <a:ext cx="4267200" cy="414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9"/>
          <p:cNvSpPr txBox="1">
            <a:spLocks noChangeArrowheads="1"/>
          </p:cNvSpPr>
          <p:nvPr/>
        </p:nvSpPr>
        <p:spPr bwMode="auto">
          <a:xfrm>
            <a:off x="-7938" y="6610588"/>
            <a:ext cx="1771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a:t>
            </a:r>
            <a:r>
              <a:rPr lang="en-US" altLang="zh-CN" sz="1000" dirty="0" err="1">
                <a:latin typeface="+mj-lt"/>
                <a:ea typeface="宋体" pitchFamily="2" charset="-122"/>
                <a:cs typeface="Times New Roman" pitchFamily="18" charset="0"/>
              </a:rPr>
              <a:t>Aggeliki</a:t>
            </a:r>
            <a:r>
              <a:rPr lang="en-US" altLang="zh-CN" sz="1000" dirty="0">
                <a:latin typeface="+mj-lt"/>
                <a:ea typeface="宋体" pitchFamily="2" charset="-122"/>
                <a:cs typeface="Times New Roman" pitchFamily="18" charset="0"/>
              </a:rPr>
              <a:t> </a:t>
            </a:r>
            <a:r>
              <a:rPr lang="en-US" altLang="zh-CN" sz="1000" dirty="0" err="1" smtClean="0">
                <a:latin typeface="+mj-lt"/>
                <a:ea typeface="宋体" pitchFamily="2" charset="-122"/>
                <a:cs typeface="Times New Roman" pitchFamily="18" charset="0"/>
              </a:rPr>
              <a:t>Tsoli</a:t>
            </a:r>
            <a:endParaRPr lang="en-US" altLang="zh-CN" sz="1000" dirty="0">
              <a:latin typeface="+mj-lt"/>
              <a:ea typeface="宋体" pitchFamily="2" charset="-122"/>
              <a:cs typeface="Times New Roman" pitchFamily="18" charset="0"/>
            </a:endParaRPr>
          </a:p>
        </p:txBody>
      </p:sp>
      <p:sp>
        <p:nvSpPr>
          <p:cNvPr id="8"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Generalized BP</a:t>
            </a:r>
          </a:p>
        </p:txBody>
      </p:sp>
    </p:spTree>
    <p:extLst>
      <p:ext uri="{BB962C8B-B14F-4D97-AF65-F5344CB8AC3E}">
        <p14:creationId xmlns:p14="http://schemas.microsoft.com/office/powerpoint/2010/main" val="326730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body" idx="1"/>
          </p:nvPr>
        </p:nvSpPr>
        <p:spPr/>
        <p:txBody>
          <a:bodyPr>
            <a:normAutofit/>
          </a:bodyPr>
          <a:lstStyle/>
          <a:p>
            <a:pPr marL="571500" indent="-571500">
              <a:buFont typeface="Wingdings" pitchFamily="2" charset="2"/>
              <a:buNone/>
            </a:pPr>
            <a:r>
              <a:rPr lang="en-US" altLang="zh-CN" sz="2400" dirty="0">
                <a:ea typeface="宋体" charset="-122"/>
              </a:rPr>
              <a:t>2) Find all intersection regions of the basic clusters, and all </a:t>
            </a:r>
            <a:r>
              <a:rPr lang="en-US" altLang="zh-CN" sz="2400" dirty="0" smtClean="0">
                <a:ea typeface="宋体" charset="-122"/>
              </a:rPr>
              <a:t>their intersections</a:t>
            </a:r>
            <a:endParaRPr lang="en-US" altLang="zh-CN" sz="2400" dirty="0">
              <a:ea typeface="宋体" charset="-122"/>
            </a:endParaRPr>
          </a:p>
          <a:p>
            <a:pPr marL="571500" indent="-571500">
              <a:buFont typeface="Wingdings" pitchFamily="2" charset="2"/>
              <a:buNone/>
            </a:pPr>
            <a:endParaRPr lang="en-US" altLang="zh-CN" sz="2400" dirty="0" smtClean="0">
              <a:ea typeface="宋体" charset="-122"/>
            </a:endParaRPr>
          </a:p>
          <a:p>
            <a:pPr marL="571500" indent="-571500">
              <a:buFont typeface="Wingdings" pitchFamily="2" charset="2"/>
              <a:buNone/>
            </a:pPr>
            <a:r>
              <a:rPr lang="en-US" altLang="zh-CN" sz="2400" dirty="0">
                <a:ea typeface="宋体" charset="-122"/>
              </a:rPr>
              <a:t>	</a:t>
            </a:r>
            <a:r>
              <a:rPr lang="en-US" altLang="zh-CN" sz="2400" dirty="0" smtClean="0">
                <a:ea typeface="宋体" charset="-122"/>
              </a:rPr>
              <a:t>[</a:t>
            </a:r>
            <a:r>
              <a:rPr lang="en-US" altLang="zh-CN" sz="2400" dirty="0">
                <a:ea typeface="宋体" charset="-122"/>
              </a:rPr>
              <a:t>25], [45], [56], [58],</a:t>
            </a:r>
          </a:p>
          <a:p>
            <a:pPr marL="571500" indent="-571500">
              <a:buFont typeface="Wingdings" pitchFamily="2" charset="2"/>
              <a:buNone/>
            </a:pPr>
            <a:r>
              <a:rPr lang="en-US" altLang="zh-CN" sz="2400" dirty="0" smtClean="0">
                <a:ea typeface="宋体" charset="-122"/>
              </a:rPr>
              <a:t>	[</a:t>
            </a:r>
            <a:r>
              <a:rPr lang="en-US" altLang="zh-CN" sz="2400" dirty="0">
                <a:ea typeface="宋体" charset="-122"/>
              </a:rPr>
              <a:t>5]</a:t>
            </a:r>
          </a:p>
        </p:txBody>
      </p:sp>
      <p:pic>
        <p:nvPicPr>
          <p:cNvPr id="809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209800"/>
            <a:ext cx="4267200" cy="414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9"/>
          <p:cNvSpPr txBox="1">
            <a:spLocks noChangeArrowheads="1"/>
          </p:cNvSpPr>
          <p:nvPr/>
        </p:nvSpPr>
        <p:spPr bwMode="auto">
          <a:xfrm>
            <a:off x="-7938" y="6610588"/>
            <a:ext cx="1771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a:t>
            </a:r>
            <a:r>
              <a:rPr lang="en-US" altLang="zh-CN" sz="1000" dirty="0" err="1">
                <a:latin typeface="+mj-lt"/>
                <a:ea typeface="宋体" pitchFamily="2" charset="-122"/>
                <a:cs typeface="Times New Roman" pitchFamily="18" charset="0"/>
              </a:rPr>
              <a:t>Aggeliki</a:t>
            </a:r>
            <a:r>
              <a:rPr lang="en-US" altLang="zh-CN" sz="1000" dirty="0">
                <a:latin typeface="+mj-lt"/>
                <a:ea typeface="宋体" pitchFamily="2" charset="-122"/>
                <a:cs typeface="Times New Roman" pitchFamily="18" charset="0"/>
              </a:rPr>
              <a:t> </a:t>
            </a:r>
            <a:r>
              <a:rPr lang="en-US" altLang="zh-CN" sz="1000" dirty="0" err="1" smtClean="0">
                <a:latin typeface="+mj-lt"/>
                <a:ea typeface="宋体" pitchFamily="2" charset="-122"/>
                <a:cs typeface="Times New Roman" pitchFamily="18" charset="0"/>
              </a:rPr>
              <a:t>Tsoli</a:t>
            </a:r>
            <a:endParaRPr lang="en-US" altLang="zh-CN" sz="1000" dirty="0">
              <a:latin typeface="+mj-lt"/>
              <a:ea typeface="宋体" pitchFamily="2" charset="-122"/>
              <a:cs typeface="Times New Roman" pitchFamily="18" charset="0"/>
            </a:endParaRPr>
          </a:p>
        </p:txBody>
      </p:sp>
      <p:sp>
        <p:nvSpPr>
          <p:cNvPr id="8"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Generalized BP</a:t>
            </a:r>
          </a:p>
        </p:txBody>
      </p:sp>
    </p:spTree>
    <p:extLst>
      <p:ext uri="{BB962C8B-B14F-4D97-AF65-F5344CB8AC3E}">
        <p14:creationId xmlns:p14="http://schemas.microsoft.com/office/powerpoint/2010/main" val="3490178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p:txBody>
          <a:bodyPr>
            <a:normAutofit/>
          </a:bodyPr>
          <a:lstStyle/>
          <a:p>
            <a:pPr marL="571500" indent="-571500">
              <a:buFont typeface="Wingdings" pitchFamily="2" charset="2"/>
              <a:buNone/>
            </a:pPr>
            <a:r>
              <a:rPr lang="en-US" altLang="zh-CN" sz="2400" dirty="0">
                <a:ea typeface="宋体" charset="-122"/>
              </a:rPr>
              <a:t>3) Create a hierarchy of regions and their direct sub-regions</a:t>
            </a:r>
          </a:p>
        </p:txBody>
      </p:sp>
      <p:pic>
        <p:nvPicPr>
          <p:cNvPr id="819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362200"/>
            <a:ext cx="5334000" cy="346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9"/>
          <p:cNvSpPr txBox="1">
            <a:spLocks noChangeArrowheads="1"/>
          </p:cNvSpPr>
          <p:nvPr/>
        </p:nvSpPr>
        <p:spPr bwMode="auto">
          <a:xfrm>
            <a:off x="-7938" y="6610588"/>
            <a:ext cx="1771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a:t>
            </a:r>
            <a:r>
              <a:rPr lang="en-US" altLang="zh-CN" sz="1000" dirty="0" err="1">
                <a:latin typeface="+mj-lt"/>
                <a:ea typeface="宋体" pitchFamily="2" charset="-122"/>
                <a:cs typeface="Times New Roman" pitchFamily="18" charset="0"/>
              </a:rPr>
              <a:t>Aggeliki</a:t>
            </a:r>
            <a:r>
              <a:rPr lang="en-US" altLang="zh-CN" sz="1000" dirty="0">
                <a:latin typeface="+mj-lt"/>
                <a:ea typeface="宋体" pitchFamily="2" charset="-122"/>
                <a:cs typeface="Times New Roman" pitchFamily="18" charset="0"/>
              </a:rPr>
              <a:t> </a:t>
            </a:r>
            <a:r>
              <a:rPr lang="en-US" altLang="zh-CN" sz="1000" dirty="0" err="1" smtClean="0">
                <a:latin typeface="+mj-lt"/>
                <a:ea typeface="宋体" pitchFamily="2" charset="-122"/>
                <a:cs typeface="Times New Roman" pitchFamily="18" charset="0"/>
              </a:rPr>
              <a:t>Tsoli</a:t>
            </a:r>
            <a:endParaRPr lang="en-US" altLang="zh-CN" sz="1000" dirty="0">
              <a:latin typeface="+mj-lt"/>
              <a:ea typeface="宋体" pitchFamily="2" charset="-122"/>
              <a:cs typeface="Times New Roman" pitchFamily="18" charset="0"/>
            </a:endParaRPr>
          </a:p>
        </p:txBody>
      </p:sp>
      <p:sp>
        <p:nvSpPr>
          <p:cNvPr id="8"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Generalized BP</a:t>
            </a:r>
          </a:p>
        </p:txBody>
      </p:sp>
    </p:spTree>
    <p:extLst>
      <p:ext uri="{BB962C8B-B14F-4D97-AF65-F5344CB8AC3E}">
        <p14:creationId xmlns:p14="http://schemas.microsoft.com/office/powerpoint/2010/main" val="420641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body" idx="1"/>
          </p:nvPr>
        </p:nvSpPr>
        <p:spPr/>
        <p:txBody>
          <a:bodyPr>
            <a:normAutofit/>
          </a:bodyPr>
          <a:lstStyle/>
          <a:p>
            <a:pPr marL="571500" indent="-571500">
              <a:buFont typeface="Wingdings" pitchFamily="2" charset="2"/>
              <a:buNone/>
            </a:pPr>
            <a:r>
              <a:rPr lang="en-US" altLang="zh-CN" sz="2400" dirty="0">
                <a:ea typeface="宋体" charset="-122"/>
              </a:rPr>
              <a:t>4) Associate a message with each line in the graph</a:t>
            </a:r>
          </a:p>
          <a:p>
            <a:pPr marL="571500" indent="-571500">
              <a:buFont typeface="Wingdings" pitchFamily="2" charset="2"/>
              <a:buNone/>
            </a:pPr>
            <a:r>
              <a:rPr lang="en-US" altLang="zh-CN" sz="2400" dirty="0">
                <a:ea typeface="宋体" charset="-122"/>
              </a:rPr>
              <a:t>e.g. message from</a:t>
            </a:r>
          </a:p>
          <a:p>
            <a:pPr marL="571500" indent="-571500">
              <a:buFont typeface="Wingdings" pitchFamily="2" charset="2"/>
              <a:buNone/>
            </a:pPr>
            <a:r>
              <a:rPr lang="en-US" altLang="zh-CN" sz="2400" dirty="0" smtClean="0">
                <a:ea typeface="宋体" charset="-122"/>
              </a:rPr>
              <a:t>	[</a:t>
            </a:r>
            <a:r>
              <a:rPr lang="en-US" altLang="zh-CN" sz="2400" dirty="0">
                <a:ea typeface="宋体" charset="-122"/>
              </a:rPr>
              <a:t>1245]-&gt;[25]:</a:t>
            </a:r>
          </a:p>
          <a:p>
            <a:pPr marL="571500" indent="-571500">
              <a:buFont typeface="Wingdings" pitchFamily="2" charset="2"/>
              <a:buNone/>
            </a:pPr>
            <a:r>
              <a:rPr lang="en-US" altLang="zh-CN" sz="2400" dirty="0" smtClean="0">
                <a:ea typeface="宋体" charset="-122"/>
              </a:rPr>
              <a:t>	m</a:t>
            </a:r>
            <a:r>
              <a:rPr lang="en-US" altLang="zh-CN" sz="2400" baseline="-25000" dirty="0" smtClean="0">
                <a:ea typeface="宋体" charset="-122"/>
              </a:rPr>
              <a:t>14-</a:t>
            </a:r>
            <a:r>
              <a:rPr lang="en-US" altLang="zh-CN" sz="2400" baseline="-25000" dirty="0">
                <a:ea typeface="宋体" charset="-122"/>
              </a:rPr>
              <a:t>&gt;25</a:t>
            </a:r>
            <a:r>
              <a:rPr lang="en-US" altLang="zh-CN" sz="2400" dirty="0">
                <a:ea typeface="宋体" charset="-122"/>
              </a:rPr>
              <a:t>(x</a:t>
            </a:r>
            <a:r>
              <a:rPr lang="en-US" altLang="zh-CN" sz="2400" baseline="-25000" dirty="0">
                <a:ea typeface="宋体" charset="-122"/>
              </a:rPr>
              <a:t>2</a:t>
            </a:r>
            <a:r>
              <a:rPr lang="en-US" altLang="zh-CN" sz="2400" dirty="0">
                <a:ea typeface="宋体" charset="-122"/>
              </a:rPr>
              <a:t>,x</a:t>
            </a:r>
            <a:r>
              <a:rPr lang="en-US" altLang="zh-CN" sz="2400" baseline="-25000" dirty="0">
                <a:ea typeface="宋体" charset="-122"/>
              </a:rPr>
              <a:t>5</a:t>
            </a:r>
            <a:r>
              <a:rPr lang="en-US" altLang="zh-CN" sz="2400" dirty="0">
                <a:ea typeface="宋体" charset="-122"/>
              </a:rPr>
              <a:t>)</a:t>
            </a:r>
          </a:p>
          <a:p>
            <a:pPr marL="571500" indent="-571500">
              <a:buFont typeface="Wingdings" pitchFamily="2" charset="2"/>
              <a:buNone/>
            </a:pPr>
            <a:endParaRPr lang="en-US" altLang="zh-CN" sz="2400" dirty="0">
              <a:ea typeface="宋体" charset="-122"/>
            </a:endParaRPr>
          </a:p>
        </p:txBody>
      </p:sp>
      <p:pic>
        <p:nvPicPr>
          <p:cNvPr id="829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362200"/>
            <a:ext cx="5334000" cy="346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9"/>
          <p:cNvSpPr txBox="1">
            <a:spLocks noChangeArrowheads="1"/>
          </p:cNvSpPr>
          <p:nvPr/>
        </p:nvSpPr>
        <p:spPr bwMode="auto">
          <a:xfrm>
            <a:off x="-7938" y="6610588"/>
            <a:ext cx="1771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a:t>
            </a:r>
            <a:r>
              <a:rPr lang="en-US" altLang="zh-CN" sz="1000" dirty="0" err="1">
                <a:latin typeface="+mj-lt"/>
                <a:ea typeface="宋体" pitchFamily="2" charset="-122"/>
                <a:cs typeface="Times New Roman" pitchFamily="18" charset="0"/>
              </a:rPr>
              <a:t>Aggeliki</a:t>
            </a:r>
            <a:r>
              <a:rPr lang="en-US" altLang="zh-CN" sz="1000" dirty="0">
                <a:latin typeface="+mj-lt"/>
                <a:ea typeface="宋体" pitchFamily="2" charset="-122"/>
                <a:cs typeface="Times New Roman" pitchFamily="18" charset="0"/>
              </a:rPr>
              <a:t> </a:t>
            </a:r>
            <a:r>
              <a:rPr lang="en-US" altLang="zh-CN" sz="1000" dirty="0" err="1" smtClean="0">
                <a:latin typeface="+mj-lt"/>
                <a:ea typeface="宋体" pitchFamily="2" charset="-122"/>
                <a:cs typeface="Times New Roman" pitchFamily="18" charset="0"/>
              </a:rPr>
              <a:t>Tsoli</a:t>
            </a:r>
            <a:endParaRPr lang="en-US" altLang="zh-CN" sz="1000" dirty="0">
              <a:latin typeface="+mj-lt"/>
              <a:ea typeface="宋体" pitchFamily="2" charset="-122"/>
              <a:cs typeface="Times New Roman" pitchFamily="18" charset="0"/>
            </a:endParaRPr>
          </a:p>
        </p:txBody>
      </p:sp>
      <p:sp>
        <p:nvSpPr>
          <p:cNvPr id="8"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Generalized BP</a:t>
            </a:r>
          </a:p>
        </p:txBody>
      </p:sp>
    </p:spTree>
    <p:extLst>
      <p:ext uri="{BB962C8B-B14F-4D97-AF65-F5344CB8AC3E}">
        <p14:creationId xmlns:p14="http://schemas.microsoft.com/office/powerpoint/2010/main" val="3297465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body" idx="1"/>
          </p:nvPr>
        </p:nvSpPr>
        <p:spPr/>
        <p:txBody>
          <a:bodyPr>
            <a:normAutofit/>
          </a:bodyPr>
          <a:lstStyle/>
          <a:p>
            <a:pPr marL="571500" indent="-571500">
              <a:buFont typeface="Wingdings" pitchFamily="2" charset="2"/>
              <a:buNone/>
            </a:pPr>
            <a:r>
              <a:rPr lang="en-US" altLang="zh-CN" sz="2400" dirty="0">
                <a:ea typeface="宋体" charset="-122"/>
              </a:rPr>
              <a:t>5) Setup equations for beliefs of regions</a:t>
            </a:r>
          </a:p>
          <a:p>
            <a:pPr marL="571500" indent="-571500">
              <a:buFont typeface="Wingdings" pitchFamily="2" charset="2"/>
              <a:buNone/>
            </a:pPr>
            <a:r>
              <a:rPr lang="en-US" altLang="zh-CN" sz="2400" dirty="0">
                <a:ea typeface="宋体" charset="-122"/>
              </a:rPr>
              <a:t>	</a:t>
            </a:r>
            <a:r>
              <a:rPr lang="en-US" altLang="zh-CN" sz="2000" dirty="0">
                <a:ea typeface="宋体" charset="-122"/>
              </a:rPr>
              <a:t>- remember from earlier:</a:t>
            </a:r>
          </a:p>
          <a:p>
            <a:pPr marL="571500" indent="-571500">
              <a:buFont typeface="Wingdings" pitchFamily="2" charset="2"/>
              <a:buNone/>
            </a:pPr>
            <a:endParaRPr lang="en-US" altLang="zh-CN" sz="2000" dirty="0" smtClean="0">
              <a:ea typeface="宋体" charset="-122"/>
            </a:endParaRPr>
          </a:p>
          <a:p>
            <a:pPr marL="571500" indent="-571500">
              <a:buFont typeface="Wingdings" pitchFamily="2" charset="2"/>
              <a:buNone/>
            </a:pPr>
            <a:endParaRPr lang="en-US" altLang="zh-CN" sz="2000" dirty="0">
              <a:ea typeface="宋体" charset="-122"/>
            </a:endParaRPr>
          </a:p>
          <a:p>
            <a:pPr marL="571500" indent="-571500">
              <a:buFont typeface="Wingdings" pitchFamily="2" charset="2"/>
              <a:buNone/>
            </a:pPr>
            <a:r>
              <a:rPr lang="en-US" altLang="zh-CN" sz="2000" dirty="0">
                <a:ea typeface="宋体" charset="-122"/>
              </a:rPr>
              <a:t>	- So the belief for the region containing [5] is:</a:t>
            </a:r>
          </a:p>
          <a:p>
            <a:pPr marL="571500" indent="-571500">
              <a:buFont typeface="Wingdings" pitchFamily="2" charset="2"/>
              <a:buNone/>
            </a:pPr>
            <a:endParaRPr lang="en-US" altLang="zh-CN" sz="2000" dirty="0" smtClean="0">
              <a:ea typeface="宋体" charset="-122"/>
            </a:endParaRPr>
          </a:p>
          <a:p>
            <a:pPr marL="571500" indent="-571500">
              <a:buFont typeface="Wingdings" pitchFamily="2" charset="2"/>
              <a:buNone/>
            </a:pPr>
            <a:endParaRPr lang="en-US" altLang="zh-CN" sz="2000" dirty="0">
              <a:ea typeface="宋体" charset="-122"/>
            </a:endParaRPr>
          </a:p>
          <a:p>
            <a:pPr marL="571500" indent="-571500">
              <a:buFont typeface="Wingdings" pitchFamily="2" charset="2"/>
              <a:buNone/>
            </a:pPr>
            <a:r>
              <a:rPr lang="en-US" altLang="zh-CN" sz="2000" dirty="0">
                <a:ea typeface="宋体" charset="-122"/>
              </a:rPr>
              <a:t>	- for the region [45]:</a:t>
            </a:r>
          </a:p>
          <a:p>
            <a:pPr marL="571500" indent="-571500">
              <a:buFont typeface="Wingdings" pitchFamily="2" charset="2"/>
              <a:buNone/>
            </a:pPr>
            <a:endParaRPr lang="en-US" altLang="zh-CN" sz="2000" dirty="0" smtClean="0">
              <a:ea typeface="宋体" charset="-122"/>
            </a:endParaRPr>
          </a:p>
          <a:p>
            <a:pPr marL="571500" indent="-571500">
              <a:buFont typeface="Wingdings" pitchFamily="2" charset="2"/>
              <a:buNone/>
            </a:pPr>
            <a:endParaRPr lang="en-US" altLang="zh-CN" sz="2400" dirty="0">
              <a:ea typeface="宋体" charset="-122"/>
            </a:endParaRPr>
          </a:p>
          <a:p>
            <a:pPr marL="571500" indent="-571500">
              <a:buFont typeface="Wingdings" pitchFamily="2" charset="2"/>
              <a:buNone/>
            </a:pPr>
            <a:r>
              <a:rPr lang="en-US" altLang="zh-CN" sz="2400" dirty="0">
                <a:ea typeface="宋体" charset="-122"/>
              </a:rPr>
              <a:t>	- etc.</a:t>
            </a:r>
          </a:p>
          <a:p>
            <a:pPr marL="571500" indent="-571500">
              <a:buFont typeface="Wingdings" pitchFamily="2" charset="2"/>
              <a:buNone/>
            </a:pPr>
            <a:endParaRPr lang="en-US" altLang="zh-CN" sz="2400" dirty="0">
              <a:ea typeface="宋体" charset="-122"/>
            </a:endParaRPr>
          </a:p>
        </p:txBody>
      </p:sp>
      <p:pic>
        <p:nvPicPr>
          <p:cNvPr id="839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2204864"/>
            <a:ext cx="4114800" cy="863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645024"/>
            <a:ext cx="545782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904" y="4797152"/>
            <a:ext cx="7848600" cy="59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9"/>
          <p:cNvSpPr txBox="1">
            <a:spLocks noChangeArrowheads="1"/>
          </p:cNvSpPr>
          <p:nvPr/>
        </p:nvSpPr>
        <p:spPr bwMode="auto">
          <a:xfrm>
            <a:off x="-7938" y="6610588"/>
            <a:ext cx="1771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a:t>
            </a:r>
            <a:r>
              <a:rPr lang="en-US" altLang="zh-CN" sz="1000" dirty="0" err="1">
                <a:latin typeface="+mj-lt"/>
                <a:ea typeface="宋体" pitchFamily="2" charset="-122"/>
                <a:cs typeface="Times New Roman" pitchFamily="18" charset="0"/>
              </a:rPr>
              <a:t>Aggeliki</a:t>
            </a:r>
            <a:r>
              <a:rPr lang="en-US" altLang="zh-CN" sz="1000" dirty="0">
                <a:latin typeface="+mj-lt"/>
                <a:ea typeface="宋体" pitchFamily="2" charset="-122"/>
                <a:cs typeface="Times New Roman" pitchFamily="18" charset="0"/>
              </a:rPr>
              <a:t> </a:t>
            </a:r>
            <a:r>
              <a:rPr lang="en-US" altLang="zh-CN" sz="1000" dirty="0" err="1" smtClean="0">
                <a:latin typeface="+mj-lt"/>
                <a:ea typeface="宋体" pitchFamily="2" charset="-122"/>
                <a:cs typeface="Times New Roman" pitchFamily="18" charset="0"/>
              </a:rPr>
              <a:t>Tsoli</a:t>
            </a:r>
            <a:endParaRPr lang="en-US" altLang="zh-CN" sz="1000" dirty="0">
              <a:latin typeface="+mj-lt"/>
              <a:ea typeface="宋体" pitchFamily="2" charset="-122"/>
              <a:cs typeface="Times New Roman" pitchFamily="18" charset="0"/>
            </a:endParaRPr>
          </a:p>
        </p:txBody>
      </p:sp>
      <p:sp>
        <p:nvSpPr>
          <p:cNvPr id="10"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Generalized BP</a:t>
            </a:r>
          </a:p>
        </p:txBody>
      </p:sp>
    </p:spTree>
    <p:extLst>
      <p:ext uri="{BB962C8B-B14F-4D97-AF65-F5344CB8AC3E}">
        <p14:creationId xmlns:p14="http://schemas.microsoft.com/office/powerpoint/2010/main" val="763711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p:txBody>
          <a:bodyPr>
            <a:normAutofit/>
          </a:bodyPr>
          <a:lstStyle/>
          <a:p>
            <a:r>
              <a:rPr lang="en-US" altLang="zh-CN" sz="2400" dirty="0">
                <a:latin typeface="+mj-lt"/>
                <a:ea typeface="宋体" charset="-122"/>
              </a:rPr>
              <a:t>Belief in a region is the product of:</a:t>
            </a:r>
          </a:p>
          <a:p>
            <a:pPr lvl="1"/>
            <a:r>
              <a:rPr lang="en-US" altLang="zh-CN" sz="2000" dirty="0">
                <a:latin typeface="+mj-lt"/>
                <a:ea typeface="宋体" charset="-122"/>
              </a:rPr>
              <a:t>Local information (factors in region)</a:t>
            </a:r>
          </a:p>
          <a:p>
            <a:pPr lvl="1"/>
            <a:r>
              <a:rPr lang="en-US" altLang="zh-CN" sz="2000" dirty="0">
                <a:latin typeface="+mj-lt"/>
                <a:ea typeface="宋体" charset="-122"/>
              </a:rPr>
              <a:t>Messages from parent regions</a:t>
            </a:r>
          </a:p>
          <a:p>
            <a:pPr lvl="1"/>
            <a:r>
              <a:rPr lang="en-US" altLang="zh-CN" sz="2000" dirty="0">
                <a:latin typeface="+mj-lt"/>
                <a:ea typeface="宋体" charset="-122"/>
              </a:rPr>
              <a:t>Messages into descendant regions from parents who are not descendants.</a:t>
            </a:r>
          </a:p>
          <a:p>
            <a:r>
              <a:rPr lang="en-US" altLang="zh-CN" sz="2400" dirty="0">
                <a:latin typeface="+mj-lt"/>
                <a:ea typeface="宋体" charset="-122"/>
              </a:rPr>
              <a:t>Message-update rules obtained by enforcing marginalization constraints.</a:t>
            </a:r>
          </a:p>
          <a:p>
            <a:pPr lvl="1"/>
            <a:endParaRPr lang="en-US" altLang="zh-CN" sz="2000" dirty="0">
              <a:latin typeface="+mj-lt"/>
              <a:ea typeface="宋体" charset="-122"/>
            </a:endParaRPr>
          </a:p>
        </p:txBody>
      </p:sp>
      <p:sp>
        <p:nvSpPr>
          <p:cNvPr id="4" name="Text Box 9"/>
          <p:cNvSpPr txBox="1">
            <a:spLocks noChangeArrowheads="1"/>
          </p:cNvSpPr>
          <p:nvPr/>
        </p:nvSpPr>
        <p:spPr bwMode="auto">
          <a:xfrm>
            <a:off x="-7938" y="6610588"/>
            <a:ext cx="40758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Jonathan </a:t>
            </a:r>
            <a:r>
              <a:rPr lang="en-US" altLang="zh-CN" sz="1000" dirty="0" err="1">
                <a:latin typeface="+mj-lt"/>
                <a:ea typeface="宋体" pitchFamily="2" charset="-122"/>
                <a:cs typeface="Times New Roman" pitchFamily="18" charset="0"/>
              </a:rPr>
              <a:t>Yedidia</a:t>
            </a:r>
            <a:r>
              <a:rPr lang="en-US" altLang="zh-CN" sz="1000" dirty="0">
                <a:latin typeface="+mj-lt"/>
                <a:ea typeface="宋体" pitchFamily="2" charset="-122"/>
                <a:cs typeface="Times New Roman" pitchFamily="18" charset="0"/>
              </a:rPr>
              <a:t> </a:t>
            </a:r>
            <a:r>
              <a:rPr lang="en-US" altLang="zh-CN" sz="1000" dirty="0" smtClean="0">
                <a:latin typeface="+mj-lt"/>
                <a:ea typeface="宋体" pitchFamily="2" charset="-122"/>
                <a:cs typeface="Times New Roman" pitchFamily="18" charset="0"/>
              </a:rPr>
              <a:t> - Mitsubishi </a:t>
            </a:r>
            <a:r>
              <a:rPr lang="en-US" altLang="zh-CN" sz="1000" dirty="0">
                <a:latin typeface="+mj-lt"/>
                <a:ea typeface="宋体" pitchFamily="2" charset="-122"/>
                <a:cs typeface="Times New Roman" pitchFamily="18" charset="0"/>
              </a:rPr>
              <a:t>Electric Research Labs (MERL)</a:t>
            </a:r>
          </a:p>
        </p:txBody>
      </p:sp>
      <p:sp>
        <p:nvSpPr>
          <p:cNvPr id="7"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Generalized BP</a:t>
            </a:r>
          </a:p>
        </p:txBody>
      </p:sp>
    </p:spTree>
    <p:extLst>
      <p:ext uri="{BB962C8B-B14F-4D97-AF65-F5344CB8AC3E}">
        <p14:creationId xmlns:p14="http://schemas.microsoft.com/office/powerpoint/2010/main" val="3042637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
          <p:cNvGrpSpPr>
            <a:grpSpLocks/>
          </p:cNvGrpSpPr>
          <p:nvPr/>
        </p:nvGrpSpPr>
        <p:grpSpPr bwMode="auto">
          <a:xfrm>
            <a:off x="7610475" y="2198688"/>
            <a:ext cx="1068388" cy="739775"/>
            <a:chOff x="856" y="1172"/>
            <a:chExt cx="877" cy="545"/>
          </a:xfrm>
        </p:grpSpPr>
        <p:sp>
          <p:nvSpPr>
            <p:cNvPr id="50179" name="Rectangle 3"/>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180" name="Text Box 4"/>
            <p:cNvSpPr txBox="1">
              <a:spLocks noChangeArrowheads="1"/>
            </p:cNvSpPr>
            <p:nvPr/>
          </p:nvSpPr>
          <p:spPr bwMode="auto">
            <a:xfrm>
              <a:off x="1050" y="1292"/>
              <a:ext cx="671"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58</a:t>
              </a:r>
            </a:p>
          </p:txBody>
        </p:sp>
      </p:grpSp>
      <p:grpSp>
        <p:nvGrpSpPr>
          <p:cNvPr id="50181" name="Group 5"/>
          <p:cNvGrpSpPr>
            <a:grpSpLocks/>
          </p:cNvGrpSpPr>
          <p:nvPr/>
        </p:nvGrpSpPr>
        <p:grpSpPr bwMode="auto">
          <a:xfrm>
            <a:off x="4857750" y="892175"/>
            <a:ext cx="1068388" cy="739775"/>
            <a:chOff x="856" y="1172"/>
            <a:chExt cx="877" cy="545"/>
          </a:xfrm>
        </p:grpSpPr>
        <p:sp>
          <p:nvSpPr>
            <p:cNvPr id="50182" name="Rectangle 6"/>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183" name="Text Box 7"/>
            <p:cNvSpPr txBox="1">
              <a:spLocks noChangeArrowheads="1"/>
            </p:cNvSpPr>
            <p:nvPr/>
          </p:nvSpPr>
          <p:spPr bwMode="auto">
            <a:xfrm>
              <a:off x="1050" y="1294"/>
              <a:ext cx="671"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2356</a:t>
              </a:r>
            </a:p>
          </p:txBody>
        </p:sp>
      </p:grpSp>
      <p:grpSp>
        <p:nvGrpSpPr>
          <p:cNvPr id="50184" name="Group 8"/>
          <p:cNvGrpSpPr>
            <a:grpSpLocks/>
          </p:cNvGrpSpPr>
          <p:nvPr/>
        </p:nvGrpSpPr>
        <p:grpSpPr bwMode="auto">
          <a:xfrm>
            <a:off x="6218238" y="892175"/>
            <a:ext cx="1068387" cy="739775"/>
            <a:chOff x="856" y="1172"/>
            <a:chExt cx="877" cy="545"/>
          </a:xfrm>
        </p:grpSpPr>
        <p:sp>
          <p:nvSpPr>
            <p:cNvPr id="50185" name="Rectangle 9"/>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186" name="Text Box 10"/>
            <p:cNvSpPr txBox="1">
              <a:spLocks noChangeArrowheads="1"/>
            </p:cNvSpPr>
            <p:nvPr/>
          </p:nvSpPr>
          <p:spPr bwMode="auto">
            <a:xfrm>
              <a:off x="1049" y="1294"/>
              <a:ext cx="67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4578</a:t>
              </a:r>
            </a:p>
          </p:txBody>
        </p:sp>
      </p:grpSp>
      <p:grpSp>
        <p:nvGrpSpPr>
          <p:cNvPr id="50187" name="Group 11"/>
          <p:cNvGrpSpPr>
            <a:grpSpLocks/>
          </p:cNvGrpSpPr>
          <p:nvPr/>
        </p:nvGrpSpPr>
        <p:grpSpPr bwMode="auto">
          <a:xfrm>
            <a:off x="7578725" y="892175"/>
            <a:ext cx="1066800" cy="739775"/>
            <a:chOff x="856" y="1172"/>
            <a:chExt cx="877" cy="545"/>
          </a:xfrm>
        </p:grpSpPr>
        <p:sp>
          <p:nvSpPr>
            <p:cNvPr id="50188" name="Rectangle 12"/>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189" name="Text Box 13"/>
            <p:cNvSpPr txBox="1">
              <a:spLocks noChangeArrowheads="1"/>
            </p:cNvSpPr>
            <p:nvPr/>
          </p:nvSpPr>
          <p:spPr bwMode="auto">
            <a:xfrm>
              <a:off x="1050" y="1294"/>
              <a:ext cx="671"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5689</a:t>
              </a:r>
            </a:p>
          </p:txBody>
        </p:sp>
      </p:grpSp>
      <p:grpSp>
        <p:nvGrpSpPr>
          <p:cNvPr id="50190" name="Group 14"/>
          <p:cNvGrpSpPr>
            <a:grpSpLocks/>
          </p:cNvGrpSpPr>
          <p:nvPr/>
        </p:nvGrpSpPr>
        <p:grpSpPr bwMode="auto">
          <a:xfrm>
            <a:off x="3486150" y="2200275"/>
            <a:ext cx="1068388" cy="739775"/>
            <a:chOff x="856" y="1172"/>
            <a:chExt cx="877" cy="545"/>
          </a:xfrm>
        </p:grpSpPr>
        <p:sp>
          <p:nvSpPr>
            <p:cNvPr id="50191" name="Rectangle 15"/>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192" name="Text Box 16"/>
            <p:cNvSpPr txBox="1">
              <a:spLocks noChangeArrowheads="1"/>
            </p:cNvSpPr>
            <p:nvPr/>
          </p:nvSpPr>
          <p:spPr bwMode="auto">
            <a:xfrm>
              <a:off x="1050" y="1292"/>
              <a:ext cx="67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25</a:t>
              </a:r>
            </a:p>
          </p:txBody>
        </p:sp>
      </p:grpSp>
      <p:grpSp>
        <p:nvGrpSpPr>
          <p:cNvPr id="50193" name="Group 17"/>
          <p:cNvGrpSpPr>
            <a:grpSpLocks/>
          </p:cNvGrpSpPr>
          <p:nvPr/>
        </p:nvGrpSpPr>
        <p:grpSpPr bwMode="auto">
          <a:xfrm>
            <a:off x="4860925" y="2200275"/>
            <a:ext cx="1066800" cy="739775"/>
            <a:chOff x="856" y="1172"/>
            <a:chExt cx="877" cy="545"/>
          </a:xfrm>
        </p:grpSpPr>
        <p:sp>
          <p:nvSpPr>
            <p:cNvPr id="50194" name="Rectangle 18"/>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195" name="Text Box 19"/>
            <p:cNvSpPr txBox="1">
              <a:spLocks noChangeArrowheads="1"/>
            </p:cNvSpPr>
            <p:nvPr/>
          </p:nvSpPr>
          <p:spPr bwMode="auto">
            <a:xfrm>
              <a:off x="1049" y="1292"/>
              <a:ext cx="670"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45</a:t>
              </a:r>
            </a:p>
          </p:txBody>
        </p:sp>
      </p:grpSp>
      <p:grpSp>
        <p:nvGrpSpPr>
          <p:cNvPr id="50196" name="Group 20"/>
          <p:cNvGrpSpPr>
            <a:grpSpLocks/>
          </p:cNvGrpSpPr>
          <p:nvPr/>
        </p:nvGrpSpPr>
        <p:grpSpPr bwMode="auto">
          <a:xfrm>
            <a:off x="6235700" y="2219325"/>
            <a:ext cx="1065213" cy="739775"/>
            <a:chOff x="856" y="1172"/>
            <a:chExt cx="877" cy="545"/>
          </a:xfrm>
        </p:grpSpPr>
        <p:sp>
          <p:nvSpPr>
            <p:cNvPr id="50197" name="Rectangle 21"/>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198" name="Text Box 22"/>
            <p:cNvSpPr txBox="1">
              <a:spLocks noChangeArrowheads="1"/>
            </p:cNvSpPr>
            <p:nvPr/>
          </p:nvSpPr>
          <p:spPr bwMode="auto">
            <a:xfrm>
              <a:off x="1051" y="1292"/>
              <a:ext cx="670"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56</a:t>
              </a:r>
            </a:p>
          </p:txBody>
        </p:sp>
      </p:grpSp>
      <p:grpSp>
        <p:nvGrpSpPr>
          <p:cNvPr id="50199" name="Group 23"/>
          <p:cNvGrpSpPr>
            <a:grpSpLocks/>
          </p:cNvGrpSpPr>
          <p:nvPr/>
        </p:nvGrpSpPr>
        <p:grpSpPr bwMode="auto">
          <a:xfrm>
            <a:off x="3490913" y="893763"/>
            <a:ext cx="1068387" cy="739775"/>
            <a:chOff x="856" y="1172"/>
            <a:chExt cx="877" cy="545"/>
          </a:xfrm>
        </p:grpSpPr>
        <p:sp>
          <p:nvSpPr>
            <p:cNvPr id="50200" name="Rectangle 24"/>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01" name="Text Box 25"/>
            <p:cNvSpPr txBox="1">
              <a:spLocks noChangeArrowheads="1"/>
            </p:cNvSpPr>
            <p:nvPr/>
          </p:nvSpPr>
          <p:spPr bwMode="auto">
            <a:xfrm>
              <a:off x="1049" y="1294"/>
              <a:ext cx="67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1245</a:t>
              </a:r>
            </a:p>
          </p:txBody>
        </p:sp>
      </p:grpSp>
      <p:grpSp>
        <p:nvGrpSpPr>
          <p:cNvPr id="50202" name="Group 26"/>
          <p:cNvGrpSpPr>
            <a:grpSpLocks/>
          </p:cNvGrpSpPr>
          <p:nvPr/>
        </p:nvGrpSpPr>
        <p:grpSpPr bwMode="auto">
          <a:xfrm>
            <a:off x="5561013" y="3740150"/>
            <a:ext cx="1066800" cy="739775"/>
            <a:chOff x="856" y="1172"/>
            <a:chExt cx="877" cy="545"/>
          </a:xfrm>
        </p:grpSpPr>
        <p:sp>
          <p:nvSpPr>
            <p:cNvPr id="50203" name="Rectangle 27"/>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04" name="Text Box 28"/>
            <p:cNvSpPr txBox="1">
              <a:spLocks noChangeArrowheads="1"/>
            </p:cNvSpPr>
            <p:nvPr/>
          </p:nvSpPr>
          <p:spPr bwMode="auto">
            <a:xfrm>
              <a:off x="1050" y="1294"/>
              <a:ext cx="671"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5</a:t>
              </a:r>
            </a:p>
          </p:txBody>
        </p:sp>
      </p:grpSp>
      <p:sp>
        <p:nvSpPr>
          <p:cNvPr id="50205" name="Line 29"/>
          <p:cNvSpPr>
            <a:spLocks noChangeShapeType="1"/>
          </p:cNvSpPr>
          <p:nvPr/>
        </p:nvSpPr>
        <p:spPr bwMode="auto">
          <a:xfrm>
            <a:off x="4052888" y="1704975"/>
            <a:ext cx="0" cy="400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06" name="Line 30"/>
          <p:cNvSpPr>
            <a:spLocks noChangeShapeType="1"/>
          </p:cNvSpPr>
          <p:nvPr/>
        </p:nvSpPr>
        <p:spPr bwMode="auto">
          <a:xfrm>
            <a:off x="4248150" y="1711325"/>
            <a:ext cx="954088" cy="422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07" name="Line 31"/>
          <p:cNvSpPr>
            <a:spLocks noChangeShapeType="1"/>
          </p:cNvSpPr>
          <p:nvPr/>
        </p:nvSpPr>
        <p:spPr bwMode="auto">
          <a:xfrm flipH="1">
            <a:off x="4194175" y="1690688"/>
            <a:ext cx="973138" cy="4048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08" name="Line 32"/>
          <p:cNvSpPr>
            <a:spLocks noChangeShapeType="1"/>
          </p:cNvSpPr>
          <p:nvPr/>
        </p:nvSpPr>
        <p:spPr bwMode="auto">
          <a:xfrm>
            <a:off x="5526088" y="1697038"/>
            <a:ext cx="1022350" cy="446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09" name="Line 33"/>
          <p:cNvSpPr>
            <a:spLocks noChangeShapeType="1"/>
          </p:cNvSpPr>
          <p:nvPr/>
        </p:nvSpPr>
        <p:spPr bwMode="auto">
          <a:xfrm flipH="1">
            <a:off x="5532438" y="1697038"/>
            <a:ext cx="1001712" cy="436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10" name="Line 34"/>
          <p:cNvSpPr>
            <a:spLocks noChangeShapeType="1"/>
          </p:cNvSpPr>
          <p:nvPr/>
        </p:nvSpPr>
        <p:spPr bwMode="auto">
          <a:xfrm>
            <a:off x="6900863" y="1720850"/>
            <a:ext cx="1012825" cy="428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11" name="Line 35"/>
          <p:cNvSpPr>
            <a:spLocks noChangeShapeType="1"/>
          </p:cNvSpPr>
          <p:nvPr/>
        </p:nvSpPr>
        <p:spPr bwMode="auto">
          <a:xfrm flipH="1">
            <a:off x="6858000" y="1682750"/>
            <a:ext cx="1008063" cy="474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12" name="Line 36"/>
          <p:cNvSpPr>
            <a:spLocks noChangeShapeType="1"/>
          </p:cNvSpPr>
          <p:nvPr/>
        </p:nvSpPr>
        <p:spPr bwMode="auto">
          <a:xfrm>
            <a:off x="8205788" y="1711325"/>
            <a:ext cx="0" cy="438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13" name="Line 37"/>
          <p:cNvSpPr>
            <a:spLocks noChangeShapeType="1"/>
          </p:cNvSpPr>
          <p:nvPr/>
        </p:nvSpPr>
        <p:spPr bwMode="auto">
          <a:xfrm>
            <a:off x="4078288" y="3024188"/>
            <a:ext cx="1636712" cy="663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14" name="Line 38"/>
          <p:cNvSpPr>
            <a:spLocks noChangeShapeType="1"/>
          </p:cNvSpPr>
          <p:nvPr/>
        </p:nvSpPr>
        <p:spPr bwMode="auto">
          <a:xfrm>
            <a:off x="5438775" y="3001963"/>
            <a:ext cx="506413" cy="6715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15" name="Line 39"/>
          <p:cNvSpPr>
            <a:spLocks noChangeShapeType="1"/>
          </p:cNvSpPr>
          <p:nvPr/>
        </p:nvSpPr>
        <p:spPr bwMode="auto">
          <a:xfrm flipH="1">
            <a:off x="6197600" y="3009900"/>
            <a:ext cx="519113" cy="669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16" name="Line 40"/>
          <p:cNvSpPr>
            <a:spLocks noChangeShapeType="1"/>
          </p:cNvSpPr>
          <p:nvPr/>
        </p:nvSpPr>
        <p:spPr bwMode="auto">
          <a:xfrm flipH="1">
            <a:off x="6459538" y="3009900"/>
            <a:ext cx="1663700" cy="6556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17" name="Text Box 41"/>
          <p:cNvSpPr txBox="1">
            <a:spLocks noChangeArrowheads="1"/>
          </p:cNvSpPr>
          <p:nvPr/>
        </p:nvSpPr>
        <p:spPr bwMode="auto">
          <a:xfrm>
            <a:off x="379413" y="704850"/>
            <a:ext cx="29813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3600" b="1" i="1">
                <a:ea typeface="宋体" charset="-122"/>
              </a:rPr>
              <a:t>Generalized Belief Propagation</a:t>
            </a:r>
            <a:endParaRPr lang="en-US" altLang="zh-CN" sz="3600">
              <a:latin typeface="Times New Roman" pitchFamily="18" charset="0"/>
              <a:ea typeface="宋体" charset="-122"/>
            </a:endParaRPr>
          </a:p>
        </p:txBody>
      </p:sp>
      <p:sp>
        <p:nvSpPr>
          <p:cNvPr id="50218" name="Oval 42"/>
          <p:cNvSpPr>
            <a:spLocks noChangeArrowheads="1"/>
          </p:cNvSpPr>
          <p:nvPr/>
        </p:nvSpPr>
        <p:spPr bwMode="auto">
          <a:xfrm>
            <a:off x="1179513" y="3702050"/>
            <a:ext cx="298450" cy="279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19" name="Oval 43"/>
          <p:cNvSpPr>
            <a:spLocks noChangeArrowheads="1"/>
          </p:cNvSpPr>
          <p:nvPr/>
        </p:nvSpPr>
        <p:spPr bwMode="auto">
          <a:xfrm>
            <a:off x="1179513" y="4657725"/>
            <a:ext cx="298450" cy="28098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20" name="Line 44"/>
          <p:cNvSpPr>
            <a:spLocks noChangeShapeType="1"/>
          </p:cNvSpPr>
          <p:nvPr/>
        </p:nvSpPr>
        <p:spPr bwMode="auto">
          <a:xfrm>
            <a:off x="1333500" y="3994150"/>
            <a:ext cx="1588" cy="668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21" name="Oval 45"/>
          <p:cNvSpPr>
            <a:spLocks noChangeArrowheads="1"/>
          </p:cNvSpPr>
          <p:nvPr/>
        </p:nvSpPr>
        <p:spPr bwMode="auto">
          <a:xfrm>
            <a:off x="2220913" y="3702050"/>
            <a:ext cx="298450" cy="279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22" name="Oval 46"/>
          <p:cNvSpPr>
            <a:spLocks noChangeArrowheads="1"/>
          </p:cNvSpPr>
          <p:nvPr/>
        </p:nvSpPr>
        <p:spPr bwMode="auto">
          <a:xfrm>
            <a:off x="2222500" y="4657725"/>
            <a:ext cx="298450" cy="28098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23" name="Line 47"/>
          <p:cNvSpPr>
            <a:spLocks noChangeShapeType="1"/>
          </p:cNvSpPr>
          <p:nvPr/>
        </p:nvSpPr>
        <p:spPr bwMode="auto">
          <a:xfrm>
            <a:off x="2384425" y="3987800"/>
            <a:ext cx="0" cy="668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24" name="Oval 48"/>
          <p:cNvSpPr>
            <a:spLocks noChangeArrowheads="1"/>
          </p:cNvSpPr>
          <p:nvPr/>
        </p:nvSpPr>
        <p:spPr bwMode="auto">
          <a:xfrm>
            <a:off x="3265488" y="3703638"/>
            <a:ext cx="298450" cy="279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25" name="Oval 49"/>
          <p:cNvSpPr>
            <a:spLocks noChangeArrowheads="1"/>
          </p:cNvSpPr>
          <p:nvPr/>
        </p:nvSpPr>
        <p:spPr bwMode="auto">
          <a:xfrm>
            <a:off x="3267075" y="4659313"/>
            <a:ext cx="298450" cy="279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26" name="Line 50"/>
          <p:cNvSpPr>
            <a:spLocks noChangeShapeType="1"/>
          </p:cNvSpPr>
          <p:nvPr/>
        </p:nvSpPr>
        <p:spPr bwMode="auto">
          <a:xfrm flipH="1">
            <a:off x="3421063" y="3981450"/>
            <a:ext cx="1587" cy="6762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27" name="Line 51"/>
          <p:cNvSpPr>
            <a:spLocks noChangeShapeType="1"/>
          </p:cNvSpPr>
          <p:nvPr/>
        </p:nvSpPr>
        <p:spPr bwMode="auto">
          <a:xfrm>
            <a:off x="1474788" y="3844925"/>
            <a:ext cx="7334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28" name="Line 52"/>
          <p:cNvSpPr>
            <a:spLocks noChangeShapeType="1"/>
          </p:cNvSpPr>
          <p:nvPr/>
        </p:nvSpPr>
        <p:spPr bwMode="auto">
          <a:xfrm>
            <a:off x="1477963" y="4792663"/>
            <a:ext cx="754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29" name="Oval 53"/>
          <p:cNvSpPr>
            <a:spLocks noChangeArrowheads="1"/>
          </p:cNvSpPr>
          <p:nvPr/>
        </p:nvSpPr>
        <p:spPr bwMode="auto">
          <a:xfrm>
            <a:off x="1179513" y="4657725"/>
            <a:ext cx="298450" cy="28098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30" name="Oval 54"/>
          <p:cNvSpPr>
            <a:spLocks noChangeArrowheads="1"/>
          </p:cNvSpPr>
          <p:nvPr/>
        </p:nvSpPr>
        <p:spPr bwMode="auto">
          <a:xfrm>
            <a:off x="1179513" y="5614988"/>
            <a:ext cx="298450" cy="279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31" name="Line 55"/>
          <p:cNvSpPr>
            <a:spLocks noChangeShapeType="1"/>
          </p:cNvSpPr>
          <p:nvPr/>
        </p:nvSpPr>
        <p:spPr bwMode="auto">
          <a:xfrm>
            <a:off x="1327150" y="4929188"/>
            <a:ext cx="0" cy="6762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32" name="Oval 56"/>
          <p:cNvSpPr>
            <a:spLocks noChangeArrowheads="1"/>
          </p:cNvSpPr>
          <p:nvPr/>
        </p:nvSpPr>
        <p:spPr bwMode="auto">
          <a:xfrm>
            <a:off x="2220913" y="4657725"/>
            <a:ext cx="298450" cy="280988"/>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33" name="Oval 57"/>
          <p:cNvSpPr>
            <a:spLocks noChangeArrowheads="1"/>
          </p:cNvSpPr>
          <p:nvPr/>
        </p:nvSpPr>
        <p:spPr bwMode="auto">
          <a:xfrm>
            <a:off x="2222500" y="5614988"/>
            <a:ext cx="298450" cy="279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34" name="Line 58"/>
          <p:cNvSpPr>
            <a:spLocks noChangeShapeType="1"/>
          </p:cNvSpPr>
          <p:nvPr/>
        </p:nvSpPr>
        <p:spPr bwMode="auto">
          <a:xfrm>
            <a:off x="2384425" y="4943475"/>
            <a:ext cx="0" cy="68421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35" name="Oval 59"/>
          <p:cNvSpPr>
            <a:spLocks noChangeArrowheads="1"/>
          </p:cNvSpPr>
          <p:nvPr/>
        </p:nvSpPr>
        <p:spPr bwMode="auto">
          <a:xfrm>
            <a:off x="3265488" y="4659313"/>
            <a:ext cx="298450" cy="279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36" name="Oval 60"/>
          <p:cNvSpPr>
            <a:spLocks noChangeArrowheads="1"/>
          </p:cNvSpPr>
          <p:nvPr/>
        </p:nvSpPr>
        <p:spPr bwMode="auto">
          <a:xfrm>
            <a:off x="3267075" y="5616575"/>
            <a:ext cx="298450" cy="279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37" name="Line 61"/>
          <p:cNvSpPr>
            <a:spLocks noChangeShapeType="1"/>
          </p:cNvSpPr>
          <p:nvPr/>
        </p:nvSpPr>
        <p:spPr bwMode="auto">
          <a:xfrm>
            <a:off x="3421063" y="4945063"/>
            <a:ext cx="1587" cy="6889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38" name="Line 62"/>
          <p:cNvSpPr>
            <a:spLocks noChangeShapeType="1"/>
          </p:cNvSpPr>
          <p:nvPr/>
        </p:nvSpPr>
        <p:spPr bwMode="auto">
          <a:xfrm>
            <a:off x="1462088" y="5748338"/>
            <a:ext cx="7556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39" name="Oval 63"/>
          <p:cNvSpPr>
            <a:spLocks noChangeArrowheads="1"/>
          </p:cNvSpPr>
          <p:nvPr/>
        </p:nvSpPr>
        <p:spPr bwMode="auto">
          <a:xfrm>
            <a:off x="819150" y="3373438"/>
            <a:ext cx="1966913" cy="1811337"/>
          </a:xfrm>
          <a:prstGeom prst="ellipse">
            <a:avLst/>
          </a:prstGeom>
          <a:noFill/>
          <a:ln w="28575">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40" name="Oval 64"/>
          <p:cNvSpPr>
            <a:spLocks noChangeArrowheads="1"/>
          </p:cNvSpPr>
          <p:nvPr/>
        </p:nvSpPr>
        <p:spPr bwMode="auto">
          <a:xfrm>
            <a:off x="1947863" y="3430588"/>
            <a:ext cx="1966912" cy="1811337"/>
          </a:xfrm>
          <a:prstGeom prst="ellipse">
            <a:avLst/>
          </a:prstGeom>
          <a:noFill/>
          <a:ln w="28575">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41" name="Oval 65"/>
          <p:cNvSpPr>
            <a:spLocks noChangeArrowheads="1"/>
          </p:cNvSpPr>
          <p:nvPr/>
        </p:nvSpPr>
        <p:spPr bwMode="auto">
          <a:xfrm>
            <a:off x="889000" y="4387850"/>
            <a:ext cx="1966913" cy="1811338"/>
          </a:xfrm>
          <a:prstGeom prst="ellipse">
            <a:avLst/>
          </a:prstGeom>
          <a:noFill/>
          <a:ln w="28575">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42" name="Oval 66"/>
          <p:cNvSpPr>
            <a:spLocks noChangeArrowheads="1"/>
          </p:cNvSpPr>
          <p:nvPr/>
        </p:nvSpPr>
        <p:spPr bwMode="auto">
          <a:xfrm>
            <a:off x="1917700" y="4381500"/>
            <a:ext cx="1966913" cy="1809750"/>
          </a:xfrm>
          <a:prstGeom prst="ellipse">
            <a:avLst/>
          </a:prstGeom>
          <a:noFill/>
          <a:ln w="28575">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43" name="Text Box 67"/>
          <p:cNvSpPr txBox="1">
            <a:spLocks noChangeArrowheads="1"/>
          </p:cNvSpPr>
          <p:nvPr/>
        </p:nvSpPr>
        <p:spPr bwMode="auto">
          <a:xfrm>
            <a:off x="1384300" y="3867150"/>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1</a:t>
            </a:r>
          </a:p>
        </p:txBody>
      </p:sp>
      <p:sp>
        <p:nvSpPr>
          <p:cNvPr id="50244" name="Text Box 68"/>
          <p:cNvSpPr txBox="1">
            <a:spLocks noChangeArrowheads="1"/>
          </p:cNvSpPr>
          <p:nvPr/>
        </p:nvSpPr>
        <p:spPr bwMode="auto">
          <a:xfrm>
            <a:off x="2416175" y="3854450"/>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2</a:t>
            </a:r>
          </a:p>
        </p:txBody>
      </p:sp>
      <p:sp>
        <p:nvSpPr>
          <p:cNvPr id="50245" name="Text Box 69"/>
          <p:cNvSpPr txBox="1">
            <a:spLocks noChangeArrowheads="1"/>
          </p:cNvSpPr>
          <p:nvPr/>
        </p:nvSpPr>
        <p:spPr bwMode="auto">
          <a:xfrm>
            <a:off x="3138488" y="3876675"/>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3</a:t>
            </a:r>
          </a:p>
        </p:txBody>
      </p:sp>
      <p:sp>
        <p:nvSpPr>
          <p:cNvPr id="50246" name="Text Box 70"/>
          <p:cNvSpPr txBox="1">
            <a:spLocks noChangeArrowheads="1"/>
          </p:cNvSpPr>
          <p:nvPr/>
        </p:nvSpPr>
        <p:spPr bwMode="auto">
          <a:xfrm>
            <a:off x="1384300" y="4775200"/>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4</a:t>
            </a:r>
          </a:p>
        </p:txBody>
      </p:sp>
      <p:sp>
        <p:nvSpPr>
          <p:cNvPr id="50247" name="Text Box 71"/>
          <p:cNvSpPr txBox="1">
            <a:spLocks noChangeArrowheads="1"/>
          </p:cNvSpPr>
          <p:nvPr/>
        </p:nvSpPr>
        <p:spPr bwMode="auto">
          <a:xfrm>
            <a:off x="2497138" y="4803775"/>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5</a:t>
            </a:r>
          </a:p>
        </p:txBody>
      </p:sp>
      <p:sp>
        <p:nvSpPr>
          <p:cNvPr id="50248" name="Text Box 72"/>
          <p:cNvSpPr txBox="1">
            <a:spLocks noChangeArrowheads="1"/>
          </p:cNvSpPr>
          <p:nvPr/>
        </p:nvSpPr>
        <p:spPr bwMode="auto">
          <a:xfrm>
            <a:off x="3117850" y="4818063"/>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6</a:t>
            </a:r>
          </a:p>
        </p:txBody>
      </p:sp>
      <p:sp>
        <p:nvSpPr>
          <p:cNvPr id="50249" name="Text Box 73"/>
          <p:cNvSpPr txBox="1">
            <a:spLocks noChangeArrowheads="1"/>
          </p:cNvSpPr>
          <p:nvPr/>
        </p:nvSpPr>
        <p:spPr bwMode="auto">
          <a:xfrm>
            <a:off x="1393825" y="5338763"/>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7</a:t>
            </a:r>
          </a:p>
        </p:txBody>
      </p:sp>
      <p:sp>
        <p:nvSpPr>
          <p:cNvPr id="50250" name="Text Box 74"/>
          <p:cNvSpPr txBox="1">
            <a:spLocks noChangeArrowheads="1"/>
          </p:cNvSpPr>
          <p:nvPr/>
        </p:nvSpPr>
        <p:spPr bwMode="auto">
          <a:xfrm>
            <a:off x="2435225" y="5357813"/>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8</a:t>
            </a:r>
          </a:p>
        </p:txBody>
      </p:sp>
      <p:sp>
        <p:nvSpPr>
          <p:cNvPr id="50251" name="Text Box 75"/>
          <p:cNvSpPr txBox="1">
            <a:spLocks noChangeArrowheads="1"/>
          </p:cNvSpPr>
          <p:nvPr/>
        </p:nvSpPr>
        <p:spPr bwMode="auto">
          <a:xfrm>
            <a:off x="3062288" y="5367338"/>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9</a:t>
            </a:r>
          </a:p>
        </p:txBody>
      </p:sp>
      <p:sp>
        <p:nvSpPr>
          <p:cNvPr id="50252" name="Line 76"/>
          <p:cNvSpPr>
            <a:spLocks noChangeShapeType="1"/>
          </p:cNvSpPr>
          <p:nvPr/>
        </p:nvSpPr>
        <p:spPr bwMode="auto">
          <a:xfrm>
            <a:off x="2535238" y="3838575"/>
            <a:ext cx="735012"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53" name="Line 77"/>
          <p:cNvSpPr>
            <a:spLocks noChangeShapeType="1"/>
          </p:cNvSpPr>
          <p:nvPr/>
        </p:nvSpPr>
        <p:spPr bwMode="auto">
          <a:xfrm>
            <a:off x="2524125" y="4786313"/>
            <a:ext cx="7540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254" name="Line 78"/>
          <p:cNvSpPr>
            <a:spLocks noChangeShapeType="1"/>
          </p:cNvSpPr>
          <p:nvPr/>
        </p:nvSpPr>
        <p:spPr bwMode="auto">
          <a:xfrm>
            <a:off x="2516188" y="5757863"/>
            <a:ext cx="754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9" name="Text Box 9"/>
          <p:cNvSpPr txBox="1">
            <a:spLocks noChangeArrowheads="1"/>
          </p:cNvSpPr>
          <p:nvPr/>
        </p:nvSpPr>
        <p:spPr bwMode="auto">
          <a:xfrm>
            <a:off x="-7938" y="6610588"/>
            <a:ext cx="40758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Jonathan </a:t>
            </a:r>
            <a:r>
              <a:rPr lang="en-US" altLang="zh-CN" sz="1000" dirty="0" err="1">
                <a:latin typeface="+mj-lt"/>
                <a:ea typeface="宋体" pitchFamily="2" charset="-122"/>
                <a:cs typeface="Times New Roman" pitchFamily="18" charset="0"/>
              </a:rPr>
              <a:t>Yedidia</a:t>
            </a:r>
            <a:r>
              <a:rPr lang="en-US" altLang="zh-CN" sz="1000" dirty="0">
                <a:latin typeface="+mj-lt"/>
                <a:ea typeface="宋体" pitchFamily="2" charset="-122"/>
                <a:cs typeface="Times New Roman" pitchFamily="18" charset="0"/>
              </a:rPr>
              <a:t> </a:t>
            </a:r>
            <a:r>
              <a:rPr lang="en-US" altLang="zh-CN" sz="1000" dirty="0" smtClean="0">
                <a:latin typeface="+mj-lt"/>
                <a:ea typeface="宋体" pitchFamily="2" charset="-122"/>
                <a:cs typeface="Times New Roman" pitchFamily="18" charset="0"/>
              </a:rPr>
              <a:t> - Mitsubishi </a:t>
            </a:r>
            <a:r>
              <a:rPr lang="en-US" altLang="zh-CN" sz="1000" dirty="0">
                <a:latin typeface="+mj-lt"/>
                <a:ea typeface="宋体" pitchFamily="2" charset="-122"/>
                <a:cs typeface="Times New Roman" pitchFamily="18" charset="0"/>
              </a:rPr>
              <a:t>Electric Research Labs (MERL)</a:t>
            </a:r>
          </a:p>
        </p:txBody>
      </p:sp>
    </p:spTree>
    <p:extLst>
      <p:ext uri="{BB962C8B-B14F-4D97-AF65-F5344CB8AC3E}">
        <p14:creationId xmlns:p14="http://schemas.microsoft.com/office/powerpoint/2010/main" val="123114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nvGrpSpPr>
        <p:grpSpPr bwMode="auto">
          <a:xfrm>
            <a:off x="7610475" y="2198688"/>
            <a:ext cx="1068388" cy="739775"/>
            <a:chOff x="856" y="1172"/>
            <a:chExt cx="877" cy="545"/>
          </a:xfrm>
        </p:grpSpPr>
        <p:sp>
          <p:nvSpPr>
            <p:cNvPr id="51203" name="Rectangle 3"/>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04" name="Text Box 4"/>
            <p:cNvSpPr txBox="1">
              <a:spLocks noChangeArrowheads="1"/>
            </p:cNvSpPr>
            <p:nvPr/>
          </p:nvSpPr>
          <p:spPr bwMode="auto">
            <a:xfrm>
              <a:off x="1050" y="1292"/>
              <a:ext cx="671"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58</a:t>
              </a:r>
            </a:p>
          </p:txBody>
        </p:sp>
      </p:grpSp>
      <p:grpSp>
        <p:nvGrpSpPr>
          <p:cNvPr id="51205" name="Group 5"/>
          <p:cNvGrpSpPr>
            <a:grpSpLocks/>
          </p:cNvGrpSpPr>
          <p:nvPr/>
        </p:nvGrpSpPr>
        <p:grpSpPr bwMode="auto">
          <a:xfrm>
            <a:off x="4857750" y="892175"/>
            <a:ext cx="1068388" cy="739775"/>
            <a:chOff x="856" y="1172"/>
            <a:chExt cx="877" cy="545"/>
          </a:xfrm>
        </p:grpSpPr>
        <p:sp>
          <p:nvSpPr>
            <p:cNvPr id="51206" name="Rectangle 6"/>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07" name="Text Box 7"/>
            <p:cNvSpPr txBox="1">
              <a:spLocks noChangeArrowheads="1"/>
            </p:cNvSpPr>
            <p:nvPr/>
          </p:nvSpPr>
          <p:spPr bwMode="auto">
            <a:xfrm>
              <a:off x="1050" y="1294"/>
              <a:ext cx="671"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2356</a:t>
              </a:r>
            </a:p>
          </p:txBody>
        </p:sp>
      </p:grpSp>
      <p:grpSp>
        <p:nvGrpSpPr>
          <p:cNvPr id="51208" name="Group 8"/>
          <p:cNvGrpSpPr>
            <a:grpSpLocks/>
          </p:cNvGrpSpPr>
          <p:nvPr/>
        </p:nvGrpSpPr>
        <p:grpSpPr bwMode="auto">
          <a:xfrm>
            <a:off x="6218238" y="892175"/>
            <a:ext cx="1068387" cy="739775"/>
            <a:chOff x="856" y="1172"/>
            <a:chExt cx="877" cy="545"/>
          </a:xfrm>
        </p:grpSpPr>
        <p:sp>
          <p:nvSpPr>
            <p:cNvPr id="51209" name="Rectangle 9"/>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10" name="Text Box 10"/>
            <p:cNvSpPr txBox="1">
              <a:spLocks noChangeArrowheads="1"/>
            </p:cNvSpPr>
            <p:nvPr/>
          </p:nvSpPr>
          <p:spPr bwMode="auto">
            <a:xfrm>
              <a:off x="1049" y="1294"/>
              <a:ext cx="67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4578</a:t>
              </a:r>
            </a:p>
          </p:txBody>
        </p:sp>
      </p:grpSp>
      <p:grpSp>
        <p:nvGrpSpPr>
          <p:cNvPr id="51211" name="Group 11"/>
          <p:cNvGrpSpPr>
            <a:grpSpLocks/>
          </p:cNvGrpSpPr>
          <p:nvPr/>
        </p:nvGrpSpPr>
        <p:grpSpPr bwMode="auto">
          <a:xfrm>
            <a:off x="7578725" y="892175"/>
            <a:ext cx="1066800" cy="739775"/>
            <a:chOff x="856" y="1172"/>
            <a:chExt cx="877" cy="545"/>
          </a:xfrm>
        </p:grpSpPr>
        <p:sp>
          <p:nvSpPr>
            <p:cNvPr id="51212" name="Rectangle 12"/>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13" name="Text Box 13"/>
            <p:cNvSpPr txBox="1">
              <a:spLocks noChangeArrowheads="1"/>
            </p:cNvSpPr>
            <p:nvPr/>
          </p:nvSpPr>
          <p:spPr bwMode="auto">
            <a:xfrm>
              <a:off x="1050" y="1294"/>
              <a:ext cx="671"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5689</a:t>
              </a:r>
            </a:p>
          </p:txBody>
        </p:sp>
      </p:grpSp>
      <p:grpSp>
        <p:nvGrpSpPr>
          <p:cNvPr id="51214" name="Group 14"/>
          <p:cNvGrpSpPr>
            <a:grpSpLocks/>
          </p:cNvGrpSpPr>
          <p:nvPr/>
        </p:nvGrpSpPr>
        <p:grpSpPr bwMode="auto">
          <a:xfrm>
            <a:off x="3486150" y="2200275"/>
            <a:ext cx="1068388" cy="739775"/>
            <a:chOff x="856" y="1172"/>
            <a:chExt cx="877" cy="545"/>
          </a:xfrm>
        </p:grpSpPr>
        <p:sp>
          <p:nvSpPr>
            <p:cNvPr id="51215" name="Rectangle 15"/>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16" name="Text Box 16"/>
            <p:cNvSpPr txBox="1">
              <a:spLocks noChangeArrowheads="1"/>
            </p:cNvSpPr>
            <p:nvPr/>
          </p:nvSpPr>
          <p:spPr bwMode="auto">
            <a:xfrm>
              <a:off x="1050" y="1292"/>
              <a:ext cx="67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25</a:t>
              </a:r>
            </a:p>
          </p:txBody>
        </p:sp>
      </p:grpSp>
      <p:grpSp>
        <p:nvGrpSpPr>
          <p:cNvPr id="51217" name="Group 17"/>
          <p:cNvGrpSpPr>
            <a:grpSpLocks/>
          </p:cNvGrpSpPr>
          <p:nvPr/>
        </p:nvGrpSpPr>
        <p:grpSpPr bwMode="auto">
          <a:xfrm>
            <a:off x="4860925" y="2200275"/>
            <a:ext cx="1066800" cy="739775"/>
            <a:chOff x="856" y="1172"/>
            <a:chExt cx="877" cy="545"/>
          </a:xfrm>
        </p:grpSpPr>
        <p:sp>
          <p:nvSpPr>
            <p:cNvPr id="51218" name="Rectangle 18"/>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19" name="Text Box 19"/>
            <p:cNvSpPr txBox="1">
              <a:spLocks noChangeArrowheads="1"/>
            </p:cNvSpPr>
            <p:nvPr/>
          </p:nvSpPr>
          <p:spPr bwMode="auto">
            <a:xfrm>
              <a:off x="1049" y="1292"/>
              <a:ext cx="670"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45</a:t>
              </a:r>
            </a:p>
          </p:txBody>
        </p:sp>
      </p:grpSp>
      <p:grpSp>
        <p:nvGrpSpPr>
          <p:cNvPr id="51220" name="Group 20"/>
          <p:cNvGrpSpPr>
            <a:grpSpLocks/>
          </p:cNvGrpSpPr>
          <p:nvPr/>
        </p:nvGrpSpPr>
        <p:grpSpPr bwMode="auto">
          <a:xfrm>
            <a:off x="6235700" y="2219325"/>
            <a:ext cx="1065213" cy="739775"/>
            <a:chOff x="856" y="1172"/>
            <a:chExt cx="877" cy="545"/>
          </a:xfrm>
        </p:grpSpPr>
        <p:sp>
          <p:nvSpPr>
            <p:cNvPr id="51221" name="Rectangle 21"/>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22" name="Text Box 22"/>
            <p:cNvSpPr txBox="1">
              <a:spLocks noChangeArrowheads="1"/>
            </p:cNvSpPr>
            <p:nvPr/>
          </p:nvSpPr>
          <p:spPr bwMode="auto">
            <a:xfrm>
              <a:off x="1051" y="1292"/>
              <a:ext cx="670"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56</a:t>
              </a:r>
            </a:p>
          </p:txBody>
        </p:sp>
      </p:grpSp>
      <p:grpSp>
        <p:nvGrpSpPr>
          <p:cNvPr id="51223" name="Group 23"/>
          <p:cNvGrpSpPr>
            <a:grpSpLocks/>
          </p:cNvGrpSpPr>
          <p:nvPr/>
        </p:nvGrpSpPr>
        <p:grpSpPr bwMode="auto">
          <a:xfrm>
            <a:off x="3490913" y="893763"/>
            <a:ext cx="1068387" cy="739775"/>
            <a:chOff x="856" y="1172"/>
            <a:chExt cx="877" cy="545"/>
          </a:xfrm>
        </p:grpSpPr>
        <p:sp>
          <p:nvSpPr>
            <p:cNvPr id="51224" name="Rectangle 24"/>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25" name="Text Box 25"/>
            <p:cNvSpPr txBox="1">
              <a:spLocks noChangeArrowheads="1"/>
            </p:cNvSpPr>
            <p:nvPr/>
          </p:nvSpPr>
          <p:spPr bwMode="auto">
            <a:xfrm>
              <a:off x="1049" y="1294"/>
              <a:ext cx="67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1245</a:t>
              </a:r>
            </a:p>
          </p:txBody>
        </p:sp>
      </p:grpSp>
      <p:grpSp>
        <p:nvGrpSpPr>
          <p:cNvPr id="51226" name="Group 26"/>
          <p:cNvGrpSpPr>
            <a:grpSpLocks/>
          </p:cNvGrpSpPr>
          <p:nvPr/>
        </p:nvGrpSpPr>
        <p:grpSpPr bwMode="auto">
          <a:xfrm>
            <a:off x="5561013" y="3740150"/>
            <a:ext cx="1066800" cy="739775"/>
            <a:chOff x="856" y="1172"/>
            <a:chExt cx="877" cy="545"/>
          </a:xfrm>
        </p:grpSpPr>
        <p:sp>
          <p:nvSpPr>
            <p:cNvPr id="51227" name="Rectangle 27"/>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28" name="Text Box 28"/>
            <p:cNvSpPr txBox="1">
              <a:spLocks noChangeArrowheads="1"/>
            </p:cNvSpPr>
            <p:nvPr/>
          </p:nvSpPr>
          <p:spPr bwMode="auto">
            <a:xfrm>
              <a:off x="1050" y="1294"/>
              <a:ext cx="671"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5</a:t>
              </a:r>
            </a:p>
          </p:txBody>
        </p:sp>
      </p:grpSp>
      <p:sp>
        <p:nvSpPr>
          <p:cNvPr id="51229" name="Line 29"/>
          <p:cNvSpPr>
            <a:spLocks noChangeShapeType="1"/>
          </p:cNvSpPr>
          <p:nvPr/>
        </p:nvSpPr>
        <p:spPr bwMode="auto">
          <a:xfrm>
            <a:off x="4052888" y="1704975"/>
            <a:ext cx="0" cy="400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30" name="Line 30"/>
          <p:cNvSpPr>
            <a:spLocks noChangeShapeType="1"/>
          </p:cNvSpPr>
          <p:nvPr/>
        </p:nvSpPr>
        <p:spPr bwMode="auto">
          <a:xfrm>
            <a:off x="4248150" y="1711325"/>
            <a:ext cx="954088" cy="422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31" name="Line 31"/>
          <p:cNvSpPr>
            <a:spLocks noChangeShapeType="1"/>
          </p:cNvSpPr>
          <p:nvPr/>
        </p:nvSpPr>
        <p:spPr bwMode="auto">
          <a:xfrm flipH="1">
            <a:off x="4194175" y="1690688"/>
            <a:ext cx="973138" cy="4048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32" name="Line 32"/>
          <p:cNvSpPr>
            <a:spLocks noChangeShapeType="1"/>
          </p:cNvSpPr>
          <p:nvPr/>
        </p:nvSpPr>
        <p:spPr bwMode="auto">
          <a:xfrm>
            <a:off x="5526088" y="1697038"/>
            <a:ext cx="1022350" cy="446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33" name="Line 33"/>
          <p:cNvSpPr>
            <a:spLocks noChangeShapeType="1"/>
          </p:cNvSpPr>
          <p:nvPr/>
        </p:nvSpPr>
        <p:spPr bwMode="auto">
          <a:xfrm flipH="1">
            <a:off x="5532438" y="1697038"/>
            <a:ext cx="1001712" cy="436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34" name="Line 34"/>
          <p:cNvSpPr>
            <a:spLocks noChangeShapeType="1"/>
          </p:cNvSpPr>
          <p:nvPr/>
        </p:nvSpPr>
        <p:spPr bwMode="auto">
          <a:xfrm>
            <a:off x="6900863" y="1720850"/>
            <a:ext cx="1012825" cy="428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35" name="Line 35"/>
          <p:cNvSpPr>
            <a:spLocks noChangeShapeType="1"/>
          </p:cNvSpPr>
          <p:nvPr/>
        </p:nvSpPr>
        <p:spPr bwMode="auto">
          <a:xfrm flipH="1">
            <a:off x="6858000" y="1682750"/>
            <a:ext cx="1008063" cy="474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36" name="Line 36"/>
          <p:cNvSpPr>
            <a:spLocks noChangeShapeType="1"/>
          </p:cNvSpPr>
          <p:nvPr/>
        </p:nvSpPr>
        <p:spPr bwMode="auto">
          <a:xfrm>
            <a:off x="8205788" y="1711325"/>
            <a:ext cx="0" cy="438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37" name="Line 37"/>
          <p:cNvSpPr>
            <a:spLocks noChangeShapeType="1"/>
          </p:cNvSpPr>
          <p:nvPr/>
        </p:nvSpPr>
        <p:spPr bwMode="auto">
          <a:xfrm>
            <a:off x="4078288" y="3024188"/>
            <a:ext cx="1636712" cy="663575"/>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38" name="Line 38"/>
          <p:cNvSpPr>
            <a:spLocks noChangeShapeType="1"/>
          </p:cNvSpPr>
          <p:nvPr/>
        </p:nvSpPr>
        <p:spPr bwMode="auto">
          <a:xfrm>
            <a:off x="5438775" y="3001963"/>
            <a:ext cx="506413" cy="671512"/>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39" name="Line 39"/>
          <p:cNvSpPr>
            <a:spLocks noChangeShapeType="1"/>
          </p:cNvSpPr>
          <p:nvPr/>
        </p:nvSpPr>
        <p:spPr bwMode="auto">
          <a:xfrm flipH="1">
            <a:off x="6197600" y="3009900"/>
            <a:ext cx="519113" cy="669925"/>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40" name="Line 40"/>
          <p:cNvSpPr>
            <a:spLocks noChangeShapeType="1"/>
          </p:cNvSpPr>
          <p:nvPr/>
        </p:nvSpPr>
        <p:spPr bwMode="auto">
          <a:xfrm flipH="1">
            <a:off x="6459538" y="3009900"/>
            <a:ext cx="1663700" cy="655638"/>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41" name="Oval 41"/>
          <p:cNvSpPr>
            <a:spLocks noChangeArrowheads="1"/>
          </p:cNvSpPr>
          <p:nvPr/>
        </p:nvSpPr>
        <p:spPr bwMode="auto">
          <a:xfrm>
            <a:off x="5335588" y="3517900"/>
            <a:ext cx="1543050" cy="1217613"/>
          </a:xfrm>
          <a:prstGeom prst="ellipse">
            <a:avLst/>
          </a:prstGeom>
          <a:noFill/>
          <a:ln w="28575">
            <a:solidFill>
              <a:srgbClr val="FF0000"/>
            </a:solidFill>
            <a:prstDash val="sysDot"/>
            <a:round/>
            <a:headEnd/>
            <a:tailEnd/>
          </a:ln>
          <a:effectLst/>
          <a:extLst>
            <a:ext uri="{909E8E84-426E-40DD-AFC4-6F175D3DCCD1}">
              <a14:hiddenFill xmlns:a14="http://schemas.microsoft.com/office/drawing/2010/main">
                <a:solidFill>
                  <a:srgbClr val="FF0000">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42" name="Text Box 42"/>
          <p:cNvSpPr txBox="1">
            <a:spLocks noChangeArrowheads="1"/>
          </p:cNvSpPr>
          <p:nvPr/>
        </p:nvSpPr>
        <p:spPr bwMode="auto">
          <a:xfrm>
            <a:off x="379413" y="704850"/>
            <a:ext cx="29813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3600" b="1" i="1">
                <a:ea typeface="宋体" charset="-122"/>
              </a:rPr>
              <a:t>Generalized Belief Propagation</a:t>
            </a:r>
            <a:endParaRPr lang="en-US" altLang="zh-CN" sz="3600">
              <a:latin typeface="Times New Roman" pitchFamily="18" charset="0"/>
              <a:ea typeface="宋体" charset="-122"/>
            </a:endParaRPr>
          </a:p>
        </p:txBody>
      </p:sp>
      <p:graphicFrame>
        <p:nvGraphicFramePr>
          <p:cNvPr id="51243" name="Object 43"/>
          <p:cNvGraphicFramePr>
            <a:graphicFrameLocks noChangeAspect="1"/>
          </p:cNvGraphicFramePr>
          <p:nvPr/>
        </p:nvGraphicFramePr>
        <p:xfrm>
          <a:off x="4787900" y="5218113"/>
          <a:ext cx="3086100" cy="466725"/>
        </p:xfrm>
        <a:graphic>
          <a:graphicData uri="http://schemas.openxmlformats.org/presentationml/2006/ole">
            <mc:AlternateContent xmlns:mc="http://schemas.openxmlformats.org/markup-compatibility/2006">
              <mc:Choice xmlns:v="urn:schemas-microsoft-com:vml" Requires="v">
                <p:oleObj spid="_x0000_s122045" name="Equation" r:id="rId3" imgW="1511280" imgH="228600" progId="Equation.3">
                  <p:embed/>
                </p:oleObj>
              </mc:Choice>
              <mc:Fallback>
                <p:oleObj name="Equation" r:id="rId3" imgW="151128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5218113"/>
                        <a:ext cx="308610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1244" name="Group 44"/>
          <p:cNvGrpSpPr>
            <a:grpSpLocks/>
          </p:cNvGrpSpPr>
          <p:nvPr/>
        </p:nvGrpSpPr>
        <p:grpSpPr bwMode="auto">
          <a:xfrm>
            <a:off x="1179513" y="3702050"/>
            <a:ext cx="2386012" cy="2193925"/>
            <a:chOff x="743" y="2332"/>
            <a:chExt cx="1503" cy="1382"/>
          </a:xfrm>
        </p:grpSpPr>
        <p:sp>
          <p:nvSpPr>
            <p:cNvPr id="51245" name="Oval 45"/>
            <p:cNvSpPr>
              <a:spLocks noChangeArrowheads="1"/>
            </p:cNvSpPr>
            <p:nvPr/>
          </p:nvSpPr>
          <p:spPr bwMode="auto">
            <a:xfrm>
              <a:off x="743" y="2332"/>
              <a:ext cx="188" cy="17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46" name="Oval 46"/>
            <p:cNvSpPr>
              <a:spLocks noChangeArrowheads="1"/>
            </p:cNvSpPr>
            <p:nvPr/>
          </p:nvSpPr>
          <p:spPr bwMode="auto">
            <a:xfrm>
              <a:off x="743" y="2934"/>
              <a:ext cx="188" cy="177"/>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47" name="Line 47"/>
            <p:cNvSpPr>
              <a:spLocks noChangeShapeType="1"/>
            </p:cNvSpPr>
            <p:nvPr/>
          </p:nvSpPr>
          <p:spPr bwMode="auto">
            <a:xfrm>
              <a:off x="840" y="2516"/>
              <a:ext cx="1" cy="42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48" name="Oval 48"/>
            <p:cNvSpPr>
              <a:spLocks noChangeArrowheads="1"/>
            </p:cNvSpPr>
            <p:nvPr/>
          </p:nvSpPr>
          <p:spPr bwMode="auto">
            <a:xfrm>
              <a:off x="1399" y="2332"/>
              <a:ext cx="188" cy="17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49" name="Oval 49"/>
            <p:cNvSpPr>
              <a:spLocks noChangeArrowheads="1"/>
            </p:cNvSpPr>
            <p:nvPr/>
          </p:nvSpPr>
          <p:spPr bwMode="auto">
            <a:xfrm>
              <a:off x="1400" y="2934"/>
              <a:ext cx="188" cy="177"/>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50" name="Line 50"/>
            <p:cNvSpPr>
              <a:spLocks noChangeShapeType="1"/>
            </p:cNvSpPr>
            <p:nvPr/>
          </p:nvSpPr>
          <p:spPr bwMode="auto">
            <a:xfrm>
              <a:off x="1502" y="2512"/>
              <a:ext cx="0" cy="42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51" name="Oval 51"/>
            <p:cNvSpPr>
              <a:spLocks noChangeArrowheads="1"/>
            </p:cNvSpPr>
            <p:nvPr/>
          </p:nvSpPr>
          <p:spPr bwMode="auto">
            <a:xfrm>
              <a:off x="2057" y="2333"/>
              <a:ext cx="188" cy="17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52" name="Oval 52"/>
            <p:cNvSpPr>
              <a:spLocks noChangeArrowheads="1"/>
            </p:cNvSpPr>
            <p:nvPr/>
          </p:nvSpPr>
          <p:spPr bwMode="auto">
            <a:xfrm>
              <a:off x="2058" y="2935"/>
              <a:ext cx="188" cy="17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53" name="Line 53"/>
            <p:cNvSpPr>
              <a:spLocks noChangeShapeType="1"/>
            </p:cNvSpPr>
            <p:nvPr/>
          </p:nvSpPr>
          <p:spPr bwMode="auto">
            <a:xfrm flipH="1">
              <a:off x="2155" y="2508"/>
              <a:ext cx="1" cy="42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54" name="Line 54"/>
            <p:cNvSpPr>
              <a:spLocks noChangeShapeType="1"/>
            </p:cNvSpPr>
            <p:nvPr/>
          </p:nvSpPr>
          <p:spPr bwMode="auto">
            <a:xfrm>
              <a:off x="929" y="2422"/>
              <a:ext cx="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55" name="Line 55"/>
            <p:cNvSpPr>
              <a:spLocks noChangeShapeType="1"/>
            </p:cNvSpPr>
            <p:nvPr/>
          </p:nvSpPr>
          <p:spPr bwMode="auto">
            <a:xfrm>
              <a:off x="931" y="3019"/>
              <a:ext cx="4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56" name="Oval 56"/>
            <p:cNvSpPr>
              <a:spLocks noChangeArrowheads="1"/>
            </p:cNvSpPr>
            <p:nvPr/>
          </p:nvSpPr>
          <p:spPr bwMode="auto">
            <a:xfrm>
              <a:off x="743" y="2934"/>
              <a:ext cx="188" cy="177"/>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57" name="Oval 57"/>
            <p:cNvSpPr>
              <a:spLocks noChangeArrowheads="1"/>
            </p:cNvSpPr>
            <p:nvPr/>
          </p:nvSpPr>
          <p:spPr bwMode="auto">
            <a:xfrm>
              <a:off x="743" y="3537"/>
              <a:ext cx="188" cy="17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58" name="Line 58"/>
            <p:cNvSpPr>
              <a:spLocks noChangeShapeType="1"/>
            </p:cNvSpPr>
            <p:nvPr/>
          </p:nvSpPr>
          <p:spPr bwMode="auto">
            <a:xfrm>
              <a:off x="836" y="3105"/>
              <a:ext cx="0" cy="42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59" name="Oval 59"/>
            <p:cNvSpPr>
              <a:spLocks noChangeArrowheads="1"/>
            </p:cNvSpPr>
            <p:nvPr/>
          </p:nvSpPr>
          <p:spPr bwMode="auto">
            <a:xfrm>
              <a:off x="1399" y="2934"/>
              <a:ext cx="188" cy="177"/>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60" name="Oval 60"/>
            <p:cNvSpPr>
              <a:spLocks noChangeArrowheads="1"/>
            </p:cNvSpPr>
            <p:nvPr/>
          </p:nvSpPr>
          <p:spPr bwMode="auto">
            <a:xfrm>
              <a:off x="1400" y="3537"/>
              <a:ext cx="188" cy="17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61" name="Line 61"/>
            <p:cNvSpPr>
              <a:spLocks noChangeShapeType="1"/>
            </p:cNvSpPr>
            <p:nvPr/>
          </p:nvSpPr>
          <p:spPr bwMode="auto">
            <a:xfrm>
              <a:off x="1502" y="3114"/>
              <a:ext cx="0" cy="4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62" name="Oval 62"/>
            <p:cNvSpPr>
              <a:spLocks noChangeArrowheads="1"/>
            </p:cNvSpPr>
            <p:nvPr/>
          </p:nvSpPr>
          <p:spPr bwMode="auto">
            <a:xfrm>
              <a:off x="2057" y="2935"/>
              <a:ext cx="188" cy="17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63" name="Oval 63"/>
            <p:cNvSpPr>
              <a:spLocks noChangeArrowheads="1"/>
            </p:cNvSpPr>
            <p:nvPr/>
          </p:nvSpPr>
          <p:spPr bwMode="auto">
            <a:xfrm>
              <a:off x="2058" y="3538"/>
              <a:ext cx="188" cy="17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64" name="Line 64"/>
            <p:cNvSpPr>
              <a:spLocks noChangeShapeType="1"/>
            </p:cNvSpPr>
            <p:nvPr/>
          </p:nvSpPr>
          <p:spPr bwMode="auto">
            <a:xfrm>
              <a:off x="2155" y="3115"/>
              <a:ext cx="1" cy="43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65" name="Line 65"/>
            <p:cNvSpPr>
              <a:spLocks noChangeShapeType="1"/>
            </p:cNvSpPr>
            <p:nvPr/>
          </p:nvSpPr>
          <p:spPr bwMode="auto">
            <a:xfrm>
              <a:off x="921" y="3621"/>
              <a:ext cx="4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66" name="Text Box 66"/>
            <p:cNvSpPr txBox="1">
              <a:spLocks noChangeArrowheads="1"/>
            </p:cNvSpPr>
            <p:nvPr/>
          </p:nvSpPr>
          <p:spPr bwMode="auto">
            <a:xfrm>
              <a:off x="872" y="2436"/>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1</a:t>
              </a:r>
            </a:p>
          </p:txBody>
        </p:sp>
        <p:sp>
          <p:nvSpPr>
            <p:cNvPr id="51267" name="Text Box 67"/>
            <p:cNvSpPr txBox="1">
              <a:spLocks noChangeArrowheads="1"/>
            </p:cNvSpPr>
            <p:nvPr/>
          </p:nvSpPr>
          <p:spPr bwMode="auto">
            <a:xfrm>
              <a:off x="1522" y="2428"/>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2</a:t>
              </a:r>
            </a:p>
          </p:txBody>
        </p:sp>
        <p:sp>
          <p:nvSpPr>
            <p:cNvPr id="51268" name="Text Box 68"/>
            <p:cNvSpPr txBox="1">
              <a:spLocks noChangeArrowheads="1"/>
            </p:cNvSpPr>
            <p:nvPr/>
          </p:nvSpPr>
          <p:spPr bwMode="auto">
            <a:xfrm>
              <a:off x="1977" y="2442"/>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3</a:t>
              </a:r>
            </a:p>
          </p:txBody>
        </p:sp>
        <p:sp>
          <p:nvSpPr>
            <p:cNvPr id="51269" name="Text Box 69"/>
            <p:cNvSpPr txBox="1">
              <a:spLocks noChangeArrowheads="1"/>
            </p:cNvSpPr>
            <p:nvPr/>
          </p:nvSpPr>
          <p:spPr bwMode="auto">
            <a:xfrm>
              <a:off x="872" y="3008"/>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4</a:t>
              </a:r>
            </a:p>
          </p:txBody>
        </p:sp>
        <p:sp>
          <p:nvSpPr>
            <p:cNvPr id="51270" name="Text Box 70"/>
            <p:cNvSpPr txBox="1">
              <a:spLocks noChangeArrowheads="1"/>
            </p:cNvSpPr>
            <p:nvPr/>
          </p:nvSpPr>
          <p:spPr bwMode="auto">
            <a:xfrm>
              <a:off x="1573" y="3026"/>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5</a:t>
              </a:r>
            </a:p>
          </p:txBody>
        </p:sp>
        <p:sp>
          <p:nvSpPr>
            <p:cNvPr id="51271" name="Text Box 71"/>
            <p:cNvSpPr txBox="1">
              <a:spLocks noChangeArrowheads="1"/>
            </p:cNvSpPr>
            <p:nvPr/>
          </p:nvSpPr>
          <p:spPr bwMode="auto">
            <a:xfrm>
              <a:off x="1964" y="3035"/>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6</a:t>
              </a:r>
            </a:p>
          </p:txBody>
        </p:sp>
        <p:sp>
          <p:nvSpPr>
            <p:cNvPr id="51272" name="Text Box 72"/>
            <p:cNvSpPr txBox="1">
              <a:spLocks noChangeArrowheads="1"/>
            </p:cNvSpPr>
            <p:nvPr/>
          </p:nvSpPr>
          <p:spPr bwMode="auto">
            <a:xfrm>
              <a:off x="878" y="3363"/>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7</a:t>
              </a:r>
            </a:p>
          </p:txBody>
        </p:sp>
        <p:sp>
          <p:nvSpPr>
            <p:cNvPr id="51273" name="Text Box 73"/>
            <p:cNvSpPr txBox="1">
              <a:spLocks noChangeArrowheads="1"/>
            </p:cNvSpPr>
            <p:nvPr/>
          </p:nvSpPr>
          <p:spPr bwMode="auto">
            <a:xfrm>
              <a:off x="1534" y="3375"/>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8</a:t>
              </a:r>
            </a:p>
          </p:txBody>
        </p:sp>
        <p:sp>
          <p:nvSpPr>
            <p:cNvPr id="51274" name="Text Box 74"/>
            <p:cNvSpPr txBox="1">
              <a:spLocks noChangeArrowheads="1"/>
            </p:cNvSpPr>
            <p:nvPr/>
          </p:nvSpPr>
          <p:spPr bwMode="auto">
            <a:xfrm>
              <a:off x="1929" y="3381"/>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9</a:t>
              </a:r>
            </a:p>
          </p:txBody>
        </p:sp>
        <p:sp>
          <p:nvSpPr>
            <p:cNvPr id="51275" name="Line 75"/>
            <p:cNvSpPr>
              <a:spLocks noChangeShapeType="1"/>
            </p:cNvSpPr>
            <p:nvPr/>
          </p:nvSpPr>
          <p:spPr bwMode="auto">
            <a:xfrm>
              <a:off x="1597" y="2418"/>
              <a:ext cx="463" cy="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76" name="Line 76"/>
            <p:cNvSpPr>
              <a:spLocks noChangeShapeType="1"/>
            </p:cNvSpPr>
            <p:nvPr/>
          </p:nvSpPr>
          <p:spPr bwMode="auto">
            <a:xfrm>
              <a:off x="1590" y="3015"/>
              <a:ext cx="4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77" name="Line 77"/>
            <p:cNvSpPr>
              <a:spLocks noChangeShapeType="1"/>
            </p:cNvSpPr>
            <p:nvPr/>
          </p:nvSpPr>
          <p:spPr bwMode="auto">
            <a:xfrm>
              <a:off x="1585" y="3627"/>
              <a:ext cx="4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78" name="Line 78"/>
            <p:cNvSpPr>
              <a:spLocks noChangeShapeType="1"/>
            </p:cNvSpPr>
            <p:nvPr/>
          </p:nvSpPr>
          <p:spPr bwMode="auto">
            <a:xfrm>
              <a:off x="1456" y="2550"/>
              <a:ext cx="0" cy="328"/>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79" name="Line 79"/>
            <p:cNvSpPr>
              <a:spLocks noChangeShapeType="1"/>
            </p:cNvSpPr>
            <p:nvPr/>
          </p:nvSpPr>
          <p:spPr bwMode="auto">
            <a:xfrm>
              <a:off x="1022" y="2967"/>
              <a:ext cx="345"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80" name="Line 80"/>
            <p:cNvSpPr>
              <a:spLocks noChangeShapeType="1"/>
            </p:cNvSpPr>
            <p:nvPr/>
          </p:nvSpPr>
          <p:spPr bwMode="auto">
            <a:xfrm flipH="1" flipV="1">
              <a:off x="1464" y="3157"/>
              <a:ext cx="4" cy="344"/>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81" name="Line 81"/>
            <p:cNvSpPr>
              <a:spLocks noChangeShapeType="1"/>
            </p:cNvSpPr>
            <p:nvPr/>
          </p:nvSpPr>
          <p:spPr bwMode="auto">
            <a:xfrm flipH="1">
              <a:off x="1635" y="2974"/>
              <a:ext cx="377"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82" name="Oval 82"/>
            <p:cNvSpPr>
              <a:spLocks noChangeArrowheads="1"/>
            </p:cNvSpPr>
            <p:nvPr/>
          </p:nvSpPr>
          <p:spPr bwMode="auto">
            <a:xfrm>
              <a:off x="1371" y="2894"/>
              <a:ext cx="250" cy="255"/>
            </a:xfrm>
            <a:prstGeom prst="ellipse">
              <a:avLst/>
            </a:prstGeom>
            <a:noFill/>
            <a:ln w="2857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83" name="Text Box 9"/>
          <p:cNvSpPr txBox="1">
            <a:spLocks noChangeArrowheads="1"/>
          </p:cNvSpPr>
          <p:nvPr/>
        </p:nvSpPr>
        <p:spPr bwMode="auto">
          <a:xfrm>
            <a:off x="-7938" y="6610588"/>
            <a:ext cx="40758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Jonathan </a:t>
            </a:r>
            <a:r>
              <a:rPr lang="en-US" altLang="zh-CN" sz="1000" dirty="0" err="1">
                <a:latin typeface="+mj-lt"/>
                <a:ea typeface="宋体" pitchFamily="2" charset="-122"/>
                <a:cs typeface="Times New Roman" pitchFamily="18" charset="0"/>
              </a:rPr>
              <a:t>Yedidia</a:t>
            </a:r>
            <a:r>
              <a:rPr lang="en-US" altLang="zh-CN" sz="1000" dirty="0">
                <a:latin typeface="+mj-lt"/>
                <a:ea typeface="宋体" pitchFamily="2" charset="-122"/>
                <a:cs typeface="Times New Roman" pitchFamily="18" charset="0"/>
              </a:rPr>
              <a:t> </a:t>
            </a:r>
            <a:r>
              <a:rPr lang="en-US" altLang="zh-CN" sz="1000" dirty="0" smtClean="0">
                <a:latin typeface="+mj-lt"/>
                <a:ea typeface="宋体" pitchFamily="2" charset="-122"/>
                <a:cs typeface="Times New Roman" pitchFamily="18" charset="0"/>
              </a:rPr>
              <a:t> - Mitsubishi </a:t>
            </a:r>
            <a:r>
              <a:rPr lang="en-US" altLang="zh-CN" sz="1000" dirty="0">
                <a:latin typeface="+mj-lt"/>
                <a:ea typeface="宋体" pitchFamily="2" charset="-122"/>
                <a:cs typeface="Times New Roman" pitchFamily="18" charset="0"/>
              </a:rPr>
              <a:t>Electric Research Labs (MERL)</a:t>
            </a:r>
          </a:p>
        </p:txBody>
      </p:sp>
    </p:spTree>
    <p:extLst>
      <p:ext uri="{BB962C8B-B14F-4D97-AF65-F5344CB8AC3E}">
        <p14:creationId xmlns:p14="http://schemas.microsoft.com/office/powerpoint/2010/main" val="1788316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nvGrpSpPr>
        <p:grpSpPr bwMode="auto">
          <a:xfrm>
            <a:off x="7610475" y="2198688"/>
            <a:ext cx="1068388" cy="739775"/>
            <a:chOff x="856" y="1172"/>
            <a:chExt cx="877" cy="545"/>
          </a:xfrm>
        </p:grpSpPr>
        <p:sp>
          <p:nvSpPr>
            <p:cNvPr id="43011" name="Rectangle 3"/>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12" name="Text Box 4"/>
            <p:cNvSpPr txBox="1">
              <a:spLocks noChangeArrowheads="1"/>
            </p:cNvSpPr>
            <p:nvPr/>
          </p:nvSpPr>
          <p:spPr bwMode="auto">
            <a:xfrm>
              <a:off x="1050" y="1292"/>
              <a:ext cx="671"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58</a:t>
              </a:r>
            </a:p>
          </p:txBody>
        </p:sp>
      </p:grpSp>
      <p:grpSp>
        <p:nvGrpSpPr>
          <p:cNvPr id="43013" name="Group 5"/>
          <p:cNvGrpSpPr>
            <a:grpSpLocks/>
          </p:cNvGrpSpPr>
          <p:nvPr/>
        </p:nvGrpSpPr>
        <p:grpSpPr bwMode="auto">
          <a:xfrm>
            <a:off x="4857750" y="892175"/>
            <a:ext cx="1068388" cy="739775"/>
            <a:chOff x="856" y="1172"/>
            <a:chExt cx="877" cy="545"/>
          </a:xfrm>
        </p:grpSpPr>
        <p:sp>
          <p:nvSpPr>
            <p:cNvPr id="43014" name="Rectangle 6"/>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15" name="Text Box 7"/>
            <p:cNvSpPr txBox="1">
              <a:spLocks noChangeArrowheads="1"/>
            </p:cNvSpPr>
            <p:nvPr/>
          </p:nvSpPr>
          <p:spPr bwMode="auto">
            <a:xfrm>
              <a:off x="1050" y="1294"/>
              <a:ext cx="671"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2356</a:t>
              </a:r>
            </a:p>
          </p:txBody>
        </p:sp>
      </p:grpSp>
      <p:grpSp>
        <p:nvGrpSpPr>
          <p:cNvPr id="43016" name="Group 8"/>
          <p:cNvGrpSpPr>
            <a:grpSpLocks/>
          </p:cNvGrpSpPr>
          <p:nvPr/>
        </p:nvGrpSpPr>
        <p:grpSpPr bwMode="auto">
          <a:xfrm>
            <a:off x="6218238" y="892175"/>
            <a:ext cx="1068387" cy="739775"/>
            <a:chOff x="856" y="1172"/>
            <a:chExt cx="877" cy="545"/>
          </a:xfrm>
        </p:grpSpPr>
        <p:sp>
          <p:nvSpPr>
            <p:cNvPr id="43017" name="Rectangle 9"/>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18" name="Text Box 10"/>
            <p:cNvSpPr txBox="1">
              <a:spLocks noChangeArrowheads="1"/>
            </p:cNvSpPr>
            <p:nvPr/>
          </p:nvSpPr>
          <p:spPr bwMode="auto">
            <a:xfrm>
              <a:off x="1049" y="1294"/>
              <a:ext cx="67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4578</a:t>
              </a:r>
            </a:p>
          </p:txBody>
        </p:sp>
      </p:grpSp>
      <p:grpSp>
        <p:nvGrpSpPr>
          <p:cNvPr id="43019" name="Group 11"/>
          <p:cNvGrpSpPr>
            <a:grpSpLocks/>
          </p:cNvGrpSpPr>
          <p:nvPr/>
        </p:nvGrpSpPr>
        <p:grpSpPr bwMode="auto">
          <a:xfrm>
            <a:off x="7578725" y="892175"/>
            <a:ext cx="1066800" cy="739775"/>
            <a:chOff x="856" y="1172"/>
            <a:chExt cx="877" cy="545"/>
          </a:xfrm>
        </p:grpSpPr>
        <p:sp>
          <p:nvSpPr>
            <p:cNvPr id="43020" name="Rectangle 12"/>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21" name="Text Box 13"/>
            <p:cNvSpPr txBox="1">
              <a:spLocks noChangeArrowheads="1"/>
            </p:cNvSpPr>
            <p:nvPr/>
          </p:nvSpPr>
          <p:spPr bwMode="auto">
            <a:xfrm>
              <a:off x="1050" y="1294"/>
              <a:ext cx="671"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5689</a:t>
              </a:r>
            </a:p>
          </p:txBody>
        </p:sp>
      </p:grpSp>
      <p:grpSp>
        <p:nvGrpSpPr>
          <p:cNvPr id="43022" name="Group 14"/>
          <p:cNvGrpSpPr>
            <a:grpSpLocks/>
          </p:cNvGrpSpPr>
          <p:nvPr/>
        </p:nvGrpSpPr>
        <p:grpSpPr bwMode="auto">
          <a:xfrm>
            <a:off x="3486150" y="2200275"/>
            <a:ext cx="1068388" cy="739775"/>
            <a:chOff x="856" y="1172"/>
            <a:chExt cx="877" cy="545"/>
          </a:xfrm>
        </p:grpSpPr>
        <p:sp>
          <p:nvSpPr>
            <p:cNvPr id="43023" name="Rectangle 15"/>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24" name="Text Box 16"/>
            <p:cNvSpPr txBox="1">
              <a:spLocks noChangeArrowheads="1"/>
            </p:cNvSpPr>
            <p:nvPr/>
          </p:nvSpPr>
          <p:spPr bwMode="auto">
            <a:xfrm>
              <a:off x="1050" y="1292"/>
              <a:ext cx="67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25</a:t>
              </a:r>
            </a:p>
          </p:txBody>
        </p:sp>
      </p:grpSp>
      <p:grpSp>
        <p:nvGrpSpPr>
          <p:cNvPr id="43025" name="Group 17"/>
          <p:cNvGrpSpPr>
            <a:grpSpLocks/>
          </p:cNvGrpSpPr>
          <p:nvPr/>
        </p:nvGrpSpPr>
        <p:grpSpPr bwMode="auto">
          <a:xfrm>
            <a:off x="4860925" y="2200275"/>
            <a:ext cx="1066800" cy="739775"/>
            <a:chOff x="856" y="1172"/>
            <a:chExt cx="877" cy="545"/>
          </a:xfrm>
        </p:grpSpPr>
        <p:sp>
          <p:nvSpPr>
            <p:cNvPr id="43026" name="Rectangle 18"/>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27" name="Text Box 19"/>
            <p:cNvSpPr txBox="1">
              <a:spLocks noChangeArrowheads="1"/>
            </p:cNvSpPr>
            <p:nvPr/>
          </p:nvSpPr>
          <p:spPr bwMode="auto">
            <a:xfrm>
              <a:off x="1049" y="1292"/>
              <a:ext cx="670"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45</a:t>
              </a:r>
            </a:p>
          </p:txBody>
        </p:sp>
      </p:grpSp>
      <p:grpSp>
        <p:nvGrpSpPr>
          <p:cNvPr id="43028" name="Group 20"/>
          <p:cNvGrpSpPr>
            <a:grpSpLocks/>
          </p:cNvGrpSpPr>
          <p:nvPr/>
        </p:nvGrpSpPr>
        <p:grpSpPr bwMode="auto">
          <a:xfrm>
            <a:off x="6280150" y="2209800"/>
            <a:ext cx="1065213" cy="739775"/>
            <a:chOff x="856" y="1172"/>
            <a:chExt cx="877" cy="545"/>
          </a:xfrm>
        </p:grpSpPr>
        <p:sp>
          <p:nvSpPr>
            <p:cNvPr id="43029" name="Rectangle 21"/>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30" name="Text Box 22"/>
            <p:cNvSpPr txBox="1">
              <a:spLocks noChangeArrowheads="1"/>
            </p:cNvSpPr>
            <p:nvPr/>
          </p:nvSpPr>
          <p:spPr bwMode="auto">
            <a:xfrm>
              <a:off x="1051" y="1292"/>
              <a:ext cx="670"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56</a:t>
              </a:r>
            </a:p>
          </p:txBody>
        </p:sp>
      </p:grpSp>
      <p:grpSp>
        <p:nvGrpSpPr>
          <p:cNvPr id="43031" name="Group 23"/>
          <p:cNvGrpSpPr>
            <a:grpSpLocks/>
          </p:cNvGrpSpPr>
          <p:nvPr/>
        </p:nvGrpSpPr>
        <p:grpSpPr bwMode="auto">
          <a:xfrm>
            <a:off x="3490913" y="893763"/>
            <a:ext cx="1068387" cy="739775"/>
            <a:chOff x="856" y="1172"/>
            <a:chExt cx="877" cy="545"/>
          </a:xfrm>
        </p:grpSpPr>
        <p:sp>
          <p:nvSpPr>
            <p:cNvPr id="43032" name="Rectangle 24"/>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33" name="Text Box 25"/>
            <p:cNvSpPr txBox="1">
              <a:spLocks noChangeArrowheads="1"/>
            </p:cNvSpPr>
            <p:nvPr/>
          </p:nvSpPr>
          <p:spPr bwMode="auto">
            <a:xfrm>
              <a:off x="1049" y="1294"/>
              <a:ext cx="67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1245</a:t>
              </a:r>
            </a:p>
          </p:txBody>
        </p:sp>
      </p:grpSp>
      <p:grpSp>
        <p:nvGrpSpPr>
          <p:cNvPr id="43034" name="Group 26"/>
          <p:cNvGrpSpPr>
            <a:grpSpLocks/>
          </p:cNvGrpSpPr>
          <p:nvPr/>
        </p:nvGrpSpPr>
        <p:grpSpPr bwMode="auto">
          <a:xfrm>
            <a:off x="5561013" y="3740150"/>
            <a:ext cx="1066800" cy="739775"/>
            <a:chOff x="856" y="1172"/>
            <a:chExt cx="877" cy="545"/>
          </a:xfrm>
        </p:grpSpPr>
        <p:sp>
          <p:nvSpPr>
            <p:cNvPr id="43035" name="Rectangle 27"/>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36" name="Text Box 28"/>
            <p:cNvSpPr txBox="1">
              <a:spLocks noChangeArrowheads="1"/>
            </p:cNvSpPr>
            <p:nvPr/>
          </p:nvSpPr>
          <p:spPr bwMode="auto">
            <a:xfrm>
              <a:off x="1050" y="1294"/>
              <a:ext cx="671"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5</a:t>
              </a:r>
            </a:p>
          </p:txBody>
        </p:sp>
      </p:grpSp>
      <p:sp>
        <p:nvSpPr>
          <p:cNvPr id="43037" name="Line 29"/>
          <p:cNvSpPr>
            <a:spLocks noChangeShapeType="1"/>
          </p:cNvSpPr>
          <p:nvPr/>
        </p:nvSpPr>
        <p:spPr bwMode="auto">
          <a:xfrm>
            <a:off x="4052888" y="1704975"/>
            <a:ext cx="0" cy="400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38" name="Line 30"/>
          <p:cNvSpPr>
            <a:spLocks noChangeShapeType="1"/>
          </p:cNvSpPr>
          <p:nvPr/>
        </p:nvSpPr>
        <p:spPr bwMode="auto">
          <a:xfrm>
            <a:off x="4248150" y="1711325"/>
            <a:ext cx="954088" cy="422275"/>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39" name="Line 31"/>
          <p:cNvSpPr>
            <a:spLocks noChangeShapeType="1"/>
          </p:cNvSpPr>
          <p:nvPr/>
        </p:nvSpPr>
        <p:spPr bwMode="auto">
          <a:xfrm flipH="1">
            <a:off x="4194175" y="1690688"/>
            <a:ext cx="973138" cy="4048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40" name="Line 32"/>
          <p:cNvSpPr>
            <a:spLocks noChangeShapeType="1"/>
          </p:cNvSpPr>
          <p:nvPr/>
        </p:nvSpPr>
        <p:spPr bwMode="auto">
          <a:xfrm>
            <a:off x="5526088" y="1697038"/>
            <a:ext cx="1022350" cy="446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41" name="Line 33"/>
          <p:cNvSpPr>
            <a:spLocks noChangeShapeType="1"/>
          </p:cNvSpPr>
          <p:nvPr/>
        </p:nvSpPr>
        <p:spPr bwMode="auto">
          <a:xfrm flipH="1">
            <a:off x="5532438" y="1697038"/>
            <a:ext cx="1001712" cy="436562"/>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42" name="Line 34"/>
          <p:cNvSpPr>
            <a:spLocks noChangeShapeType="1"/>
          </p:cNvSpPr>
          <p:nvPr/>
        </p:nvSpPr>
        <p:spPr bwMode="auto">
          <a:xfrm>
            <a:off x="6900863" y="1720850"/>
            <a:ext cx="1012825" cy="428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43" name="Line 35"/>
          <p:cNvSpPr>
            <a:spLocks noChangeShapeType="1"/>
          </p:cNvSpPr>
          <p:nvPr/>
        </p:nvSpPr>
        <p:spPr bwMode="auto">
          <a:xfrm flipH="1">
            <a:off x="6858000" y="1682750"/>
            <a:ext cx="1008063" cy="474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44" name="Line 36"/>
          <p:cNvSpPr>
            <a:spLocks noChangeShapeType="1"/>
          </p:cNvSpPr>
          <p:nvPr/>
        </p:nvSpPr>
        <p:spPr bwMode="auto">
          <a:xfrm>
            <a:off x="8205788" y="1711325"/>
            <a:ext cx="0" cy="438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45" name="Line 37"/>
          <p:cNvSpPr>
            <a:spLocks noChangeShapeType="1"/>
          </p:cNvSpPr>
          <p:nvPr/>
        </p:nvSpPr>
        <p:spPr bwMode="auto">
          <a:xfrm>
            <a:off x="4078288" y="3024188"/>
            <a:ext cx="1636712" cy="663575"/>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46" name="Line 38"/>
          <p:cNvSpPr>
            <a:spLocks noChangeShapeType="1"/>
          </p:cNvSpPr>
          <p:nvPr/>
        </p:nvSpPr>
        <p:spPr bwMode="auto">
          <a:xfrm>
            <a:off x="5438775" y="3001963"/>
            <a:ext cx="506413" cy="6715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47" name="Line 39"/>
          <p:cNvSpPr>
            <a:spLocks noChangeShapeType="1"/>
          </p:cNvSpPr>
          <p:nvPr/>
        </p:nvSpPr>
        <p:spPr bwMode="auto">
          <a:xfrm flipH="1">
            <a:off x="6303963" y="2965450"/>
            <a:ext cx="519112" cy="669925"/>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48" name="Line 40"/>
          <p:cNvSpPr>
            <a:spLocks noChangeShapeType="1"/>
          </p:cNvSpPr>
          <p:nvPr/>
        </p:nvSpPr>
        <p:spPr bwMode="auto">
          <a:xfrm flipH="1">
            <a:off x="6459538" y="3009900"/>
            <a:ext cx="1663700" cy="655638"/>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49" name="Text Box 41"/>
          <p:cNvSpPr txBox="1">
            <a:spLocks noChangeArrowheads="1"/>
          </p:cNvSpPr>
          <p:nvPr/>
        </p:nvSpPr>
        <p:spPr bwMode="auto">
          <a:xfrm>
            <a:off x="379413" y="704850"/>
            <a:ext cx="29813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3600" b="1" i="1">
                <a:ea typeface="宋体" charset="-122"/>
              </a:rPr>
              <a:t>Generalized Belief Propagation</a:t>
            </a:r>
            <a:endParaRPr lang="en-US" altLang="zh-CN" sz="3600">
              <a:latin typeface="Times New Roman" pitchFamily="18" charset="0"/>
              <a:ea typeface="宋体" charset="-122"/>
            </a:endParaRPr>
          </a:p>
        </p:txBody>
      </p:sp>
      <p:graphicFrame>
        <p:nvGraphicFramePr>
          <p:cNvPr id="43050" name="Object 42"/>
          <p:cNvGraphicFramePr>
            <a:graphicFrameLocks noChangeAspect="1"/>
          </p:cNvGraphicFramePr>
          <p:nvPr/>
        </p:nvGraphicFramePr>
        <p:xfrm>
          <a:off x="3994150" y="5218113"/>
          <a:ext cx="4579938" cy="439737"/>
        </p:xfrm>
        <a:graphic>
          <a:graphicData uri="http://schemas.openxmlformats.org/presentationml/2006/ole">
            <mc:AlternateContent xmlns:mc="http://schemas.openxmlformats.org/markup-compatibility/2006">
              <mc:Choice xmlns:v="urn:schemas-microsoft-com:vml" Requires="v">
                <p:oleObj spid="_x0000_s123069" name="Equation" r:id="rId3" imgW="2425680" imgH="228600" progId="Equation.3">
                  <p:embed/>
                </p:oleObj>
              </mc:Choice>
              <mc:Fallback>
                <p:oleObj name="Equation" r:id="rId3" imgW="242568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4150" y="5218113"/>
                        <a:ext cx="4579938"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51" name="Oval 43"/>
          <p:cNvSpPr>
            <a:spLocks noChangeArrowheads="1"/>
          </p:cNvSpPr>
          <p:nvPr/>
        </p:nvSpPr>
        <p:spPr bwMode="auto">
          <a:xfrm rot="-1591625">
            <a:off x="4929188" y="1638300"/>
            <a:ext cx="1563687" cy="3394075"/>
          </a:xfrm>
          <a:prstGeom prst="ellipse">
            <a:avLst/>
          </a:prstGeom>
          <a:noFill/>
          <a:ln w="2857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43052" name="Group 44"/>
          <p:cNvGrpSpPr>
            <a:grpSpLocks/>
          </p:cNvGrpSpPr>
          <p:nvPr/>
        </p:nvGrpSpPr>
        <p:grpSpPr bwMode="auto">
          <a:xfrm>
            <a:off x="1095375" y="3702050"/>
            <a:ext cx="2470150" cy="2193925"/>
            <a:chOff x="690" y="2332"/>
            <a:chExt cx="1556" cy="1382"/>
          </a:xfrm>
        </p:grpSpPr>
        <p:sp>
          <p:nvSpPr>
            <p:cNvPr id="43053" name="Oval 45"/>
            <p:cNvSpPr>
              <a:spLocks noChangeArrowheads="1"/>
            </p:cNvSpPr>
            <p:nvPr/>
          </p:nvSpPr>
          <p:spPr bwMode="auto">
            <a:xfrm>
              <a:off x="743" y="2332"/>
              <a:ext cx="188" cy="17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54" name="Oval 46"/>
            <p:cNvSpPr>
              <a:spLocks noChangeArrowheads="1"/>
            </p:cNvSpPr>
            <p:nvPr/>
          </p:nvSpPr>
          <p:spPr bwMode="auto">
            <a:xfrm>
              <a:off x="743" y="2934"/>
              <a:ext cx="188" cy="177"/>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55" name="Line 47"/>
            <p:cNvSpPr>
              <a:spLocks noChangeShapeType="1"/>
            </p:cNvSpPr>
            <p:nvPr/>
          </p:nvSpPr>
          <p:spPr bwMode="auto">
            <a:xfrm>
              <a:off x="840" y="2516"/>
              <a:ext cx="1" cy="42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56" name="Oval 48"/>
            <p:cNvSpPr>
              <a:spLocks noChangeArrowheads="1"/>
            </p:cNvSpPr>
            <p:nvPr/>
          </p:nvSpPr>
          <p:spPr bwMode="auto">
            <a:xfrm>
              <a:off x="1399" y="2332"/>
              <a:ext cx="188" cy="17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57" name="Oval 49"/>
            <p:cNvSpPr>
              <a:spLocks noChangeArrowheads="1"/>
            </p:cNvSpPr>
            <p:nvPr/>
          </p:nvSpPr>
          <p:spPr bwMode="auto">
            <a:xfrm>
              <a:off x="1400" y="2934"/>
              <a:ext cx="188" cy="177"/>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58" name="Line 50"/>
            <p:cNvSpPr>
              <a:spLocks noChangeShapeType="1"/>
            </p:cNvSpPr>
            <p:nvPr/>
          </p:nvSpPr>
          <p:spPr bwMode="auto">
            <a:xfrm>
              <a:off x="1502" y="2512"/>
              <a:ext cx="0" cy="42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59" name="Oval 51"/>
            <p:cNvSpPr>
              <a:spLocks noChangeArrowheads="1"/>
            </p:cNvSpPr>
            <p:nvPr/>
          </p:nvSpPr>
          <p:spPr bwMode="auto">
            <a:xfrm>
              <a:off x="2057" y="2333"/>
              <a:ext cx="188" cy="17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60" name="Oval 52"/>
            <p:cNvSpPr>
              <a:spLocks noChangeArrowheads="1"/>
            </p:cNvSpPr>
            <p:nvPr/>
          </p:nvSpPr>
          <p:spPr bwMode="auto">
            <a:xfrm>
              <a:off x="2058" y="2935"/>
              <a:ext cx="188" cy="17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61" name="Line 53"/>
            <p:cNvSpPr>
              <a:spLocks noChangeShapeType="1"/>
            </p:cNvSpPr>
            <p:nvPr/>
          </p:nvSpPr>
          <p:spPr bwMode="auto">
            <a:xfrm flipH="1">
              <a:off x="2155" y="2508"/>
              <a:ext cx="1" cy="42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62" name="Line 54"/>
            <p:cNvSpPr>
              <a:spLocks noChangeShapeType="1"/>
            </p:cNvSpPr>
            <p:nvPr/>
          </p:nvSpPr>
          <p:spPr bwMode="auto">
            <a:xfrm>
              <a:off x="929" y="2422"/>
              <a:ext cx="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63" name="Line 55"/>
            <p:cNvSpPr>
              <a:spLocks noChangeShapeType="1"/>
            </p:cNvSpPr>
            <p:nvPr/>
          </p:nvSpPr>
          <p:spPr bwMode="auto">
            <a:xfrm>
              <a:off x="931" y="3019"/>
              <a:ext cx="4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64" name="Oval 56"/>
            <p:cNvSpPr>
              <a:spLocks noChangeArrowheads="1"/>
            </p:cNvSpPr>
            <p:nvPr/>
          </p:nvSpPr>
          <p:spPr bwMode="auto">
            <a:xfrm>
              <a:off x="743" y="2934"/>
              <a:ext cx="188" cy="177"/>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65" name="Oval 57"/>
            <p:cNvSpPr>
              <a:spLocks noChangeArrowheads="1"/>
            </p:cNvSpPr>
            <p:nvPr/>
          </p:nvSpPr>
          <p:spPr bwMode="auto">
            <a:xfrm>
              <a:off x="743" y="3537"/>
              <a:ext cx="188" cy="17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66" name="Line 58"/>
            <p:cNvSpPr>
              <a:spLocks noChangeShapeType="1"/>
            </p:cNvSpPr>
            <p:nvPr/>
          </p:nvSpPr>
          <p:spPr bwMode="auto">
            <a:xfrm>
              <a:off x="836" y="3105"/>
              <a:ext cx="0" cy="42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67" name="Oval 59"/>
            <p:cNvSpPr>
              <a:spLocks noChangeArrowheads="1"/>
            </p:cNvSpPr>
            <p:nvPr/>
          </p:nvSpPr>
          <p:spPr bwMode="auto">
            <a:xfrm>
              <a:off x="1399" y="2934"/>
              <a:ext cx="188" cy="177"/>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68" name="Oval 60"/>
            <p:cNvSpPr>
              <a:spLocks noChangeArrowheads="1"/>
            </p:cNvSpPr>
            <p:nvPr/>
          </p:nvSpPr>
          <p:spPr bwMode="auto">
            <a:xfrm>
              <a:off x="1400" y="3537"/>
              <a:ext cx="188" cy="17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69" name="Line 61"/>
            <p:cNvSpPr>
              <a:spLocks noChangeShapeType="1"/>
            </p:cNvSpPr>
            <p:nvPr/>
          </p:nvSpPr>
          <p:spPr bwMode="auto">
            <a:xfrm>
              <a:off x="1502" y="3114"/>
              <a:ext cx="0" cy="4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70" name="Oval 62"/>
            <p:cNvSpPr>
              <a:spLocks noChangeArrowheads="1"/>
            </p:cNvSpPr>
            <p:nvPr/>
          </p:nvSpPr>
          <p:spPr bwMode="auto">
            <a:xfrm>
              <a:off x="2057" y="2935"/>
              <a:ext cx="188" cy="17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71" name="Oval 63"/>
            <p:cNvSpPr>
              <a:spLocks noChangeArrowheads="1"/>
            </p:cNvSpPr>
            <p:nvPr/>
          </p:nvSpPr>
          <p:spPr bwMode="auto">
            <a:xfrm>
              <a:off x="2058" y="3538"/>
              <a:ext cx="188" cy="17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72" name="Line 64"/>
            <p:cNvSpPr>
              <a:spLocks noChangeShapeType="1"/>
            </p:cNvSpPr>
            <p:nvPr/>
          </p:nvSpPr>
          <p:spPr bwMode="auto">
            <a:xfrm>
              <a:off x="2155" y="3115"/>
              <a:ext cx="1" cy="43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73" name="Line 65"/>
            <p:cNvSpPr>
              <a:spLocks noChangeShapeType="1"/>
            </p:cNvSpPr>
            <p:nvPr/>
          </p:nvSpPr>
          <p:spPr bwMode="auto">
            <a:xfrm>
              <a:off x="921" y="3621"/>
              <a:ext cx="4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74" name="Text Box 66"/>
            <p:cNvSpPr txBox="1">
              <a:spLocks noChangeArrowheads="1"/>
            </p:cNvSpPr>
            <p:nvPr/>
          </p:nvSpPr>
          <p:spPr bwMode="auto">
            <a:xfrm>
              <a:off x="872" y="2436"/>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1</a:t>
              </a:r>
            </a:p>
          </p:txBody>
        </p:sp>
        <p:sp>
          <p:nvSpPr>
            <p:cNvPr id="43075" name="Text Box 67"/>
            <p:cNvSpPr txBox="1">
              <a:spLocks noChangeArrowheads="1"/>
            </p:cNvSpPr>
            <p:nvPr/>
          </p:nvSpPr>
          <p:spPr bwMode="auto">
            <a:xfrm>
              <a:off x="1522" y="2428"/>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2</a:t>
              </a:r>
            </a:p>
          </p:txBody>
        </p:sp>
        <p:sp>
          <p:nvSpPr>
            <p:cNvPr id="43076" name="Text Box 68"/>
            <p:cNvSpPr txBox="1">
              <a:spLocks noChangeArrowheads="1"/>
            </p:cNvSpPr>
            <p:nvPr/>
          </p:nvSpPr>
          <p:spPr bwMode="auto">
            <a:xfrm>
              <a:off x="1977" y="2442"/>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3</a:t>
              </a:r>
            </a:p>
          </p:txBody>
        </p:sp>
        <p:sp>
          <p:nvSpPr>
            <p:cNvPr id="43077" name="Text Box 69"/>
            <p:cNvSpPr txBox="1">
              <a:spLocks noChangeArrowheads="1"/>
            </p:cNvSpPr>
            <p:nvPr/>
          </p:nvSpPr>
          <p:spPr bwMode="auto">
            <a:xfrm>
              <a:off x="872" y="3008"/>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4</a:t>
              </a:r>
            </a:p>
          </p:txBody>
        </p:sp>
        <p:sp>
          <p:nvSpPr>
            <p:cNvPr id="43078" name="Text Box 70"/>
            <p:cNvSpPr txBox="1">
              <a:spLocks noChangeArrowheads="1"/>
            </p:cNvSpPr>
            <p:nvPr/>
          </p:nvSpPr>
          <p:spPr bwMode="auto">
            <a:xfrm>
              <a:off x="1573" y="3026"/>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5</a:t>
              </a:r>
            </a:p>
          </p:txBody>
        </p:sp>
        <p:sp>
          <p:nvSpPr>
            <p:cNvPr id="43079" name="Text Box 71"/>
            <p:cNvSpPr txBox="1">
              <a:spLocks noChangeArrowheads="1"/>
            </p:cNvSpPr>
            <p:nvPr/>
          </p:nvSpPr>
          <p:spPr bwMode="auto">
            <a:xfrm>
              <a:off x="1964" y="3035"/>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6</a:t>
              </a:r>
            </a:p>
          </p:txBody>
        </p:sp>
        <p:sp>
          <p:nvSpPr>
            <p:cNvPr id="43080" name="Text Box 72"/>
            <p:cNvSpPr txBox="1">
              <a:spLocks noChangeArrowheads="1"/>
            </p:cNvSpPr>
            <p:nvPr/>
          </p:nvSpPr>
          <p:spPr bwMode="auto">
            <a:xfrm>
              <a:off x="878" y="3363"/>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7</a:t>
              </a:r>
            </a:p>
          </p:txBody>
        </p:sp>
        <p:sp>
          <p:nvSpPr>
            <p:cNvPr id="43081" name="Text Box 73"/>
            <p:cNvSpPr txBox="1">
              <a:spLocks noChangeArrowheads="1"/>
            </p:cNvSpPr>
            <p:nvPr/>
          </p:nvSpPr>
          <p:spPr bwMode="auto">
            <a:xfrm>
              <a:off x="1534" y="3375"/>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8</a:t>
              </a:r>
            </a:p>
          </p:txBody>
        </p:sp>
        <p:sp>
          <p:nvSpPr>
            <p:cNvPr id="43082" name="Text Box 74"/>
            <p:cNvSpPr txBox="1">
              <a:spLocks noChangeArrowheads="1"/>
            </p:cNvSpPr>
            <p:nvPr/>
          </p:nvSpPr>
          <p:spPr bwMode="auto">
            <a:xfrm>
              <a:off x="1929" y="3381"/>
              <a:ext cx="2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9</a:t>
              </a:r>
            </a:p>
          </p:txBody>
        </p:sp>
        <p:sp>
          <p:nvSpPr>
            <p:cNvPr id="43083" name="Line 75"/>
            <p:cNvSpPr>
              <a:spLocks noChangeShapeType="1"/>
            </p:cNvSpPr>
            <p:nvPr/>
          </p:nvSpPr>
          <p:spPr bwMode="auto">
            <a:xfrm>
              <a:off x="1597" y="2418"/>
              <a:ext cx="463" cy="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84" name="Line 76"/>
            <p:cNvSpPr>
              <a:spLocks noChangeShapeType="1"/>
            </p:cNvSpPr>
            <p:nvPr/>
          </p:nvSpPr>
          <p:spPr bwMode="auto">
            <a:xfrm>
              <a:off x="1590" y="3015"/>
              <a:ext cx="4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85" name="Line 77"/>
            <p:cNvSpPr>
              <a:spLocks noChangeShapeType="1"/>
            </p:cNvSpPr>
            <p:nvPr/>
          </p:nvSpPr>
          <p:spPr bwMode="auto">
            <a:xfrm>
              <a:off x="1585" y="3627"/>
              <a:ext cx="4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86" name="Line 78"/>
            <p:cNvSpPr>
              <a:spLocks noChangeShapeType="1"/>
            </p:cNvSpPr>
            <p:nvPr/>
          </p:nvSpPr>
          <p:spPr bwMode="auto">
            <a:xfrm>
              <a:off x="1456" y="2550"/>
              <a:ext cx="0" cy="328"/>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87" name="Line 79"/>
            <p:cNvSpPr>
              <a:spLocks noChangeShapeType="1"/>
            </p:cNvSpPr>
            <p:nvPr/>
          </p:nvSpPr>
          <p:spPr bwMode="auto">
            <a:xfrm flipH="1" flipV="1">
              <a:off x="1464" y="3141"/>
              <a:ext cx="4" cy="344"/>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88" name="Line 80"/>
            <p:cNvSpPr>
              <a:spLocks noChangeShapeType="1"/>
            </p:cNvSpPr>
            <p:nvPr/>
          </p:nvSpPr>
          <p:spPr bwMode="auto">
            <a:xfrm flipH="1">
              <a:off x="1635" y="2974"/>
              <a:ext cx="377"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89" name="Line 81"/>
            <p:cNvSpPr>
              <a:spLocks noChangeShapeType="1"/>
            </p:cNvSpPr>
            <p:nvPr/>
          </p:nvSpPr>
          <p:spPr bwMode="auto">
            <a:xfrm flipV="1">
              <a:off x="962" y="3522"/>
              <a:ext cx="438"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90" name="Line 82"/>
            <p:cNvSpPr>
              <a:spLocks noChangeShapeType="1"/>
            </p:cNvSpPr>
            <p:nvPr/>
          </p:nvSpPr>
          <p:spPr bwMode="auto">
            <a:xfrm flipV="1">
              <a:off x="1178" y="3111"/>
              <a:ext cx="0" cy="416"/>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91" name="Line 83"/>
            <p:cNvSpPr>
              <a:spLocks noChangeShapeType="1"/>
            </p:cNvSpPr>
            <p:nvPr/>
          </p:nvSpPr>
          <p:spPr bwMode="auto">
            <a:xfrm flipV="1">
              <a:off x="958" y="2513"/>
              <a:ext cx="438"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92" name="Line 84"/>
            <p:cNvSpPr>
              <a:spLocks noChangeShapeType="1"/>
            </p:cNvSpPr>
            <p:nvPr/>
          </p:nvSpPr>
          <p:spPr bwMode="auto">
            <a:xfrm>
              <a:off x="1185" y="2518"/>
              <a:ext cx="1" cy="412"/>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093" name="Oval 85"/>
            <p:cNvSpPr>
              <a:spLocks noChangeArrowheads="1"/>
            </p:cNvSpPr>
            <p:nvPr/>
          </p:nvSpPr>
          <p:spPr bwMode="auto">
            <a:xfrm>
              <a:off x="690" y="2844"/>
              <a:ext cx="961" cy="350"/>
            </a:xfrm>
            <a:prstGeom prst="ellipse">
              <a:avLst/>
            </a:prstGeom>
            <a:noFill/>
            <a:ln w="2857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86" name="Text Box 9"/>
          <p:cNvSpPr txBox="1">
            <a:spLocks noChangeArrowheads="1"/>
          </p:cNvSpPr>
          <p:nvPr/>
        </p:nvSpPr>
        <p:spPr bwMode="auto">
          <a:xfrm>
            <a:off x="-7938" y="6610588"/>
            <a:ext cx="40758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Jonathan </a:t>
            </a:r>
            <a:r>
              <a:rPr lang="en-US" altLang="zh-CN" sz="1000" dirty="0" err="1">
                <a:latin typeface="+mj-lt"/>
                <a:ea typeface="宋体" pitchFamily="2" charset="-122"/>
                <a:cs typeface="Times New Roman" pitchFamily="18" charset="0"/>
              </a:rPr>
              <a:t>Yedidia</a:t>
            </a:r>
            <a:r>
              <a:rPr lang="en-US" altLang="zh-CN" sz="1000" dirty="0">
                <a:latin typeface="+mj-lt"/>
                <a:ea typeface="宋体" pitchFamily="2" charset="-122"/>
                <a:cs typeface="Times New Roman" pitchFamily="18" charset="0"/>
              </a:rPr>
              <a:t> </a:t>
            </a:r>
            <a:r>
              <a:rPr lang="en-US" altLang="zh-CN" sz="1000" dirty="0" smtClean="0">
                <a:latin typeface="+mj-lt"/>
                <a:ea typeface="宋体" pitchFamily="2" charset="-122"/>
                <a:cs typeface="Times New Roman" pitchFamily="18" charset="0"/>
              </a:rPr>
              <a:t> - Mitsubishi </a:t>
            </a:r>
            <a:r>
              <a:rPr lang="en-US" altLang="zh-CN" sz="1000" dirty="0">
                <a:latin typeface="+mj-lt"/>
                <a:ea typeface="宋体" pitchFamily="2" charset="-122"/>
                <a:cs typeface="Times New Roman" pitchFamily="18" charset="0"/>
              </a:rPr>
              <a:t>Electric Research Labs (MERL)</a:t>
            </a:r>
          </a:p>
        </p:txBody>
      </p:sp>
    </p:spTree>
    <p:extLst>
      <p:ext uri="{BB962C8B-B14F-4D97-AF65-F5344CB8AC3E}">
        <p14:creationId xmlns:p14="http://schemas.microsoft.com/office/powerpoint/2010/main" val="3673548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
          <p:cNvGrpSpPr>
            <a:grpSpLocks/>
          </p:cNvGrpSpPr>
          <p:nvPr/>
        </p:nvGrpSpPr>
        <p:grpSpPr bwMode="auto">
          <a:xfrm>
            <a:off x="7610475" y="2198688"/>
            <a:ext cx="1068388" cy="739775"/>
            <a:chOff x="856" y="1172"/>
            <a:chExt cx="877" cy="545"/>
          </a:xfrm>
        </p:grpSpPr>
        <p:sp>
          <p:nvSpPr>
            <p:cNvPr id="44035" name="Rectangle 3"/>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36" name="Text Box 4"/>
            <p:cNvSpPr txBox="1">
              <a:spLocks noChangeArrowheads="1"/>
            </p:cNvSpPr>
            <p:nvPr/>
          </p:nvSpPr>
          <p:spPr bwMode="auto">
            <a:xfrm>
              <a:off x="1050" y="1292"/>
              <a:ext cx="671"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58</a:t>
              </a:r>
            </a:p>
          </p:txBody>
        </p:sp>
      </p:grpSp>
      <p:grpSp>
        <p:nvGrpSpPr>
          <p:cNvPr id="44037" name="Group 5"/>
          <p:cNvGrpSpPr>
            <a:grpSpLocks/>
          </p:cNvGrpSpPr>
          <p:nvPr/>
        </p:nvGrpSpPr>
        <p:grpSpPr bwMode="auto">
          <a:xfrm>
            <a:off x="4857750" y="892175"/>
            <a:ext cx="1068388" cy="739775"/>
            <a:chOff x="856" y="1172"/>
            <a:chExt cx="877" cy="545"/>
          </a:xfrm>
        </p:grpSpPr>
        <p:sp>
          <p:nvSpPr>
            <p:cNvPr id="44038" name="Rectangle 6"/>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39" name="Text Box 7"/>
            <p:cNvSpPr txBox="1">
              <a:spLocks noChangeArrowheads="1"/>
            </p:cNvSpPr>
            <p:nvPr/>
          </p:nvSpPr>
          <p:spPr bwMode="auto">
            <a:xfrm>
              <a:off x="1050" y="1294"/>
              <a:ext cx="671"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2356</a:t>
              </a:r>
            </a:p>
          </p:txBody>
        </p:sp>
      </p:grpSp>
      <p:grpSp>
        <p:nvGrpSpPr>
          <p:cNvPr id="44040" name="Group 8"/>
          <p:cNvGrpSpPr>
            <a:grpSpLocks/>
          </p:cNvGrpSpPr>
          <p:nvPr/>
        </p:nvGrpSpPr>
        <p:grpSpPr bwMode="auto">
          <a:xfrm>
            <a:off x="6218238" y="892175"/>
            <a:ext cx="1068387" cy="739775"/>
            <a:chOff x="856" y="1172"/>
            <a:chExt cx="877" cy="545"/>
          </a:xfrm>
        </p:grpSpPr>
        <p:sp>
          <p:nvSpPr>
            <p:cNvPr id="44041" name="Rectangle 9"/>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42" name="Text Box 10"/>
            <p:cNvSpPr txBox="1">
              <a:spLocks noChangeArrowheads="1"/>
            </p:cNvSpPr>
            <p:nvPr/>
          </p:nvSpPr>
          <p:spPr bwMode="auto">
            <a:xfrm>
              <a:off x="1049" y="1294"/>
              <a:ext cx="67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4578</a:t>
              </a:r>
            </a:p>
          </p:txBody>
        </p:sp>
      </p:grpSp>
      <p:grpSp>
        <p:nvGrpSpPr>
          <p:cNvPr id="44043" name="Group 11"/>
          <p:cNvGrpSpPr>
            <a:grpSpLocks/>
          </p:cNvGrpSpPr>
          <p:nvPr/>
        </p:nvGrpSpPr>
        <p:grpSpPr bwMode="auto">
          <a:xfrm>
            <a:off x="7578725" y="892175"/>
            <a:ext cx="1066800" cy="739775"/>
            <a:chOff x="856" y="1172"/>
            <a:chExt cx="877" cy="545"/>
          </a:xfrm>
        </p:grpSpPr>
        <p:sp>
          <p:nvSpPr>
            <p:cNvPr id="44044" name="Rectangle 12"/>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45" name="Text Box 13"/>
            <p:cNvSpPr txBox="1">
              <a:spLocks noChangeArrowheads="1"/>
            </p:cNvSpPr>
            <p:nvPr/>
          </p:nvSpPr>
          <p:spPr bwMode="auto">
            <a:xfrm>
              <a:off x="1050" y="1294"/>
              <a:ext cx="671"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5689</a:t>
              </a:r>
            </a:p>
          </p:txBody>
        </p:sp>
      </p:grpSp>
      <p:grpSp>
        <p:nvGrpSpPr>
          <p:cNvPr id="44046" name="Group 14"/>
          <p:cNvGrpSpPr>
            <a:grpSpLocks/>
          </p:cNvGrpSpPr>
          <p:nvPr/>
        </p:nvGrpSpPr>
        <p:grpSpPr bwMode="auto">
          <a:xfrm>
            <a:off x="3486150" y="2200275"/>
            <a:ext cx="1068388" cy="739775"/>
            <a:chOff x="856" y="1172"/>
            <a:chExt cx="877" cy="545"/>
          </a:xfrm>
        </p:grpSpPr>
        <p:sp>
          <p:nvSpPr>
            <p:cNvPr id="44047" name="Rectangle 15"/>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48" name="Text Box 16"/>
            <p:cNvSpPr txBox="1">
              <a:spLocks noChangeArrowheads="1"/>
            </p:cNvSpPr>
            <p:nvPr/>
          </p:nvSpPr>
          <p:spPr bwMode="auto">
            <a:xfrm>
              <a:off x="1050" y="1292"/>
              <a:ext cx="67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25</a:t>
              </a:r>
            </a:p>
          </p:txBody>
        </p:sp>
      </p:grpSp>
      <p:grpSp>
        <p:nvGrpSpPr>
          <p:cNvPr id="44049" name="Group 17"/>
          <p:cNvGrpSpPr>
            <a:grpSpLocks/>
          </p:cNvGrpSpPr>
          <p:nvPr/>
        </p:nvGrpSpPr>
        <p:grpSpPr bwMode="auto">
          <a:xfrm>
            <a:off x="4860925" y="2200275"/>
            <a:ext cx="1066800" cy="739775"/>
            <a:chOff x="856" y="1172"/>
            <a:chExt cx="877" cy="545"/>
          </a:xfrm>
        </p:grpSpPr>
        <p:sp>
          <p:nvSpPr>
            <p:cNvPr id="44050" name="Rectangle 18"/>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51" name="Text Box 19"/>
            <p:cNvSpPr txBox="1">
              <a:spLocks noChangeArrowheads="1"/>
            </p:cNvSpPr>
            <p:nvPr/>
          </p:nvSpPr>
          <p:spPr bwMode="auto">
            <a:xfrm>
              <a:off x="1049" y="1292"/>
              <a:ext cx="670"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45</a:t>
              </a:r>
            </a:p>
          </p:txBody>
        </p:sp>
      </p:grpSp>
      <p:grpSp>
        <p:nvGrpSpPr>
          <p:cNvPr id="44052" name="Group 20"/>
          <p:cNvGrpSpPr>
            <a:grpSpLocks/>
          </p:cNvGrpSpPr>
          <p:nvPr/>
        </p:nvGrpSpPr>
        <p:grpSpPr bwMode="auto">
          <a:xfrm>
            <a:off x="6280150" y="2209800"/>
            <a:ext cx="1065213" cy="739775"/>
            <a:chOff x="856" y="1172"/>
            <a:chExt cx="877" cy="545"/>
          </a:xfrm>
        </p:grpSpPr>
        <p:sp>
          <p:nvSpPr>
            <p:cNvPr id="44053" name="Rectangle 21"/>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54" name="Text Box 22"/>
            <p:cNvSpPr txBox="1">
              <a:spLocks noChangeArrowheads="1"/>
            </p:cNvSpPr>
            <p:nvPr/>
          </p:nvSpPr>
          <p:spPr bwMode="auto">
            <a:xfrm>
              <a:off x="1051" y="1292"/>
              <a:ext cx="670"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56</a:t>
              </a:r>
            </a:p>
          </p:txBody>
        </p:sp>
      </p:grpSp>
      <p:grpSp>
        <p:nvGrpSpPr>
          <p:cNvPr id="44055" name="Group 23"/>
          <p:cNvGrpSpPr>
            <a:grpSpLocks/>
          </p:cNvGrpSpPr>
          <p:nvPr/>
        </p:nvGrpSpPr>
        <p:grpSpPr bwMode="auto">
          <a:xfrm>
            <a:off x="3490913" y="893763"/>
            <a:ext cx="1068387" cy="739775"/>
            <a:chOff x="856" y="1172"/>
            <a:chExt cx="877" cy="545"/>
          </a:xfrm>
        </p:grpSpPr>
        <p:sp>
          <p:nvSpPr>
            <p:cNvPr id="44056" name="Rectangle 24"/>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57" name="Text Box 25"/>
            <p:cNvSpPr txBox="1">
              <a:spLocks noChangeArrowheads="1"/>
            </p:cNvSpPr>
            <p:nvPr/>
          </p:nvSpPr>
          <p:spPr bwMode="auto">
            <a:xfrm>
              <a:off x="1049" y="1294"/>
              <a:ext cx="67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1245</a:t>
              </a:r>
            </a:p>
          </p:txBody>
        </p:sp>
      </p:grpSp>
      <p:grpSp>
        <p:nvGrpSpPr>
          <p:cNvPr id="44058" name="Group 26"/>
          <p:cNvGrpSpPr>
            <a:grpSpLocks/>
          </p:cNvGrpSpPr>
          <p:nvPr/>
        </p:nvGrpSpPr>
        <p:grpSpPr bwMode="auto">
          <a:xfrm>
            <a:off x="5561013" y="3740150"/>
            <a:ext cx="1066800" cy="739775"/>
            <a:chOff x="856" y="1172"/>
            <a:chExt cx="877" cy="545"/>
          </a:xfrm>
        </p:grpSpPr>
        <p:sp>
          <p:nvSpPr>
            <p:cNvPr id="44059" name="Rectangle 27"/>
            <p:cNvSpPr>
              <a:spLocks noChangeArrowheads="1"/>
            </p:cNvSpPr>
            <p:nvPr/>
          </p:nvSpPr>
          <p:spPr bwMode="auto">
            <a:xfrm>
              <a:off x="856" y="1172"/>
              <a:ext cx="877" cy="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60" name="Text Box 28"/>
            <p:cNvSpPr txBox="1">
              <a:spLocks noChangeArrowheads="1"/>
            </p:cNvSpPr>
            <p:nvPr/>
          </p:nvSpPr>
          <p:spPr bwMode="auto">
            <a:xfrm>
              <a:off x="1050" y="1294"/>
              <a:ext cx="671"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   5</a:t>
              </a:r>
            </a:p>
          </p:txBody>
        </p:sp>
      </p:grpSp>
      <p:sp>
        <p:nvSpPr>
          <p:cNvPr id="44061" name="Line 29"/>
          <p:cNvSpPr>
            <a:spLocks noChangeShapeType="1"/>
          </p:cNvSpPr>
          <p:nvPr/>
        </p:nvSpPr>
        <p:spPr bwMode="auto">
          <a:xfrm>
            <a:off x="4052888" y="1704975"/>
            <a:ext cx="0" cy="400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62" name="Line 30"/>
          <p:cNvSpPr>
            <a:spLocks noChangeShapeType="1"/>
          </p:cNvSpPr>
          <p:nvPr/>
        </p:nvSpPr>
        <p:spPr bwMode="auto">
          <a:xfrm>
            <a:off x="4248150" y="1711325"/>
            <a:ext cx="954088" cy="422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63" name="Line 31"/>
          <p:cNvSpPr>
            <a:spLocks noChangeShapeType="1"/>
          </p:cNvSpPr>
          <p:nvPr/>
        </p:nvSpPr>
        <p:spPr bwMode="auto">
          <a:xfrm flipH="1">
            <a:off x="4292600" y="1725613"/>
            <a:ext cx="973138" cy="404812"/>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64" name="Line 32"/>
          <p:cNvSpPr>
            <a:spLocks noChangeShapeType="1"/>
          </p:cNvSpPr>
          <p:nvPr/>
        </p:nvSpPr>
        <p:spPr bwMode="auto">
          <a:xfrm>
            <a:off x="5526088" y="1697038"/>
            <a:ext cx="1022350" cy="446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65" name="Line 33"/>
          <p:cNvSpPr>
            <a:spLocks noChangeShapeType="1"/>
          </p:cNvSpPr>
          <p:nvPr/>
        </p:nvSpPr>
        <p:spPr bwMode="auto">
          <a:xfrm flipH="1">
            <a:off x="5532438" y="1697038"/>
            <a:ext cx="1001712" cy="436562"/>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66" name="Line 34"/>
          <p:cNvSpPr>
            <a:spLocks noChangeShapeType="1"/>
          </p:cNvSpPr>
          <p:nvPr/>
        </p:nvSpPr>
        <p:spPr bwMode="auto">
          <a:xfrm>
            <a:off x="6900863" y="1720850"/>
            <a:ext cx="1012825" cy="428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67" name="Line 35"/>
          <p:cNvSpPr>
            <a:spLocks noChangeShapeType="1"/>
          </p:cNvSpPr>
          <p:nvPr/>
        </p:nvSpPr>
        <p:spPr bwMode="auto">
          <a:xfrm flipH="1">
            <a:off x="6858000" y="1682750"/>
            <a:ext cx="1008063" cy="474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68" name="Line 36"/>
          <p:cNvSpPr>
            <a:spLocks noChangeShapeType="1"/>
          </p:cNvSpPr>
          <p:nvPr/>
        </p:nvSpPr>
        <p:spPr bwMode="auto">
          <a:xfrm>
            <a:off x="8205788" y="1711325"/>
            <a:ext cx="0" cy="438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69" name="Line 37"/>
          <p:cNvSpPr>
            <a:spLocks noChangeShapeType="1"/>
          </p:cNvSpPr>
          <p:nvPr/>
        </p:nvSpPr>
        <p:spPr bwMode="auto">
          <a:xfrm>
            <a:off x="4078288" y="3024188"/>
            <a:ext cx="1636712" cy="663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70" name="Line 38"/>
          <p:cNvSpPr>
            <a:spLocks noChangeShapeType="1"/>
          </p:cNvSpPr>
          <p:nvPr/>
        </p:nvSpPr>
        <p:spPr bwMode="auto">
          <a:xfrm>
            <a:off x="5438775" y="3001963"/>
            <a:ext cx="506413" cy="6715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71" name="Line 39"/>
          <p:cNvSpPr>
            <a:spLocks noChangeShapeType="1"/>
          </p:cNvSpPr>
          <p:nvPr/>
        </p:nvSpPr>
        <p:spPr bwMode="auto">
          <a:xfrm flipH="1">
            <a:off x="6303963" y="2965450"/>
            <a:ext cx="519112" cy="669925"/>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72" name="Line 40"/>
          <p:cNvSpPr>
            <a:spLocks noChangeShapeType="1"/>
          </p:cNvSpPr>
          <p:nvPr/>
        </p:nvSpPr>
        <p:spPr bwMode="auto">
          <a:xfrm flipH="1">
            <a:off x="6459538" y="3009900"/>
            <a:ext cx="1663700" cy="655638"/>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73" name="Text Box 41"/>
          <p:cNvSpPr txBox="1">
            <a:spLocks noChangeArrowheads="1"/>
          </p:cNvSpPr>
          <p:nvPr/>
        </p:nvSpPr>
        <p:spPr bwMode="auto">
          <a:xfrm>
            <a:off x="379413" y="704850"/>
            <a:ext cx="29813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3600" b="1" i="1">
                <a:ea typeface="宋体" charset="-122"/>
              </a:rPr>
              <a:t>Generalized Belief Propagation</a:t>
            </a:r>
            <a:endParaRPr lang="en-US" altLang="zh-CN" sz="3600">
              <a:latin typeface="Times New Roman" pitchFamily="18" charset="0"/>
              <a:ea typeface="宋体" charset="-122"/>
            </a:endParaRPr>
          </a:p>
        </p:txBody>
      </p:sp>
      <p:sp>
        <p:nvSpPr>
          <p:cNvPr id="44074" name="Oval 42"/>
          <p:cNvSpPr>
            <a:spLocks noChangeArrowheads="1"/>
          </p:cNvSpPr>
          <p:nvPr/>
        </p:nvSpPr>
        <p:spPr bwMode="auto">
          <a:xfrm>
            <a:off x="1179513" y="3702050"/>
            <a:ext cx="298450" cy="279400"/>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75" name="Oval 43"/>
          <p:cNvSpPr>
            <a:spLocks noChangeArrowheads="1"/>
          </p:cNvSpPr>
          <p:nvPr/>
        </p:nvSpPr>
        <p:spPr bwMode="auto">
          <a:xfrm>
            <a:off x="1179513" y="4657725"/>
            <a:ext cx="298450" cy="28098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76" name="Line 44"/>
          <p:cNvSpPr>
            <a:spLocks noChangeShapeType="1"/>
          </p:cNvSpPr>
          <p:nvPr/>
        </p:nvSpPr>
        <p:spPr bwMode="auto">
          <a:xfrm>
            <a:off x="1333500" y="3994150"/>
            <a:ext cx="1588" cy="668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77" name="Oval 45"/>
          <p:cNvSpPr>
            <a:spLocks noChangeArrowheads="1"/>
          </p:cNvSpPr>
          <p:nvPr/>
        </p:nvSpPr>
        <p:spPr bwMode="auto">
          <a:xfrm>
            <a:off x="2220913" y="3702050"/>
            <a:ext cx="298450" cy="279400"/>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78" name="Oval 46"/>
          <p:cNvSpPr>
            <a:spLocks noChangeArrowheads="1"/>
          </p:cNvSpPr>
          <p:nvPr/>
        </p:nvSpPr>
        <p:spPr bwMode="auto">
          <a:xfrm>
            <a:off x="2222500" y="4657725"/>
            <a:ext cx="298450" cy="28098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79" name="Line 47"/>
          <p:cNvSpPr>
            <a:spLocks noChangeShapeType="1"/>
          </p:cNvSpPr>
          <p:nvPr/>
        </p:nvSpPr>
        <p:spPr bwMode="auto">
          <a:xfrm>
            <a:off x="2384425" y="3987800"/>
            <a:ext cx="0" cy="668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80" name="Oval 48"/>
          <p:cNvSpPr>
            <a:spLocks noChangeArrowheads="1"/>
          </p:cNvSpPr>
          <p:nvPr/>
        </p:nvSpPr>
        <p:spPr bwMode="auto">
          <a:xfrm>
            <a:off x="3265488" y="3703638"/>
            <a:ext cx="298450" cy="279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81" name="Oval 49"/>
          <p:cNvSpPr>
            <a:spLocks noChangeArrowheads="1"/>
          </p:cNvSpPr>
          <p:nvPr/>
        </p:nvSpPr>
        <p:spPr bwMode="auto">
          <a:xfrm>
            <a:off x="3267075" y="4659313"/>
            <a:ext cx="298450" cy="279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82" name="Line 50"/>
          <p:cNvSpPr>
            <a:spLocks noChangeShapeType="1"/>
          </p:cNvSpPr>
          <p:nvPr/>
        </p:nvSpPr>
        <p:spPr bwMode="auto">
          <a:xfrm flipH="1">
            <a:off x="3421063" y="3981450"/>
            <a:ext cx="1587" cy="6762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83" name="Line 51"/>
          <p:cNvSpPr>
            <a:spLocks noChangeShapeType="1"/>
          </p:cNvSpPr>
          <p:nvPr/>
        </p:nvSpPr>
        <p:spPr bwMode="auto">
          <a:xfrm>
            <a:off x="1474788" y="3844925"/>
            <a:ext cx="7334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84" name="Line 52"/>
          <p:cNvSpPr>
            <a:spLocks noChangeShapeType="1"/>
          </p:cNvSpPr>
          <p:nvPr/>
        </p:nvSpPr>
        <p:spPr bwMode="auto">
          <a:xfrm>
            <a:off x="1477963" y="4792663"/>
            <a:ext cx="754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85" name="Oval 53"/>
          <p:cNvSpPr>
            <a:spLocks noChangeArrowheads="1"/>
          </p:cNvSpPr>
          <p:nvPr/>
        </p:nvSpPr>
        <p:spPr bwMode="auto">
          <a:xfrm>
            <a:off x="1179513" y="4657725"/>
            <a:ext cx="298450" cy="280988"/>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86" name="Oval 54"/>
          <p:cNvSpPr>
            <a:spLocks noChangeArrowheads="1"/>
          </p:cNvSpPr>
          <p:nvPr/>
        </p:nvSpPr>
        <p:spPr bwMode="auto">
          <a:xfrm>
            <a:off x="1179513" y="5614988"/>
            <a:ext cx="298450" cy="279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87" name="Line 55"/>
          <p:cNvSpPr>
            <a:spLocks noChangeShapeType="1"/>
          </p:cNvSpPr>
          <p:nvPr/>
        </p:nvSpPr>
        <p:spPr bwMode="auto">
          <a:xfrm>
            <a:off x="1327150" y="4929188"/>
            <a:ext cx="0" cy="6762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88" name="Oval 56"/>
          <p:cNvSpPr>
            <a:spLocks noChangeArrowheads="1"/>
          </p:cNvSpPr>
          <p:nvPr/>
        </p:nvSpPr>
        <p:spPr bwMode="auto">
          <a:xfrm>
            <a:off x="2220913" y="4657725"/>
            <a:ext cx="298450" cy="280988"/>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89" name="Oval 57"/>
          <p:cNvSpPr>
            <a:spLocks noChangeArrowheads="1"/>
          </p:cNvSpPr>
          <p:nvPr/>
        </p:nvSpPr>
        <p:spPr bwMode="auto">
          <a:xfrm>
            <a:off x="2222500" y="5614988"/>
            <a:ext cx="298450" cy="279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90" name="Line 58"/>
          <p:cNvSpPr>
            <a:spLocks noChangeShapeType="1"/>
          </p:cNvSpPr>
          <p:nvPr/>
        </p:nvSpPr>
        <p:spPr bwMode="auto">
          <a:xfrm>
            <a:off x="2384425" y="4943475"/>
            <a:ext cx="0" cy="68421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91" name="Oval 59"/>
          <p:cNvSpPr>
            <a:spLocks noChangeArrowheads="1"/>
          </p:cNvSpPr>
          <p:nvPr/>
        </p:nvSpPr>
        <p:spPr bwMode="auto">
          <a:xfrm>
            <a:off x="3265488" y="4659313"/>
            <a:ext cx="298450" cy="279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92" name="Oval 60"/>
          <p:cNvSpPr>
            <a:spLocks noChangeArrowheads="1"/>
          </p:cNvSpPr>
          <p:nvPr/>
        </p:nvSpPr>
        <p:spPr bwMode="auto">
          <a:xfrm>
            <a:off x="3267075" y="5616575"/>
            <a:ext cx="298450" cy="279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93" name="Line 61"/>
          <p:cNvSpPr>
            <a:spLocks noChangeShapeType="1"/>
          </p:cNvSpPr>
          <p:nvPr/>
        </p:nvSpPr>
        <p:spPr bwMode="auto">
          <a:xfrm>
            <a:off x="3421063" y="4945063"/>
            <a:ext cx="1587" cy="6889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94" name="Line 62"/>
          <p:cNvSpPr>
            <a:spLocks noChangeShapeType="1"/>
          </p:cNvSpPr>
          <p:nvPr/>
        </p:nvSpPr>
        <p:spPr bwMode="auto">
          <a:xfrm>
            <a:off x="1462088" y="5748338"/>
            <a:ext cx="7556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095" name="Text Box 63"/>
          <p:cNvSpPr txBox="1">
            <a:spLocks noChangeArrowheads="1"/>
          </p:cNvSpPr>
          <p:nvPr/>
        </p:nvSpPr>
        <p:spPr bwMode="auto">
          <a:xfrm>
            <a:off x="1384300" y="3867150"/>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1</a:t>
            </a:r>
          </a:p>
        </p:txBody>
      </p:sp>
      <p:sp>
        <p:nvSpPr>
          <p:cNvPr id="44096" name="Text Box 64"/>
          <p:cNvSpPr txBox="1">
            <a:spLocks noChangeArrowheads="1"/>
          </p:cNvSpPr>
          <p:nvPr/>
        </p:nvSpPr>
        <p:spPr bwMode="auto">
          <a:xfrm>
            <a:off x="2416175" y="3854450"/>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2</a:t>
            </a:r>
          </a:p>
        </p:txBody>
      </p:sp>
      <p:sp>
        <p:nvSpPr>
          <p:cNvPr id="44097" name="Text Box 65"/>
          <p:cNvSpPr txBox="1">
            <a:spLocks noChangeArrowheads="1"/>
          </p:cNvSpPr>
          <p:nvPr/>
        </p:nvSpPr>
        <p:spPr bwMode="auto">
          <a:xfrm>
            <a:off x="3138488" y="3876675"/>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3</a:t>
            </a:r>
          </a:p>
        </p:txBody>
      </p:sp>
      <p:sp>
        <p:nvSpPr>
          <p:cNvPr id="44098" name="Text Box 66"/>
          <p:cNvSpPr txBox="1">
            <a:spLocks noChangeArrowheads="1"/>
          </p:cNvSpPr>
          <p:nvPr/>
        </p:nvSpPr>
        <p:spPr bwMode="auto">
          <a:xfrm>
            <a:off x="1384300" y="4775200"/>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4</a:t>
            </a:r>
          </a:p>
        </p:txBody>
      </p:sp>
      <p:sp>
        <p:nvSpPr>
          <p:cNvPr id="44099" name="Text Box 67"/>
          <p:cNvSpPr txBox="1">
            <a:spLocks noChangeArrowheads="1"/>
          </p:cNvSpPr>
          <p:nvPr/>
        </p:nvSpPr>
        <p:spPr bwMode="auto">
          <a:xfrm>
            <a:off x="2497138" y="4803775"/>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5</a:t>
            </a:r>
          </a:p>
        </p:txBody>
      </p:sp>
      <p:sp>
        <p:nvSpPr>
          <p:cNvPr id="44100" name="Text Box 68"/>
          <p:cNvSpPr txBox="1">
            <a:spLocks noChangeArrowheads="1"/>
          </p:cNvSpPr>
          <p:nvPr/>
        </p:nvSpPr>
        <p:spPr bwMode="auto">
          <a:xfrm>
            <a:off x="3117850" y="4818063"/>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6</a:t>
            </a:r>
          </a:p>
        </p:txBody>
      </p:sp>
      <p:sp>
        <p:nvSpPr>
          <p:cNvPr id="44101" name="Text Box 69"/>
          <p:cNvSpPr txBox="1">
            <a:spLocks noChangeArrowheads="1"/>
          </p:cNvSpPr>
          <p:nvPr/>
        </p:nvSpPr>
        <p:spPr bwMode="auto">
          <a:xfrm>
            <a:off x="1393825" y="5338763"/>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7</a:t>
            </a:r>
          </a:p>
        </p:txBody>
      </p:sp>
      <p:sp>
        <p:nvSpPr>
          <p:cNvPr id="44102" name="Text Box 70"/>
          <p:cNvSpPr txBox="1">
            <a:spLocks noChangeArrowheads="1"/>
          </p:cNvSpPr>
          <p:nvPr/>
        </p:nvSpPr>
        <p:spPr bwMode="auto">
          <a:xfrm>
            <a:off x="2435225" y="5357813"/>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8</a:t>
            </a:r>
          </a:p>
        </p:txBody>
      </p:sp>
      <p:sp>
        <p:nvSpPr>
          <p:cNvPr id="44103" name="Text Box 71"/>
          <p:cNvSpPr txBox="1">
            <a:spLocks noChangeArrowheads="1"/>
          </p:cNvSpPr>
          <p:nvPr/>
        </p:nvSpPr>
        <p:spPr bwMode="auto">
          <a:xfrm>
            <a:off x="3062288" y="5367338"/>
            <a:ext cx="349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9</a:t>
            </a:r>
          </a:p>
        </p:txBody>
      </p:sp>
      <p:sp>
        <p:nvSpPr>
          <p:cNvPr id="44104" name="Line 72"/>
          <p:cNvSpPr>
            <a:spLocks noChangeShapeType="1"/>
          </p:cNvSpPr>
          <p:nvPr/>
        </p:nvSpPr>
        <p:spPr bwMode="auto">
          <a:xfrm>
            <a:off x="2535238" y="3838575"/>
            <a:ext cx="735012"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105" name="Line 73"/>
          <p:cNvSpPr>
            <a:spLocks noChangeShapeType="1"/>
          </p:cNvSpPr>
          <p:nvPr/>
        </p:nvSpPr>
        <p:spPr bwMode="auto">
          <a:xfrm>
            <a:off x="2524125" y="4786313"/>
            <a:ext cx="7540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106" name="Line 74"/>
          <p:cNvSpPr>
            <a:spLocks noChangeShapeType="1"/>
          </p:cNvSpPr>
          <p:nvPr/>
        </p:nvSpPr>
        <p:spPr bwMode="auto">
          <a:xfrm>
            <a:off x="2516188" y="5757863"/>
            <a:ext cx="754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107" name="Line 75"/>
          <p:cNvSpPr>
            <a:spLocks noChangeShapeType="1"/>
          </p:cNvSpPr>
          <p:nvPr/>
        </p:nvSpPr>
        <p:spPr bwMode="auto">
          <a:xfrm flipH="1" flipV="1">
            <a:off x="2324100" y="4986338"/>
            <a:ext cx="6350" cy="5461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108" name="Line 76"/>
          <p:cNvSpPr>
            <a:spLocks noChangeShapeType="1"/>
          </p:cNvSpPr>
          <p:nvPr/>
        </p:nvSpPr>
        <p:spPr bwMode="auto">
          <a:xfrm flipH="1">
            <a:off x="2595563" y="4721225"/>
            <a:ext cx="598487"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44109" name="Object 77"/>
          <p:cNvGraphicFramePr>
            <a:graphicFrameLocks noChangeAspect="1"/>
          </p:cNvGraphicFramePr>
          <p:nvPr/>
        </p:nvGraphicFramePr>
        <p:xfrm>
          <a:off x="3841750" y="5227638"/>
          <a:ext cx="2374900" cy="439737"/>
        </p:xfrm>
        <a:graphic>
          <a:graphicData uri="http://schemas.openxmlformats.org/presentationml/2006/ole">
            <mc:AlternateContent xmlns:mc="http://schemas.openxmlformats.org/markup-compatibility/2006">
              <mc:Choice xmlns:v="urn:schemas-microsoft-com:vml" Requires="v">
                <p:oleObj spid="_x0000_s124280" name="Equation" r:id="rId3" imgW="1257120" imgH="228600" progId="Equation.3">
                  <p:embed/>
                </p:oleObj>
              </mc:Choice>
              <mc:Fallback>
                <p:oleObj name="Equation" r:id="rId3" imgW="125712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750" y="5227638"/>
                        <a:ext cx="2374900"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110" name="Line 78"/>
          <p:cNvSpPr>
            <a:spLocks noChangeShapeType="1"/>
          </p:cNvSpPr>
          <p:nvPr/>
        </p:nvSpPr>
        <p:spPr bwMode="auto">
          <a:xfrm flipV="1">
            <a:off x="1527175" y="5591175"/>
            <a:ext cx="695325"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111" name="Line 79"/>
          <p:cNvSpPr>
            <a:spLocks noChangeShapeType="1"/>
          </p:cNvSpPr>
          <p:nvPr/>
        </p:nvSpPr>
        <p:spPr bwMode="auto">
          <a:xfrm flipV="1">
            <a:off x="1870075" y="4938713"/>
            <a:ext cx="0" cy="660400"/>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112" name="Freeform 80"/>
          <p:cNvSpPr>
            <a:spLocks/>
          </p:cNvSpPr>
          <p:nvPr/>
        </p:nvSpPr>
        <p:spPr bwMode="auto">
          <a:xfrm>
            <a:off x="3095625" y="488950"/>
            <a:ext cx="3867150" cy="4383088"/>
          </a:xfrm>
          <a:custGeom>
            <a:avLst/>
            <a:gdLst>
              <a:gd name="T0" fmla="*/ 589 w 2436"/>
              <a:gd name="T1" fmla="*/ 64 h 2761"/>
              <a:gd name="T2" fmla="*/ 1022 w 2436"/>
              <a:gd name="T3" fmla="*/ 220 h 2761"/>
              <a:gd name="T4" fmla="*/ 1078 w 2436"/>
              <a:gd name="T5" fmla="*/ 875 h 2761"/>
              <a:gd name="T6" fmla="*/ 1883 w 2436"/>
              <a:gd name="T7" fmla="*/ 1014 h 2761"/>
              <a:gd name="T8" fmla="*/ 1928 w 2436"/>
              <a:gd name="T9" fmla="*/ 1858 h 2761"/>
              <a:gd name="T10" fmla="*/ 2367 w 2436"/>
              <a:gd name="T11" fmla="*/ 2008 h 2761"/>
              <a:gd name="T12" fmla="*/ 2283 w 2436"/>
              <a:gd name="T13" fmla="*/ 2603 h 2761"/>
              <a:gd name="T14" fmla="*/ 1450 w 2436"/>
              <a:gd name="T15" fmla="*/ 2597 h 2761"/>
              <a:gd name="T16" fmla="*/ 218 w 2436"/>
              <a:gd name="T17" fmla="*/ 1617 h 2761"/>
              <a:gd name="T18" fmla="*/ 144 w 2436"/>
              <a:gd name="T19" fmla="*/ 259 h 2761"/>
              <a:gd name="T20" fmla="*/ 589 w 2436"/>
              <a:gd name="T21" fmla="*/ 64 h 2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6" h="2761">
                <a:moveTo>
                  <a:pt x="589" y="64"/>
                </a:moveTo>
                <a:cubicBezTo>
                  <a:pt x="735" y="58"/>
                  <a:pt x="941" y="85"/>
                  <a:pt x="1022" y="220"/>
                </a:cubicBezTo>
                <a:cubicBezTo>
                  <a:pt x="1103" y="355"/>
                  <a:pt x="935" y="743"/>
                  <a:pt x="1078" y="875"/>
                </a:cubicBezTo>
                <a:cubicBezTo>
                  <a:pt x="1221" y="1007"/>
                  <a:pt x="1741" y="850"/>
                  <a:pt x="1883" y="1014"/>
                </a:cubicBezTo>
                <a:cubicBezTo>
                  <a:pt x="2025" y="1178"/>
                  <a:pt x="1847" y="1692"/>
                  <a:pt x="1928" y="1858"/>
                </a:cubicBezTo>
                <a:cubicBezTo>
                  <a:pt x="2009" y="2024"/>
                  <a:pt x="2308" y="1884"/>
                  <a:pt x="2367" y="2008"/>
                </a:cubicBezTo>
                <a:cubicBezTo>
                  <a:pt x="2426" y="2132"/>
                  <a:pt x="2436" y="2505"/>
                  <a:pt x="2283" y="2603"/>
                </a:cubicBezTo>
                <a:cubicBezTo>
                  <a:pt x="2130" y="2701"/>
                  <a:pt x="1794" y="2761"/>
                  <a:pt x="1450" y="2597"/>
                </a:cubicBezTo>
                <a:cubicBezTo>
                  <a:pt x="1106" y="2433"/>
                  <a:pt x="436" y="2007"/>
                  <a:pt x="218" y="1617"/>
                </a:cubicBezTo>
                <a:cubicBezTo>
                  <a:pt x="0" y="1227"/>
                  <a:pt x="82" y="518"/>
                  <a:pt x="144" y="259"/>
                </a:cubicBezTo>
                <a:cubicBezTo>
                  <a:pt x="206" y="0"/>
                  <a:pt x="443" y="70"/>
                  <a:pt x="589" y="64"/>
                </a:cubicBezTo>
                <a:close/>
              </a:path>
            </a:pathLst>
          </a:custGeom>
          <a:noFill/>
          <a:ln w="28575" cap="flat">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113" name="Oval 81"/>
          <p:cNvSpPr>
            <a:spLocks noChangeArrowheads="1"/>
          </p:cNvSpPr>
          <p:nvPr/>
        </p:nvSpPr>
        <p:spPr bwMode="auto">
          <a:xfrm>
            <a:off x="890588" y="3413125"/>
            <a:ext cx="1931987" cy="1773238"/>
          </a:xfrm>
          <a:prstGeom prst="ellipse">
            <a:avLst/>
          </a:prstGeom>
          <a:noFill/>
          <a:ln w="2857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44114" name="Object 82"/>
          <p:cNvGraphicFramePr>
            <a:graphicFrameLocks noChangeAspect="1"/>
          </p:cNvGraphicFramePr>
          <p:nvPr/>
        </p:nvGraphicFramePr>
        <p:xfrm>
          <a:off x="6138863" y="5229225"/>
          <a:ext cx="2830512" cy="439738"/>
        </p:xfrm>
        <a:graphic>
          <a:graphicData uri="http://schemas.openxmlformats.org/presentationml/2006/ole">
            <mc:AlternateContent xmlns:mc="http://schemas.openxmlformats.org/markup-compatibility/2006">
              <mc:Choice xmlns:v="urn:schemas-microsoft-com:vml" Requires="v">
                <p:oleObj spid="_x0000_s124281" name="Equation" r:id="rId5" imgW="1498320" imgH="228600" progId="Equation.3">
                  <p:embed/>
                </p:oleObj>
              </mc:Choice>
              <mc:Fallback>
                <p:oleObj name="Equation" r:id="rId5" imgW="149832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8863" y="5229225"/>
                        <a:ext cx="2830512"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115" name="Line 83"/>
          <p:cNvSpPr>
            <a:spLocks noChangeShapeType="1"/>
          </p:cNvSpPr>
          <p:nvPr/>
        </p:nvSpPr>
        <p:spPr bwMode="auto">
          <a:xfrm flipH="1" flipV="1">
            <a:off x="3205163" y="4043363"/>
            <a:ext cx="0" cy="63500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116" name="Line 84"/>
          <p:cNvSpPr>
            <a:spLocks noChangeShapeType="1"/>
          </p:cNvSpPr>
          <p:nvPr/>
        </p:nvSpPr>
        <p:spPr bwMode="auto">
          <a:xfrm flipH="1">
            <a:off x="2466975" y="4330700"/>
            <a:ext cx="714375" cy="1588"/>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5" name="Text Box 9"/>
          <p:cNvSpPr txBox="1">
            <a:spLocks noChangeArrowheads="1"/>
          </p:cNvSpPr>
          <p:nvPr/>
        </p:nvSpPr>
        <p:spPr bwMode="auto">
          <a:xfrm>
            <a:off x="-7938" y="6610588"/>
            <a:ext cx="40758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Jonathan </a:t>
            </a:r>
            <a:r>
              <a:rPr lang="en-US" altLang="zh-CN" sz="1000" dirty="0" err="1">
                <a:latin typeface="+mj-lt"/>
                <a:ea typeface="宋体" pitchFamily="2" charset="-122"/>
                <a:cs typeface="Times New Roman" pitchFamily="18" charset="0"/>
              </a:rPr>
              <a:t>Yedidia</a:t>
            </a:r>
            <a:r>
              <a:rPr lang="en-US" altLang="zh-CN" sz="1000" dirty="0">
                <a:latin typeface="+mj-lt"/>
                <a:ea typeface="宋体" pitchFamily="2" charset="-122"/>
                <a:cs typeface="Times New Roman" pitchFamily="18" charset="0"/>
              </a:rPr>
              <a:t> </a:t>
            </a:r>
            <a:r>
              <a:rPr lang="en-US" altLang="zh-CN" sz="1000" dirty="0" smtClean="0">
                <a:latin typeface="+mj-lt"/>
                <a:ea typeface="宋体" pitchFamily="2" charset="-122"/>
                <a:cs typeface="Times New Roman" pitchFamily="18" charset="0"/>
              </a:rPr>
              <a:t> - Mitsubishi </a:t>
            </a:r>
            <a:r>
              <a:rPr lang="en-US" altLang="zh-CN" sz="1000" dirty="0">
                <a:latin typeface="+mj-lt"/>
                <a:ea typeface="宋体" pitchFamily="2" charset="-122"/>
                <a:cs typeface="Times New Roman" pitchFamily="18" charset="0"/>
              </a:rPr>
              <a:t>Electric Research Labs (MERL)</a:t>
            </a:r>
          </a:p>
        </p:txBody>
      </p:sp>
    </p:spTree>
    <p:extLst>
      <p:ext uri="{BB962C8B-B14F-4D97-AF65-F5344CB8AC3E}">
        <p14:creationId xmlns:p14="http://schemas.microsoft.com/office/powerpoint/2010/main" val="1548187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68" name="Group 48"/>
          <p:cNvGrpSpPr>
            <a:grpSpLocks/>
          </p:cNvGrpSpPr>
          <p:nvPr/>
        </p:nvGrpSpPr>
        <p:grpSpPr bwMode="auto">
          <a:xfrm>
            <a:off x="6324606" y="1295400"/>
            <a:ext cx="1789114" cy="5562600"/>
            <a:chOff x="3984" y="816"/>
            <a:chExt cx="1127" cy="3504"/>
          </a:xfrm>
        </p:grpSpPr>
        <p:sp>
          <p:nvSpPr>
            <p:cNvPr id="5153" name="Text Box 33"/>
            <p:cNvSpPr txBox="1">
              <a:spLocks noChangeArrowheads="1"/>
            </p:cNvSpPr>
            <p:nvPr/>
          </p:nvSpPr>
          <p:spPr bwMode="auto">
            <a:xfrm>
              <a:off x="4195" y="3916"/>
              <a:ext cx="91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800" dirty="0">
                  <a:solidFill>
                    <a:srgbClr val="CC0000"/>
                  </a:solidFill>
                  <a:ea typeface="宋体" charset="-122"/>
                </a:rPr>
                <a:t>neighborhood</a:t>
              </a:r>
            </a:p>
            <a:p>
              <a:r>
                <a:rPr lang="en-US" altLang="zh-CN" sz="1800" dirty="0">
                  <a:solidFill>
                    <a:srgbClr val="CC0000"/>
                  </a:solidFill>
                  <a:ea typeface="宋体" charset="-122"/>
                </a:rPr>
                <a:t>information</a:t>
              </a:r>
            </a:p>
          </p:txBody>
        </p:sp>
        <p:pic>
          <p:nvPicPr>
            <p:cNvPr id="5162" name="Picture 42" descr="beachpat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 y="816"/>
              <a:ext cx="480" cy="405"/>
            </a:xfrm>
            <a:prstGeom prst="rect">
              <a:avLst/>
            </a:prstGeom>
            <a:noFill/>
            <a:extLst>
              <a:ext uri="{909E8E84-426E-40DD-AFC4-6F175D3DCCD1}">
                <a14:hiddenFill xmlns:a14="http://schemas.microsoft.com/office/drawing/2010/main">
                  <a:solidFill>
                    <a:srgbClr val="FFFFFF"/>
                  </a:solidFill>
                </a14:hiddenFill>
              </a:ext>
            </a:extLst>
          </p:spPr>
        </p:pic>
        <p:pic>
          <p:nvPicPr>
            <p:cNvPr id="5164" name="Picture 44" descr="windowsp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 y="3465"/>
              <a:ext cx="408" cy="3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69" name="Group 49"/>
          <p:cNvGrpSpPr>
            <a:grpSpLocks/>
          </p:cNvGrpSpPr>
          <p:nvPr/>
        </p:nvGrpSpPr>
        <p:grpSpPr bwMode="auto">
          <a:xfrm>
            <a:off x="304800" y="914400"/>
            <a:ext cx="8077200" cy="5486400"/>
            <a:chOff x="192" y="576"/>
            <a:chExt cx="5088" cy="3456"/>
          </a:xfrm>
        </p:grpSpPr>
        <p:pic>
          <p:nvPicPr>
            <p:cNvPr id="5158" name="Picture 38" descr="camp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 y="672"/>
              <a:ext cx="2496" cy="1640"/>
            </a:xfrm>
            <a:prstGeom prst="rect">
              <a:avLst/>
            </a:prstGeom>
            <a:noFill/>
            <a:extLst>
              <a:ext uri="{909E8E84-426E-40DD-AFC4-6F175D3DCCD1}">
                <a14:hiddenFill xmlns:a14="http://schemas.microsoft.com/office/drawing/2010/main">
                  <a:solidFill>
                    <a:srgbClr val="FFFFFF"/>
                  </a:solidFill>
                </a14:hiddenFill>
              </a:ext>
            </a:extLst>
          </p:spPr>
        </p:pic>
        <p:pic>
          <p:nvPicPr>
            <p:cNvPr id="5159" name="Picture 39" descr="li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 y="2400"/>
              <a:ext cx="2496" cy="1632"/>
            </a:xfrm>
            <a:prstGeom prst="rect">
              <a:avLst/>
            </a:prstGeom>
            <a:noFill/>
            <a:extLst>
              <a:ext uri="{909E8E84-426E-40DD-AFC4-6F175D3DCCD1}">
                <a14:hiddenFill xmlns:a14="http://schemas.microsoft.com/office/drawing/2010/main">
                  <a:solidFill>
                    <a:srgbClr val="FFFFFF"/>
                  </a:solidFill>
                </a14:hiddenFill>
              </a:ext>
            </a:extLst>
          </p:spPr>
        </p:pic>
        <p:sp>
          <p:nvSpPr>
            <p:cNvPr id="5128" name="Line 8"/>
            <p:cNvSpPr>
              <a:spLocks noChangeShapeType="1"/>
            </p:cNvSpPr>
            <p:nvPr/>
          </p:nvSpPr>
          <p:spPr bwMode="auto">
            <a:xfrm>
              <a:off x="3840" y="2592"/>
              <a:ext cx="144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145" name="Line 25"/>
            <p:cNvSpPr>
              <a:spLocks noChangeShapeType="1"/>
            </p:cNvSpPr>
            <p:nvPr/>
          </p:nvSpPr>
          <p:spPr bwMode="auto">
            <a:xfrm flipH="1" flipV="1">
              <a:off x="816" y="960"/>
              <a:ext cx="1440" cy="912"/>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124" name="Rectangle 4"/>
            <p:cNvSpPr>
              <a:spLocks noChangeArrowheads="1"/>
            </p:cNvSpPr>
            <p:nvPr/>
          </p:nvSpPr>
          <p:spPr bwMode="auto">
            <a:xfrm>
              <a:off x="3024" y="2928"/>
              <a:ext cx="384" cy="336"/>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5" name="Rectangle 5"/>
            <p:cNvSpPr>
              <a:spLocks noChangeArrowheads="1"/>
            </p:cNvSpPr>
            <p:nvPr/>
          </p:nvSpPr>
          <p:spPr bwMode="auto">
            <a:xfrm>
              <a:off x="2496" y="3120"/>
              <a:ext cx="384" cy="336"/>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29" name="Line 9"/>
            <p:cNvSpPr>
              <a:spLocks noChangeShapeType="1"/>
            </p:cNvSpPr>
            <p:nvPr/>
          </p:nvSpPr>
          <p:spPr bwMode="auto">
            <a:xfrm>
              <a:off x="2688" y="1008"/>
              <a:ext cx="1296"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133" name="Rectangle 13"/>
            <p:cNvSpPr>
              <a:spLocks noChangeArrowheads="1"/>
            </p:cNvSpPr>
            <p:nvPr/>
          </p:nvSpPr>
          <p:spPr bwMode="auto">
            <a:xfrm>
              <a:off x="3456" y="2448"/>
              <a:ext cx="384" cy="336"/>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34" name="Line 14"/>
            <p:cNvSpPr>
              <a:spLocks noChangeShapeType="1"/>
            </p:cNvSpPr>
            <p:nvPr/>
          </p:nvSpPr>
          <p:spPr bwMode="auto">
            <a:xfrm>
              <a:off x="3408" y="3072"/>
              <a:ext cx="1056" cy="58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141" name="Rectangle 21"/>
            <p:cNvSpPr>
              <a:spLocks noChangeArrowheads="1"/>
            </p:cNvSpPr>
            <p:nvPr/>
          </p:nvSpPr>
          <p:spPr bwMode="auto">
            <a:xfrm>
              <a:off x="2304" y="1776"/>
              <a:ext cx="384" cy="336"/>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42" name="Rectangle 22"/>
            <p:cNvSpPr>
              <a:spLocks noChangeArrowheads="1"/>
            </p:cNvSpPr>
            <p:nvPr/>
          </p:nvSpPr>
          <p:spPr bwMode="auto">
            <a:xfrm>
              <a:off x="3552" y="672"/>
              <a:ext cx="336" cy="288"/>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43" name="Rectangle 23"/>
            <p:cNvSpPr>
              <a:spLocks noChangeArrowheads="1"/>
            </p:cNvSpPr>
            <p:nvPr/>
          </p:nvSpPr>
          <p:spPr bwMode="auto">
            <a:xfrm>
              <a:off x="2256" y="672"/>
              <a:ext cx="432" cy="336"/>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44" name="Line 24"/>
            <p:cNvSpPr>
              <a:spLocks noChangeShapeType="1"/>
            </p:cNvSpPr>
            <p:nvPr/>
          </p:nvSpPr>
          <p:spPr bwMode="auto">
            <a:xfrm>
              <a:off x="3888" y="720"/>
              <a:ext cx="1392" cy="96"/>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146" name="Line 26"/>
            <p:cNvSpPr>
              <a:spLocks noChangeShapeType="1"/>
            </p:cNvSpPr>
            <p:nvPr/>
          </p:nvSpPr>
          <p:spPr bwMode="auto">
            <a:xfrm flipH="1" flipV="1">
              <a:off x="960" y="3024"/>
              <a:ext cx="1536" cy="288"/>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150" name="Text Box 30"/>
            <p:cNvSpPr txBox="1">
              <a:spLocks noChangeArrowheads="1"/>
            </p:cNvSpPr>
            <p:nvPr/>
          </p:nvSpPr>
          <p:spPr bwMode="auto">
            <a:xfrm>
              <a:off x="340" y="3249"/>
              <a:ext cx="796"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800" dirty="0">
                  <a:solidFill>
                    <a:srgbClr val="CC0000"/>
                  </a:solidFill>
                  <a:ea typeface="宋体" charset="-122"/>
                </a:rPr>
                <a:t>high </a:t>
              </a:r>
            </a:p>
            <a:p>
              <a:r>
                <a:rPr lang="en-US" altLang="zh-CN" sz="1800" dirty="0">
                  <a:solidFill>
                    <a:srgbClr val="CC0000"/>
                  </a:solidFill>
                  <a:ea typeface="宋体" charset="-122"/>
                </a:rPr>
                <a:t>information</a:t>
              </a:r>
            </a:p>
            <a:p>
              <a:r>
                <a:rPr lang="en-US" altLang="zh-CN" sz="1800" dirty="0">
                  <a:solidFill>
                    <a:srgbClr val="CC0000"/>
                  </a:solidFill>
                  <a:ea typeface="宋体" charset="-122"/>
                </a:rPr>
                <a:t>regions</a:t>
              </a:r>
            </a:p>
          </p:txBody>
        </p:sp>
        <p:pic>
          <p:nvPicPr>
            <p:cNvPr id="5163" name="Picture 43" descr="infopat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2592"/>
              <a:ext cx="480" cy="528"/>
            </a:xfrm>
            <a:prstGeom prst="rect">
              <a:avLst/>
            </a:prstGeom>
            <a:noFill/>
            <a:extLst>
              <a:ext uri="{909E8E84-426E-40DD-AFC4-6F175D3DCCD1}">
                <a14:hiddenFill xmlns:a14="http://schemas.microsoft.com/office/drawing/2010/main">
                  <a:solidFill>
                    <a:srgbClr val="FFFFFF"/>
                  </a:solidFill>
                </a14:hiddenFill>
              </a:ext>
            </a:extLst>
          </p:spPr>
        </p:pic>
        <p:pic>
          <p:nvPicPr>
            <p:cNvPr id="5165" name="Picture 45" descr="buildingpat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 y="576"/>
              <a:ext cx="576" cy="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67" name="Group 47"/>
          <p:cNvGrpSpPr>
            <a:grpSpLocks/>
          </p:cNvGrpSpPr>
          <p:nvPr/>
        </p:nvGrpSpPr>
        <p:grpSpPr bwMode="auto">
          <a:xfrm>
            <a:off x="6858000" y="1219200"/>
            <a:ext cx="2286000" cy="4205288"/>
            <a:chOff x="4320" y="768"/>
            <a:chExt cx="1440" cy="2649"/>
          </a:xfrm>
        </p:grpSpPr>
        <p:sp>
          <p:nvSpPr>
            <p:cNvPr id="5151" name="Text Box 31"/>
            <p:cNvSpPr txBox="1">
              <a:spLocks noChangeArrowheads="1"/>
            </p:cNvSpPr>
            <p:nvPr/>
          </p:nvSpPr>
          <p:spPr bwMode="auto">
            <a:xfrm>
              <a:off x="4964" y="2840"/>
              <a:ext cx="796"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zh-CN" sz="1800" dirty="0">
                  <a:solidFill>
                    <a:srgbClr val="CC0000"/>
                  </a:solidFill>
                  <a:ea typeface="宋体" charset="-122"/>
                </a:rPr>
                <a:t>low </a:t>
              </a:r>
            </a:p>
            <a:p>
              <a:pPr algn="r"/>
              <a:r>
                <a:rPr lang="en-US" altLang="zh-CN" sz="1800" dirty="0">
                  <a:solidFill>
                    <a:srgbClr val="CC0000"/>
                  </a:solidFill>
                  <a:ea typeface="宋体" charset="-122"/>
                </a:rPr>
                <a:t>information</a:t>
              </a:r>
            </a:p>
            <a:p>
              <a:pPr algn="r"/>
              <a:r>
                <a:rPr lang="en-US" altLang="zh-CN" sz="1800" dirty="0">
                  <a:solidFill>
                    <a:srgbClr val="CC0000"/>
                  </a:solidFill>
                  <a:ea typeface="宋体" charset="-122"/>
                </a:rPr>
                <a:t>regions</a:t>
              </a:r>
            </a:p>
          </p:txBody>
        </p:sp>
        <p:grpSp>
          <p:nvGrpSpPr>
            <p:cNvPr id="5166" name="Group 46"/>
            <p:cNvGrpSpPr>
              <a:grpSpLocks/>
            </p:cNvGrpSpPr>
            <p:nvPr/>
          </p:nvGrpSpPr>
          <p:grpSpPr bwMode="auto">
            <a:xfrm>
              <a:off x="4320" y="768"/>
              <a:ext cx="1369" cy="2014"/>
              <a:chOff x="4320" y="768"/>
              <a:chExt cx="1369" cy="2014"/>
            </a:xfrm>
          </p:grpSpPr>
          <p:sp>
            <p:nvSpPr>
              <p:cNvPr id="5147" name="Text Box 27"/>
              <p:cNvSpPr txBox="1">
                <a:spLocks noChangeArrowheads="1"/>
              </p:cNvSpPr>
              <p:nvPr/>
            </p:nvSpPr>
            <p:spPr bwMode="auto">
              <a:xfrm>
                <a:off x="4320" y="1872"/>
                <a:ext cx="11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dirty="0">
                    <a:solidFill>
                      <a:srgbClr val="CC0000"/>
                    </a:solidFill>
                    <a:ea typeface="宋体" charset="-122"/>
                  </a:rPr>
                  <a:t>air or water ?</a:t>
                </a:r>
              </a:p>
            </p:txBody>
          </p:sp>
          <p:pic>
            <p:nvPicPr>
              <p:cNvPr id="5160" name="Picture 40" descr="airpat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0" y="2400"/>
                <a:ext cx="392" cy="382"/>
              </a:xfrm>
              <a:prstGeom prst="rect">
                <a:avLst/>
              </a:prstGeom>
              <a:noFill/>
              <a:extLst>
                <a:ext uri="{909E8E84-426E-40DD-AFC4-6F175D3DCCD1}">
                  <a14:hiddenFill xmlns:a14="http://schemas.microsoft.com/office/drawing/2010/main">
                    <a:solidFill>
                      <a:srgbClr val="FFFFFF"/>
                    </a:solidFill>
                  </a14:hiddenFill>
                </a:ext>
              </a:extLst>
            </p:spPr>
          </p:pic>
          <p:pic>
            <p:nvPicPr>
              <p:cNvPr id="5161" name="Picture 41" descr="seapatc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0" y="768"/>
                <a:ext cx="409" cy="374"/>
              </a:xfrm>
              <a:prstGeom prst="rect">
                <a:avLst/>
              </a:prstGeom>
              <a:noFill/>
              <a:extLst>
                <a:ext uri="{909E8E84-426E-40DD-AFC4-6F175D3DCCD1}">
                  <a14:hiddenFill xmlns:a14="http://schemas.microsoft.com/office/drawing/2010/main">
                    <a:solidFill>
                      <a:srgbClr val="FFFFFF"/>
                    </a:solidFill>
                  </a14:hiddenFill>
                </a:ext>
              </a:extLst>
            </p:spPr>
          </p:pic>
          <p:sp>
            <p:nvSpPr>
              <p:cNvPr id="5149" name="Text Box 29"/>
              <p:cNvSpPr txBox="1">
                <a:spLocks noChangeArrowheads="1"/>
              </p:cNvSpPr>
              <p:nvPr/>
            </p:nvSpPr>
            <p:spPr bwMode="auto">
              <a:xfrm>
                <a:off x="5376" y="864"/>
                <a:ext cx="2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solidFill>
                      <a:srgbClr val="CC0000"/>
                    </a:solidFill>
                    <a:ea typeface="宋体" charset="-122"/>
                  </a:rPr>
                  <a:t>?</a:t>
                </a:r>
              </a:p>
            </p:txBody>
          </p:sp>
          <p:sp>
            <p:nvSpPr>
              <p:cNvPr id="5148" name="Text Box 28"/>
              <p:cNvSpPr txBox="1">
                <a:spLocks noChangeArrowheads="1"/>
              </p:cNvSpPr>
              <p:nvPr/>
            </p:nvSpPr>
            <p:spPr bwMode="auto">
              <a:xfrm>
                <a:off x="5376" y="2448"/>
                <a:ext cx="2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a:solidFill>
                      <a:srgbClr val="CC0000"/>
                    </a:solidFill>
                    <a:ea typeface="宋体" charset="-122"/>
                  </a:rPr>
                  <a:t>?</a:t>
                </a:r>
              </a:p>
            </p:txBody>
          </p:sp>
        </p:grpSp>
      </p:grpSp>
      <p:sp>
        <p:nvSpPr>
          <p:cNvPr id="3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
        <p:nvSpPr>
          <p:cNvPr id="36" name="Rectangle 2"/>
          <p:cNvSpPr txBox="1">
            <a:spLocks noChangeArrowheads="1"/>
          </p:cNvSpPr>
          <p:nvPr/>
        </p:nvSpPr>
        <p:spPr>
          <a:xfrm>
            <a:off x="457200" y="274638"/>
            <a:ext cx="8229600" cy="715962"/>
          </a:xfrm>
          <a:prstGeom prst="rect">
            <a:avLst/>
          </a:prstGeom>
        </p:spPr>
        <p:txBody>
          <a:bodyPr vert="horz" lIns="91429" tIns="45714" rIns="91429" bIns="45714"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Example 1: Undirected </a:t>
            </a:r>
            <a:r>
              <a:rPr lang="en-US" altLang="zh-CN" sz="2800" b="1" dirty="0" smtClean="0">
                <a:ea typeface="宋体" pitchFamily="2" charset="-122"/>
              </a:rPr>
              <a:t>Graph</a:t>
            </a:r>
            <a:endParaRPr lang="en-US" altLang="zh-CN" sz="2800" b="1" dirty="0">
              <a:ea typeface="宋体" pitchFamily="2" charset="-122"/>
            </a:endParaRPr>
          </a:p>
        </p:txBody>
      </p:sp>
    </p:spTree>
    <p:extLst>
      <p:ext uri="{BB962C8B-B14F-4D97-AF65-F5344CB8AC3E}">
        <p14:creationId xmlns:p14="http://schemas.microsoft.com/office/powerpoint/2010/main" val="749520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5168"/>
                                        </p:tgtEl>
                                        <p:attrNameLst>
                                          <p:attrName>style.visibility</p:attrName>
                                        </p:attrNameLst>
                                      </p:cBhvr>
                                      <p:to>
                                        <p:strVal val="visible"/>
                                      </p:to>
                                    </p:set>
                                    <p:anim calcmode="lin" valueType="num">
                                      <p:cBhvr additive="base">
                                        <p:cTn id="11" dur="500" fill="hold"/>
                                        <p:tgtEl>
                                          <p:spTgt spid="5168"/>
                                        </p:tgtEl>
                                        <p:attrNameLst>
                                          <p:attrName>ppt_x</p:attrName>
                                        </p:attrNameLst>
                                      </p:cBhvr>
                                      <p:tavLst>
                                        <p:tav tm="0">
                                          <p:val>
                                            <p:strVal val="0-#ppt_w/2"/>
                                          </p:val>
                                        </p:tav>
                                        <p:tav tm="100000">
                                          <p:val>
                                            <p:strVal val="#ppt_x"/>
                                          </p:val>
                                        </p:tav>
                                      </p:tavLst>
                                    </p:anim>
                                    <p:anim calcmode="lin" valueType="num">
                                      <p:cBhvr additive="base">
                                        <p:cTn id="12" dur="500" fill="hold"/>
                                        <p:tgtEl>
                                          <p:spTgt spid="516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169"/>
                                        </p:tgtEl>
                                        <p:attrNameLst>
                                          <p:attrName>style.visibility</p:attrName>
                                        </p:attrNameLst>
                                      </p:cBhvr>
                                      <p:to>
                                        <p:strVal val="visible"/>
                                      </p:to>
                                    </p:set>
                                    <p:animEffect transition="in" filter="dissolve">
                                      <p:cBhvr>
                                        <p:cTn id="17" dur="500"/>
                                        <p:tgtEl>
                                          <p:spTgt spid="5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2"/>
          <p:cNvGrpSpPr>
            <a:grpSpLocks/>
          </p:cNvGrpSpPr>
          <p:nvPr/>
        </p:nvGrpSpPr>
        <p:grpSpPr bwMode="auto">
          <a:xfrm>
            <a:off x="1663700" y="2855913"/>
            <a:ext cx="2465388" cy="2281237"/>
            <a:chOff x="1276" y="1805"/>
            <a:chExt cx="1553" cy="1437"/>
          </a:xfrm>
        </p:grpSpPr>
        <p:sp>
          <p:nvSpPr>
            <p:cNvPr id="45059" name="Oval 3"/>
            <p:cNvSpPr>
              <a:spLocks noChangeArrowheads="1"/>
            </p:cNvSpPr>
            <p:nvPr/>
          </p:nvSpPr>
          <p:spPr bwMode="auto">
            <a:xfrm>
              <a:off x="1276" y="1805"/>
              <a:ext cx="194" cy="18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60" name="Oval 4"/>
            <p:cNvSpPr>
              <a:spLocks noChangeArrowheads="1"/>
            </p:cNvSpPr>
            <p:nvPr/>
          </p:nvSpPr>
          <p:spPr bwMode="auto">
            <a:xfrm>
              <a:off x="1276" y="2431"/>
              <a:ext cx="194" cy="184"/>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61" name="Line 5"/>
            <p:cNvSpPr>
              <a:spLocks noChangeShapeType="1"/>
            </p:cNvSpPr>
            <p:nvPr/>
          </p:nvSpPr>
          <p:spPr bwMode="auto">
            <a:xfrm>
              <a:off x="1376" y="1996"/>
              <a:ext cx="1" cy="4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62" name="Oval 6"/>
            <p:cNvSpPr>
              <a:spLocks noChangeArrowheads="1"/>
            </p:cNvSpPr>
            <p:nvPr/>
          </p:nvSpPr>
          <p:spPr bwMode="auto">
            <a:xfrm>
              <a:off x="1954" y="1805"/>
              <a:ext cx="194" cy="18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63" name="Oval 7"/>
            <p:cNvSpPr>
              <a:spLocks noChangeArrowheads="1"/>
            </p:cNvSpPr>
            <p:nvPr/>
          </p:nvSpPr>
          <p:spPr bwMode="auto">
            <a:xfrm>
              <a:off x="1955" y="2431"/>
              <a:ext cx="194" cy="184"/>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64" name="Line 8"/>
            <p:cNvSpPr>
              <a:spLocks noChangeShapeType="1"/>
            </p:cNvSpPr>
            <p:nvPr/>
          </p:nvSpPr>
          <p:spPr bwMode="auto">
            <a:xfrm>
              <a:off x="2060" y="1992"/>
              <a:ext cx="0" cy="4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65" name="Oval 9"/>
            <p:cNvSpPr>
              <a:spLocks noChangeArrowheads="1"/>
            </p:cNvSpPr>
            <p:nvPr/>
          </p:nvSpPr>
          <p:spPr bwMode="auto">
            <a:xfrm>
              <a:off x="2634" y="1806"/>
              <a:ext cx="194" cy="18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66" name="Oval 10"/>
            <p:cNvSpPr>
              <a:spLocks noChangeArrowheads="1"/>
            </p:cNvSpPr>
            <p:nvPr/>
          </p:nvSpPr>
          <p:spPr bwMode="auto">
            <a:xfrm>
              <a:off x="2635" y="2432"/>
              <a:ext cx="194" cy="18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67" name="Line 11"/>
            <p:cNvSpPr>
              <a:spLocks noChangeShapeType="1"/>
            </p:cNvSpPr>
            <p:nvPr/>
          </p:nvSpPr>
          <p:spPr bwMode="auto">
            <a:xfrm flipH="1">
              <a:off x="2735" y="1988"/>
              <a:ext cx="1" cy="44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68" name="Line 12"/>
            <p:cNvSpPr>
              <a:spLocks noChangeShapeType="1"/>
            </p:cNvSpPr>
            <p:nvPr/>
          </p:nvSpPr>
          <p:spPr bwMode="auto">
            <a:xfrm>
              <a:off x="1468" y="1899"/>
              <a:ext cx="47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69" name="Line 13"/>
            <p:cNvSpPr>
              <a:spLocks noChangeShapeType="1"/>
            </p:cNvSpPr>
            <p:nvPr/>
          </p:nvSpPr>
          <p:spPr bwMode="auto">
            <a:xfrm>
              <a:off x="1470" y="2519"/>
              <a:ext cx="49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70" name="Oval 14"/>
            <p:cNvSpPr>
              <a:spLocks noChangeArrowheads="1"/>
            </p:cNvSpPr>
            <p:nvPr/>
          </p:nvSpPr>
          <p:spPr bwMode="auto">
            <a:xfrm>
              <a:off x="1276" y="2431"/>
              <a:ext cx="194" cy="184"/>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71" name="Oval 15"/>
            <p:cNvSpPr>
              <a:spLocks noChangeArrowheads="1"/>
            </p:cNvSpPr>
            <p:nvPr/>
          </p:nvSpPr>
          <p:spPr bwMode="auto">
            <a:xfrm>
              <a:off x="1276" y="3058"/>
              <a:ext cx="194" cy="18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72" name="Line 16"/>
            <p:cNvSpPr>
              <a:spLocks noChangeShapeType="1"/>
            </p:cNvSpPr>
            <p:nvPr/>
          </p:nvSpPr>
          <p:spPr bwMode="auto">
            <a:xfrm>
              <a:off x="1372" y="2609"/>
              <a:ext cx="0" cy="44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73" name="Oval 17"/>
            <p:cNvSpPr>
              <a:spLocks noChangeArrowheads="1"/>
            </p:cNvSpPr>
            <p:nvPr/>
          </p:nvSpPr>
          <p:spPr bwMode="auto">
            <a:xfrm>
              <a:off x="1954" y="2431"/>
              <a:ext cx="194" cy="184"/>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74" name="Oval 18"/>
            <p:cNvSpPr>
              <a:spLocks noChangeArrowheads="1"/>
            </p:cNvSpPr>
            <p:nvPr/>
          </p:nvSpPr>
          <p:spPr bwMode="auto">
            <a:xfrm>
              <a:off x="1955" y="3058"/>
              <a:ext cx="194" cy="18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75" name="Line 19"/>
            <p:cNvSpPr>
              <a:spLocks noChangeShapeType="1"/>
            </p:cNvSpPr>
            <p:nvPr/>
          </p:nvSpPr>
          <p:spPr bwMode="auto">
            <a:xfrm>
              <a:off x="2060" y="2618"/>
              <a:ext cx="0" cy="4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76" name="Oval 20"/>
            <p:cNvSpPr>
              <a:spLocks noChangeArrowheads="1"/>
            </p:cNvSpPr>
            <p:nvPr/>
          </p:nvSpPr>
          <p:spPr bwMode="auto">
            <a:xfrm>
              <a:off x="2634" y="2432"/>
              <a:ext cx="194" cy="18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77" name="Oval 21"/>
            <p:cNvSpPr>
              <a:spLocks noChangeArrowheads="1"/>
            </p:cNvSpPr>
            <p:nvPr/>
          </p:nvSpPr>
          <p:spPr bwMode="auto">
            <a:xfrm>
              <a:off x="2635" y="3059"/>
              <a:ext cx="194" cy="18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78" name="Line 22"/>
            <p:cNvSpPr>
              <a:spLocks noChangeShapeType="1"/>
            </p:cNvSpPr>
            <p:nvPr/>
          </p:nvSpPr>
          <p:spPr bwMode="auto">
            <a:xfrm>
              <a:off x="2735" y="2619"/>
              <a:ext cx="1" cy="45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79" name="Line 23"/>
            <p:cNvSpPr>
              <a:spLocks noChangeShapeType="1"/>
            </p:cNvSpPr>
            <p:nvPr/>
          </p:nvSpPr>
          <p:spPr bwMode="auto">
            <a:xfrm>
              <a:off x="1460" y="3145"/>
              <a:ext cx="49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80" name="Text Box 24"/>
            <p:cNvSpPr txBox="1">
              <a:spLocks noChangeArrowheads="1"/>
            </p:cNvSpPr>
            <p:nvPr/>
          </p:nvSpPr>
          <p:spPr bwMode="auto">
            <a:xfrm>
              <a:off x="1409" y="1913"/>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1</a:t>
              </a:r>
            </a:p>
          </p:txBody>
        </p:sp>
        <p:sp>
          <p:nvSpPr>
            <p:cNvPr id="45081" name="Text Box 25"/>
            <p:cNvSpPr txBox="1">
              <a:spLocks noChangeArrowheads="1"/>
            </p:cNvSpPr>
            <p:nvPr/>
          </p:nvSpPr>
          <p:spPr bwMode="auto">
            <a:xfrm>
              <a:off x="2081" y="1905"/>
              <a:ext cx="22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2</a:t>
              </a:r>
            </a:p>
          </p:txBody>
        </p:sp>
        <p:sp>
          <p:nvSpPr>
            <p:cNvPr id="45082" name="Text Box 26"/>
            <p:cNvSpPr txBox="1">
              <a:spLocks noChangeArrowheads="1"/>
            </p:cNvSpPr>
            <p:nvPr/>
          </p:nvSpPr>
          <p:spPr bwMode="auto">
            <a:xfrm>
              <a:off x="2551" y="1919"/>
              <a:ext cx="22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3</a:t>
              </a:r>
            </a:p>
          </p:txBody>
        </p:sp>
        <p:sp>
          <p:nvSpPr>
            <p:cNvPr id="45083" name="Text Box 27"/>
            <p:cNvSpPr txBox="1">
              <a:spLocks noChangeArrowheads="1"/>
            </p:cNvSpPr>
            <p:nvPr/>
          </p:nvSpPr>
          <p:spPr bwMode="auto">
            <a:xfrm>
              <a:off x="1409" y="2508"/>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4</a:t>
              </a:r>
            </a:p>
          </p:txBody>
        </p:sp>
        <p:sp>
          <p:nvSpPr>
            <p:cNvPr id="45084" name="Text Box 28"/>
            <p:cNvSpPr txBox="1">
              <a:spLocks noChangeArrowheads="1"/>
            </p:cNvSpPr>
            <p:nvPr/>
          </p:nvSpPr>
          <p:spPr bwMode="auto">
            <a:xfrm>
              <a:off x="2134" y="2527"/>
              <a:ext cx="22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5</a:t>
              </a:r>
            </a:p>
          </p:txBody>
        </p:sp>
        <p:sp>
          <p:nvSpPr>
            <p:cNvPr id="45085" name="Text Box 29"/>
            <p:cNvSpPr txBox="1">
              <a:spLocks noChangeArrowheads="1"/>
            </p:cNvSpPr>
            <p:nvPr/>
          </p:nvSpPr>
          <p:spPr bwMode="auto">
            <a:xfrm>
              <a:off x="2538" y="2536"/>
              <a:ext cx="22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6</a:t>
              </a:r>
            </a:p>
          </p:txBody>
        </p:sp>
        <p:sp>
          <p:nvSpPr>
            <p:cNvPr id="45086" name="Text Box 30"/>
            <p:cNvSpPr txBox="1">
              <a:spLocks noChangeArrowheads="1"/>
            </p:cNvSpPr>
            <p:nvPr/>
          </p:nvSpPr>
          <p:spPr bwMode="auto">
            <a:xfrm>
              <a:off x="1415" y="2877"/>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7</a:t>
              </a:r>
            </a:p>
          </p:txBody>
        </p:sp>
        <p:sp>
          <p:nvSpPr>
            <p:cNvPr id="45087" name="Text Box 31"/>
            <p:cNvSpPr txBox="1">
              <a:spLocks noChangeArrowheads="1"/>
            </p:cNvSpPr>
            <p:nvPr/>
          </p:nvSpPr>
          <p:spPr bwMode="auto">
            <a:xfrm>
              <a:off x="2093" y="289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8</a:t>
              </a:r>
            </a:p>
          </p:txBody>
        </p:sp>
        <p:sp>
          <p:nvSpPr>
            <p:cNvPr id="45088" name="Text Box 32"/>
            <p:cNvSpPr txBox="1">
              <a:spLocks noChangeArrowheads="1"/>
            </p:cNvSpPr>
            <p:nvPr/>
          </p:nvSpPr>
          <p:spPr bwMode="auto">
            <a:xfrm>
              <a:off x="2501" y="2896"/>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9</a:t>
              </a:r>
            </a:p>
          </p:txBody>
        </p:sp>
        <p:sp>
          <p:nvSpPr>
            <p:cNvPr id="45089" name="Line 33"/>
            <p:cNvSpPr>
              <a:spLocks noChangeShapeType="1"/>
            </p:cNvSpPr>
            <p:nvPr/>
          </p:nvSpPr>
          <p:spPr bwMode="auto">
            <a:xfrm>
              <a:off x="2158" y="1894"/>
              <a:ext cx="479" cy="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90" name="Line 34"/>
            <p:cNvSpPr>
              <a:spLocks noChangeShapeType="1"/>
            </p:cNvSpPr>
            <p:nvPr/>
          </p:nvSpPr>
          <p:spPr bwMode="auto">
            <a:xfrm>
              <a:off x="2151" y="2515"/>
              <a:ext cx="49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91" name="Line 35"/>
            <p:cNvSpPr>
              <a:spLocks noChangeShapeType="1"/>
            </p:cNvSpPr>
            <p:nvPr/>
          </p:nvSpPr>
          <p:spPr bwMode="auto">
            <a:xfrm>
              <a:off x="2146" y="3152"/>
              <a:ext cx="49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92" name="Line 36"/>
            <p:cNvSpPr>
              <a:spLocks noChangeShapeType="1"/>
            </p:cNvSpPr>
            <p:nvPr/>
          </p:nvSpPr>
          <p:spPr bwMode="auto">
            <a:xfrm>
              <a:off x="2013" y="2032"/>
              <a:ext cx="0" cy="341"/>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93" name="Line 37"/>
            <p:cNvSpPr>
              <a:spLocks noChangeShapeType="1"/>
            </p:cNvSpPr>
            <p:nvPr/>
          </p:nvSpPr>
          <p:spPr bwMode="auto">
            <a:xfrm>
              <a:off x="1564" y="2465"/>
              <a:ext cx="357"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94" name="Line 38"/>
            <p:cNvSpPr>
              <a:spLocks noChangeShapeType="1"/>
            </p:cNvSpPr>
            <p:nvPr/>
          </p:nvSpPr>
          <p:spPr bwMode="auto">
            <a:xfrm flipH="1" flipV="1">
              <a:off x="2026" y="2663"/>
              <a:ext cx="4" cy="358"/>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95" name="Line 39"/>
            <p:cNvSpPr>
              <a:spLocks noChangeShapeType="1"/>
            </p:cNvSpPr>
            <p:nvPr/>
          </p:nvSpPr>
          <p:spPr bwMode="auto">
            <a:xfrm flipH="1">
              <a:off x="2198" y="2473"/>
              <a:ext cx="389"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96" name="Oval 40"/>
            <p:cNvSpPr>
              <a:spLocks noChangeArrowheads="1"/>
            </p:cNvSpPr>
            <p:nvPr/>
          </p:nvSpPr>
          <p:spPr bwMode="auto">
            <a:xfrm>
              <a:off x="1925" y="2389"/>
              <a:ext cx="258" cy="266"/>
            </a:xfrm>
            <a:prstGeom prst="ellipse">
              <a:avLst/>
            </a:prstGeom>
            <a:noFill/>
            <a:ln w="2857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45097" name="Text Box 41"/>
          <p:cNvSpPr txBox="1">
            <a:spLocks noChangeArrowheads="1"/>
          </p:cNvSpPr>
          <p:nvPr/>
        </p:nvSpPr>
        <p:spPr bwMode="auto">
          <a:xfrm>
            <a:off x="379413" y="704850"/>
            <a:ext cx="29813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3600" b="1" i="1">
                <a:ea typeface="宋体" charset="-122"/>
              </a:rPr>
              <a:t>Generalized Belief Propagation</a:t>
            </a:r>
            <a:endParaRPr lang="en-US" altLang="zh-CN" sz="3600">
              <a:latin typeface="Times New Roman" pitchFamily="18" charset="0"/>
              <a:ea typeface="宋体" charset="-122"/>
            </a:endParaRPr>
          </a:p>
        </p:txBody>
      </p:sp>
      <p:sp>
        <p:nvSpPr>
          <p:cNvPr id="45098" name="Oval 42"/>
          <p:cNvSpPr>
            <a:spLocks noChangeArrowheads="1"/>
          </p:cNvSpPr>
          <p:nvPr/>
        </p:nvSpPr>
        <p:spPr bwMode="auto">
          <a:xfrm>
            <a:off x="5426075" y="2881313"/>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099" name="Oval 43"/>
          <p:cNvSpPr>
            <a:spLocks noChangeArrowheads="1"/>
          </p:cNvSpPr>
          <p:nvPr/>
        </p:nvSpPr>
        <p:spPr bwMode="auto">
          <a:xfrm>
            <a:off x="5426075" y="3868738"/>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00" name="Line 44"/>
          <p:cNvSpPr>
            <a:spLocks noChangeShapeType="1"/>
          </p:cNvSpPr>
          <p:nvPr/>
        </p:nvSpPr>
        <p:spPr bwMode="auto">
          <a:xfrm>
            <a:off x="5583238" y="3182938"/>
            <a:ext cx="1587" cy="6905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01" name="Oval 45"/>
          <p:cNvSpPr>
            <a:spLocks noChangeArrowheads="1"/>
          </p:cNvSpPr>
          <p:nvPr/>
        </p:nvSpPr>
        <p:spPr bwMode="auto">
          <a:xfrm>
            <a:off x="6497638" y="2881313"/>
            <a:ext cx="306387"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02" name="Oval 46"/>
          <p:cNvSpPr>
            <a:spLocks noChangeArrowheads="1"/>
          </p:cNvSpPr>
          <p:nvPr/>
        </p:nvSpPr>
        <p:spPr bwMode="auto">
          <a:xfrm>
            <a:off x="6499225" y="3868738"/>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03" name="Line 47"/>
          <p:cNvSpPr>
            <a:spLocks noChangeShapeType="1"/>
          </p:cNvSpPr>
          <p:nvPr/>
        </p:nvSpPr>
        <p:spPr bwMode="auto">
          <a:xfrm>
            <a:off x="6664325" y="3176588"/>
            <a:ext cx="0" cy="6905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04" name="Oval 48"/>
          <p:cNvSpPr>
            <a:spLocks noChangeArrowheads="1"/>
          </p:cNvSpPr>
          <p:nvPr/>
        </p:nvSpPr>
        <p:spPr bwMode="auto">
          <a:xfrm>
            <a:off x="7572375" y="2882900"/>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05" name="Oval 49"/>
          <p:cNvSpPr>
            <a:spLocks noChangeArrowheads="1"/>
          </p:cNvSpPr>
          <p:nvPr/>
        </p:nvSpPr>
        <p:spPr bwMode="auto">
          <a:xfrm>
            <a:off x="7573963" y="3870325"/>
            <a:ext cx="306387" cy="28733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06" name="Line 50"/>
          <p:cNvSpPr>
            <a:spLocks noChangeShapeType="1"/>
          </p:cNvSpPr>
          <p:nvPr/>
        </p:nvSpPr>
        <p:spPr bwMode="auto">
          <a:xfrm flipH="1">
            <a:off x="7731125" y="3170238"/>
            <a:ext cx="1588" cy="698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07" name="Line 51"/>
          <p:cNvSpPr>
            <a:spLocks noChangeShapeType="1"/>
          </p:cNvSpPr>
          <p:nvPr/>
        </p:nvSpPr>
        <p:spPr bwMode="auto">
          <a:xfrm>
            <a:off x="5729288" y="3028950"/>
            <a:ext cx="754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08" name="Line 52"/>
          <p:cNvSpPr>
            <a:spLocks noChangeShapeType="1"/>
          </p:cNvSpPr>
          <p:nvPr/>
        </p:nvSpPr>
        <p:spPr bwMode="auto">
          <a:xfrm>
            <a:off x="5732463" y="4006850"/>
            <a:ext cx="7762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09" name="Oval 53"/>
          <p:cNvSpPr>
            <a:spLocks noChangeArrowheads="1"/>
          </p:cNvSpPr>
          <p:nvPr/>
        </p:nvSpPr>
        <p:spPr bwMode="auto">
          <a:xfrm>
            <a:off x="5426075" y="3868738"/>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10" name="Oval 54"/>
          <p:cNvSpPr>
            <a:spLocks noChangeArrowheads="1"/>
          </p:cNvSpPr>
          <p:nvPr/>
        </p:nvSpPr>
        <p:spPr bwMode="auto">
          <a:xfrm>
            <a:off x="5426075" y="4856163"/>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11" name="Line 55"/>
          <p:cNvSpPr>
            <a:spLocks noChangeShapeType="1"/>
          </p:cNvSpPr>
          <p:nvPr/>
        </p:nvSpPr>
        <p:spPr bwMode="auto">
          <a:xfrm>
            <a:off x="5576888" y="4148138"/>
            <a:ext cx="0" cy="698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12" name="Oval 56"/>
          <p:cNvSpPr>
            <a:spLocks noChangeArrowheads="1"/>
          </p:cNvSpPr>
          <p:nvPr/>
        </p:nvSpPr>
        <p:spPr bwMode="auto">
          <a:xfrm>
            <a:off x="6497638" y="3868738"/>
            <a:ext cx="306387"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13" name="Oval 57"/>
          <p:cNvSpPr>
            <a:spLocks noChangeArrowheads="1"/>
          </p:cNvSpPr>
          <p:nvPr/>
        </p:nvSpPr>
        <p:spPr bwMode="auto">
          <a:xfrm>
            <a:off x="6499225" y="4856163"/>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14" name="Line 58"/>
          <p:cNvSpPr>
            <a:spLocks noChangeShapeType="1"/>
          </p:cNvSpPr>
          <p:nvPr/>
        </p:nvSpPr>
        <p:spPr bwMode="auto">
          <a:xfrm>
            <a:off x="6664325" y="4162425"/>
            <a:ext cx="0" cy="7064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15" name="Oval 59"/>
          <p:cNvSpPr>
            <a:spLocks noChangeArrowheads="1"/>
          </p:cNvSpPr>
          <p:nvPr/>
        </p:nvSpPr>
        <p:spPr bwMode="auto">
          <a:xfrm>
            <a:off x="7572375" y="3870325"/>
            <a:ext cx="306388" cy="28733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16" name="Oval 60"/>
          <p:cNvSpPr>
            <a:spLocks noChangeArrowheads="1"/>
          </p:cNvSpPr>
          <p:nvPr/>
        </p:nvSpPr>
        <p:spPr bwMode="auto">
          <a:xfrm>
            <a:off x="7573963" y="4857750"/>
            <a:ext cx="306387"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17" name="Line 61"/>
          <p:cNvSpPr>
            <a:spLocks noChangeShapeType="1"/>
          </p:cNvSpPr>
          <p:nvPr/>
        </p:nvSpPr>
        <p:spPr bwMode="auto">
          <a:xfrm>
            <a:off x="7731125" y="4164013"/>
            <a:ext cx="1588" cy="7127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18" name="Line 62"/>
          <p:cNvSpPr>
            <a:spLocks noChangeShapeType="1"/>
          </p:cNvSpPr>
          <p:nvPr/>
        </p:nvSpPr>
        <p:spPr bwMode="auto">
          <a:xfrm>
            <a:off x="5716588" y="4994275"/>
            <a:ext cx="7762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19" name="Text Box 63"/>
          <p:cNvSpPr txBox="1">
            <a:spLocks noChangeArrowheads="1"/>
          </p:cNvSpPr>
          <p:nvPr/>
        </p:nvSpPr>
        <p:spPr bwMode="auto">
          <a:xfrm>
            <a:off x="5635625" y="3051175"/>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1</a:t>
            </a:r>
          </a:p>
        </p:txBody>
      </p:sp>
      <p:sp>
        <p:nvSpPr>
          <p:cNvPr id="45120" name="Text Box 64"/>
          <p:cNvSpPr txBox="1">
            <a:spLocks noChangeArrowheads="1"/>
          </p:cNvSpPr>
          <p:nvPr/>
        </p:nvSpPr>
        <p:spPr bwMode="auto">
          <a:xfrm>
            <a:off x="6697663" y="3038475"/>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2</a:t>
            </a:r>
          </a:p>
        </p:txBody>
      </p:sp>
      <p:sp>
        <p:nvSpPr>
          <p:cNvPr id="45121" name="Text Box 65"/>
          <p:cNvSpPr txBox="1">
            <a:spLocks noChangeArrowheads="1"/>
          </p:cNvSpPr>
          <p:nvPr/>
        </p:nvSpPr>
        <p:spPr bwMode="auto">
          <a:xfrm>
            <a:off x="7440613" y="3062288"/>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3</a:t>
            </a:r>
          </a:p>
        </p:txBody>
      </p:sp>
      <p:sp>
        <p:nvSpPr>
          <p:cNvPr id="45122" name="Text Box 66"/>
          <p:cNvSpPr txBox="1">
            <a:spLocks noChangeArrowheads="1"/>
          </p:cNvSpPr>
          <p:nvPr/>
        </p:nvSpPr>
        <p:spPr bwMode="auto">
          <a:xfrm>
            <a:off x="5635625" y="3989388"/>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4</a:t>
            </a:r>
          </a:p>
        </p:txBody>
      </p:sp>
      <p:sp>
        <p:nvSpPr>
          <p:cNvPr id="45123" name="Text Box 67"/>
          <p:cNvSpPr txBox="1">
            <a:spLocks noChangeArrowheads="1"/>
          </p:cNvSpPr>
          <p:nvPr/>
        </p:nvSpPr>
        <p:spPr bwMode="auto">
          <a:xfrm>
            <a:off x="6781800" y="4019550"/>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5</a:t>
            </a:r>
          </a:p>
        </p:txBody>
      </p:sp>
      <p:sp>
        <p:nvSpPr>
          <p:cNvPr id="45124" name="Text Box 68"/>
          <p:cNvSpPr txBox="1">
            <a:spLocks noChangeArrowheads="1"/>
          </p:cNvSpPr>
          <p:nvPr/>
        </p:nvSpPr>
        <p:spPr bwMode="auto">
          <a:xfrm>
            <a:off x="7419975" y="4033838"/>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6</a:t>
            </a:r>
          </a:p>
        </p:txBody>
      </p:sp>
      <p:sp>
        <p:nvSpPr>
          <p:cNvPr id="45125" name="Text Box 69"/>
          <p:cNvSpPr txBox="1">
            <a:spLocks noChangeArrowheads="1"/>
          </p:cNvSpPr>
          <p:nvPr/>
        </p:nvSpPr>
        <p:spPr bwMode="auto">
          <a:xfrm>
            <a:off x="5645150" y="4572000"/>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7</a:t>
            </a:r>
          </a:p>
        </p:txBody>
      </p:sp>
      <p:sp>
        <p:nvSpPr>
          <p:cNvPr id="45126" name="Text Box 70"/>
          <p:cNvSpPr txBox="1">
            <a:spLocks noChangeArrowheads="1"/>
          </p:cNvSpPr>
          <p:nvPr/>
        </p:nvSpPr>
        <p:spPr bwMode="auto">
          <a:xfrm>
            <a:off x="6716713" y="4591050"/>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8</a:t>
            </a:r>
          </a:p>
        </p:txBody>
      </p:sp>
      <p:sp>
        <p:nvSpPr>
          <p:cNvPr id="45127" name="Text Box 71"/>
          <p:cNvSpPr txBox="1">
            <a:spLocks noChangeArrowheads="1"/>
          </p:cNvSpPr>
          <p:nvPr/>
        </p:nvSpPr>
        <p:spPr bwMode="auto">
          <a:xfrm>
            <a:off x="7362825" y="4600575"/>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9</a:t>
            </a:r>
          </a:p>
        </p:txBody>
      </p:sp>
      <p:sp>
        <p:nvSpPr>
          <p:cNvPr id="45128" name="Line 72"/>
          <p:cNvSpPr>
            <a:spLocks noChangeShapeType="1"/>
          </p:cNvSpPr>
          <p:nvPr/>
        </p:nvSpPr>
        <p:spPr bwMode="auto">
          <a:xfrm>
            <a:off x="6819900" y="3022600"/>
            <a:ext cx="757238"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29" name="Line 73"/>
          <p:cNvSpPr>
            <a:spLocks noChangeShapeType="1"/>
          </p:cNvSpPr>
          <p:nvPr/>
        </p:nvSpPr>
        <p:spPr bwMode="auto">
          <a:xfrm>
            <a:off x="6808788" y="4000500"/>
            <a:ext cx="7762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30" name="Line 74"/>
          <p:cNvSpPr>
            <a:spLocks noChangeShapeType="1"/>
          </p:cNvSpPr>
          <p:nvPr/>
        </p:nvSpPr>
        <p:spPr bwMode="auto">
          <a:xfrm>
            <a:off x="6800850" y="5003800"/>
            <a:ext cx="776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31" name="Line 75"/>
          <p:cNvSpPr>
            <a:spLocks noChangeShapeType="1"/>
          </p:cNvSpPr>
          <p:nvPr/>
        </p:nvSpPr>
        <p:spPr bwMode="auto">
          <a:xfrm>
            <a:off x="6589713" y="3238500"/>
            <a:ext cx="0" cy="538163"/>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32" name="Line 76"/>
          <p:cNvSpPr>
            <a:spLocks noChangeShapeType="1"/>
          </p:cNvSpPr>
          <p:nvPr/>
        </p:nvSpPr>
        <p:spPr bwMode="auto">
          <a:xfrm flipH="1" flipV="1">
            <a:off x="6602413" y="4206875"/>
            <a:ext cx="0" cy="585788"/>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33" name="Line 77"/>
          <p:cNvSpPr>
            <a:spLocks noChangeShapeType="1"/>
          </p:cNvSpPr>
          <p:nvPr/>
        </p:nvSpPr>
        <p:spPr bwMode="auto">
          <a:xfrm flipH="1">
            <a:off x="6881813" y="3933825"/>
            <a:ext cx="615950"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34" name="Line 78"/>
          <p:cNvSpPr>
            <a:spLocks noChangeShapeType="1"/>
          </p:cNvSpPr>
          <p:nvPr/>
        </p:nvSpPr>
        <p:spPr bwMode="auto">
          <a:xfrm flipV="1">
            <a:off x="5783263" y="4832350"/>
            <a:ext cx="715962"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35" name="Line 79"/>
          <p:cNvSpPr>
            <a:spLocks noChangeShapeType="1"/>
          </p:cNvSpPr>
          <p:nvPr/>
        </p:nvSpPr>
        <p:spPr bwMode="auto">
          <a:xfrm flipV="1">
            <a:off x="6135688" y="4157663"/>
            <a:ext cx="0" cy="682625"/>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36" name="Line 80"/>
          <p:cNvSpPr>
            <a:spLocks noChangeShapeType="1"/>
          </p:cNvSpPr>
          <p:nvPr/>
        </p:nvSpPr>
        <p:spPr bwMode="auto">
          <a:xfrm flipV="1">
            <a:off x="5776913" y="3178175"/>
            <a:ext cx="714375"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37" name="Line 81"/>
          <p:cNvSpPr>
            <a:spLocks noChangeShapeType="1"/>
          </p:cNvSpPr>
          <p:nvPr/>
        </p:nvSpPr>
        <p:spPr bwMode="auto">
          <a:xfrm>
            <a:off x="6146800" y="3186113"/>
            <a:ext cx="1588" cy="674687"/>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138" name="Oval 82"/>
          <p:cNvSpPr>
            <a:spLocks noChangeArrowheads="1"/>
          </p:cNvSpPr>
          <p:nvPr/>
        </p:nvSpPr>
        <p:spPr bwMode="auto">
          <a:xfrm>
            <a:off x="5338763" y="3721100"/>
            <a:ext cx="1570037" cy="573088"/>
          </a:xfrm>
          <a:prstGeom prst="ellipse">
            <a:avLst/>
          </a:prstGeom>
          <a:noFill/>
          <a:ln w="2857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45139" name="Object 83"/>
          <p:cNvGraphicFramePr>
            <a:graphicFrameLocks noChangeAspect="1"/>
          </p:cNvGraphicFramePr>
          <p:nvPr/>
        </p:nvGraphicFramePr>
        <p:xfrm>
          <a:off x="5138738" y="3503613"/>
          <a:ext cx="404812" cy="350837"/>
        </p:xfrm>
        <a:graphic>
          <a:graphicData uri="http://schemas.openxmlformats.org/presentationml/2006/ole">
            <mc:AlternateContent xmlns:mc="http://schemas.openxmlformats.org/markup-compatibility/2006">
              <mc:Choice xmlns:v="urn:schemas-microsoft-com:vml" Requires="v">
                <p:oleObj spid="_x0000_s125306" name="Equation" r:id="rId3" imgW="291960" imgH="253800" progId="Equation.3">
                  <p:embed/>
                </p:oleObj>
              </mc:Choice>
              <mc:Fallback>
                <p:oleObj name="Equation" r:id="rId3" imgW="29196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738" y="3503613"/>
                        <a:ext cx="404812" cy="35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140" name="Object 84"/>
          <p:cNvGraphicFramePr>
            <a:graphicFrameLocks noChangeAspect="1"/>
          </p:cNvGraphicFramePr>
          <p:nvPr/>
        </p:nvGraphicFramePr>
        <p:xfrm>
          <a:off x="3606800" y="5397500"/>
          <a:ext cx="2662238" cy="728663"/>
        </p:xfrm>
        <a:graphic>
          <a:graphicData uri="http://schemas.openxmlformats.org/presentationml/2006/ole">
            <mc:AlternateContent xmlns:mc="http://schemas.openxmlformats.org/markup-compatibility/2006">
              <mc:Choice xmlns:v="urn:schemas-microsoft-com:vml" Requires="v">
                <p:oleObj spid="_x0000_s125307" name="Equation" r:id="rId5" imgW="1346040" imgH="368280" progId="Equation.3">
                  <p:embed/>
                </p:oleObj>
              </mc:Choice>
              <mc:Fallback>
                <p:oleObj name="Equation" r:id="rId5" imgW="1346040" imgH="3682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6800" y="5397500"/>
                        <a:ext cx="2662238" cy="72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141" name="Text Box 85"/>
          <p:cNvSpPr txBox="1">
            <a:spLocks noChangeArrowheads="1"/>
          </p:cNvSpPr>
          <p:nvPr/>
        </p:nvSpPr>
        <p:spPr bwMode="auto">
          <a:xfrm>
            <a:off x="4481513" y="3709988"/>
            <a:ext cx="473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zh-CN" sz="4000" b="1">
                <a:latin typeface="Times New Roman" pitchFamily="18" charset="0"/>
                <a:ea typeface="宋体" charset="-122"/>
              </a:rPr>
              <a:t>=</a:t>
            </a:r>
            <a:endParaRPr lang="en-US" altLang="zh-CN">
              <a:latin typeface="Times New Roman" pitchFamily="18" charset="0"/>
              <a:ea typeface="宋体" charset="-122"/>
            </a:endParaRPr>
          </a:p>
        </p:txBody>
      </p:sp>
      <p:sp>
        <p:nvSpPr>
          <p:cNvPr id="45142" name="Text Box 86"/>
          <p:cNvSpPr txBox="1">
            <a:spLocks noChangeArrowheads="1"/>
          </p:cNvSpPr>
          <p:nvPr/>
        </p:nvSpPr>
        <p:spPr bwMode="auto">
          <a:xfrm>
            <a:off x="3413125" y="1079569"/>
            <a:ext cx="5235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altLang="zh-CN" sz="2000" dirty="0">
                <a:ea typeface="宋体" charset="-122"/>
              </a:rPr>
              <a:t>Use Marginalization Constraints to Derive Message-Update Rules</a:t>
            </a:r>
            <a:endParaRPr lang="en-US" altLang="zh-CN" sz="2000" dirty="0">
              <a:latin typeface="Times New Roman" pitchFamily="18" charset="0"/>
              <a:ea typeface="宋体" charset="-122"/>
            </a:endParaRPr>
          </a:p>
        </p:txBody>
      </p:sp>
      <p:sp>
        <p:nvSpPr>
          <p:cNvPr id="87" name="Text Box 9"/>
          <p:cNvSpPr txBox="1">
            <a:spLocks noChangeArrowheads="1"/>
          </p:cNvSpPr>
          <p:nvPr/>
        </p:nvSpPr>
        <p:spPr bwMode="auto">
          <a:xfrm>
            <a:off x="-7938" y="6610588"/>
            <a:ext cx="40758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Jonathan </a:t>
            </a:r>
            <a:r>
              <a:rPr lang="en-US" altLang="zh-CN" sz="1000" dirty="0" err="1">
                <a:latin typeface="+mj-lt"/>
                <a:ea typeface="宋体" pitchFamily="2" charset="-122"/>
                <a:cs typeface="Times New Roman" pitchFamily="18" charset="0"/>
              </a:rPr>
              <a:t>Yedidia</a:t>
            </a:r>
            <a:r>
              <a:rPr lang="en-US" altLang="zh-CN" sz="1000" dirty="0">
                <a:latin typeface="+mj-lt"/>
                <a:ea typeface="宋体" pitchFamily="2" charset="-122"/>
                <a:cs typeface="Times New Roman" pitchFamily="18" charset="0"/>
              </a:rPr>
              <a:t> </a:t>
            </a:r>
            <a:r>
              <a:rPr lang="en-US" altLang="zh-CN" sz="1000" dirty="0" smtClean="0">
                <a:latin typeface="+mj-lt"/>
                <a:ea typeface="宋体" pitchFamily="2" charset="-122"/>
                <a:cs typeface="Times New Roman" pitchFamily="18" charset="0"/>
              </a:rPr>
              <a:t> - Mitsubishi </a:t>
            </a:r>
            <a:r>
              <a:rPr lang="en-US" altLang="zh-CN" sz="1000" dirty="0">
                <a:latin typeface="+mj-lt"/>
                <a:ea typeface="宋体" pitchFamily="2" charset="-122"/>
                <a:cs typeface="Times New Roman" pitchFamily="18" charset="0"/>
              </a:rPr>
              <a:t>Electric Research Labs (MERL)</a:t>
            </a:r>
          </a:p>
        </p:txBody>
      </p:sp>
    </p:spTree>
    <p:extLst>
      <p:ext uri="{BB962C8B-B14F-4D97-AF65-F5344CB8AC3E}">
        <p14:creationId xmlns:p14="http://schemas.microsoft.com/office/powerpoint/2010/main" val="2098157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Oval 2"/>
          <p:cNvSpPr>
            <a:spLocks noChangeArrowheads="1"/>
          </p:cNvSpPr>
          <p:nvPr/>
        </p:nvSpPr>
        <p:spPr bwMode="auto">
          <a:xfrm>
            <a:off x="1663700" y="2855913"/>
            <a:ext cx="307975" cy="29051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83" name="Oval 3"/>
          <p:cNvSpPr>
            <a:spLocks noChangeArrowheads="1"/>
          </p:cNvSpPr>
          <p:nvPr/>
        </p:nvSpPr>
        <p:spPr bwMode="auto">
          <a:xfrm>
            <a:off x="1663700" y="3849688"/>
            <a:ext cx="307975" cy="2921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84" name="Line 4"/>
          <p:cNvSpPr>
            <a:spLocks noChangeShapeType="1"/>
          </p:cNvSpPr>
          <p:nvPr/>
        </p:nvSpPr>
        <p:spPr bwMode="auto">
          <a:xfrm>
            <a:off x="1822450" y="3159125"/>
            <a:ext cx="1588" cy="6953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85" name="Oval 5"/>
          <p:cNvSpPr>
            <a:spLocks noChangeArrowheads="1"/>
          </p:cNvSpPr>
          <p:nvPr/>
        </p:nvSpPr>
        <p:spPr bwMode="auto">
          <a:xfrm>
            <a:off x="2740025" y="2855913"/>
            <a:ext cx="307975" cy="29051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86" name="Oval 6"/>
          <p:cNvSpPr>
            <a:spLocks noChangeArrowheads="1"/>
          </p:cNvSpPr>
          <p:nvPr/>
        </p:nvSpPr>
        <p:spPr bwMode="auto">
          <a:xfrm>
            <a:off x="2741613" y="3849688"/>
            <a:ext cx="307975" cy="2921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87" name="Line 7"/>
          <p:cNvSpPr>
            <a:spLocks noChangeShapeType="1"/>
          </p:cNvSpPr>
          <p:nvPr/>
        </p:nvSpPr>
        <p:spPr bwMode="auto">
          <a:xfrm>
            <a:off x="2908300" y="3152775"/>
            <a:ext cx="0" cy="6953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88" name="Oval 8"/>
          <p:cNvSpPr>
            <a:spLocks noChangeArrowheads="1"/>
          </p:cNvSpPr>
          <p:nvPr/>
        </p:nvSpPr>
        <p:spPr bwMode="auto">
          <a:xfrm>
            <a:off x="3819525" y="2857500"/>
            <a:ext cx="307975" cy="29051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89" name="Oval 9"/>
          <p:cNvSpPr>
            <a:spLocks noChangeArrowheads="1"/>
          </p:cNvSpPr>
          <p:nvPr/>
        </p:nvSpPr>
        <p:spPr bwMode="auto">
          <a:xfrm>
            <a:off x="3821113" y="3851275"/>
            <a:ext cx="307975" cy="29051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90" name="Line 10"/>
          <p:cNvSpPr>
            <a:spLocks noChangeShapeType="1"/>
          </p:cNvSpPr>
          <p:nvPr/>
        </p:nvSpPr>
        <p:spPr bwMode="auto">
          <a:xfrm flipH="1">
            <a:off x="3979863" y="3146425"/>
            <a:ext cx="1587" cy="7032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91" name="Line 11"/>
          <p:cNvSpPr>
            <a:spLocks noChangeShapeType="1"/>
          </p:cNvSpPr>
          <p:nvPr/>
        </p:nvSpPr>
        <p:spPr bwMode="auto">
          <a:xfrm>
            <a:off x="1968500" y="3005138"/>
            <a:ext cx="7588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92" name="Line 12"/>
          <p:cNvSpPr>
            <a:spLocks noChangeShapeType="1"/>
          </p:cNvSpPr>
          <p:nvPr/>
        </p:nvSpPr>
        <p:spPr bwMode="auto">
          <a:xfrm>
            <a:off x="1971675" y="3989388"/>
            <a:ext cx="779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93" name="Oval 13"/>
          <p:cNvSpPr>
            <a:spLocks noChangeArrowheads="1"/>
          </p:cNvSpPr>
          <p:nvPr/>
        </p:nvSpPr>
        <p:spPr bwMode="auto">
          <a:xfrm>
            <a:off x="1663700" y="3849688"/>
            <a:ext cx="307975" cy="2921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94" name="Oval 14"/>
          <p:cNvSpPr>
            <a:spLocks noChangeArrowheads="1"/>
          </p:cNvSpPr>
          <p:nvPr/>
        </p:nvSpPr>
        <p:spPr bwMode="auto">
          <a:xfrm>
            <a:off x="1663700" y="4845050"/>
            <a:ext cx="307975" cy="29051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95" name="Line 15"/>
          <p:cNvSpPr>
            <a:spLocks noChangeShapeType="1"/>
          </p:cNvSpPr>
          <p:nvPr/>
        </p:nvSpPr>
        <p:spPr bwMode="auto">
          <a:xfrm>
            <a:off x="1816100" y="4132263"/>
            <a:ext cx="0" cy="7032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96" name="Oval 16"/>
          <p:cNvSpPr>
            <a:spLocks noChangeArrowheads="1"/>
          </p:cNvSpPr>
          <p:nvPr/>
        </p:nvSpPr>
        <p:spPr bwMode="auto">
          <a:xfrm>
            <a:off x="2740025" y="3849688"/>
            <a:ext cx="307975" cy="292100"/>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97" name="Oval 17"/>
          <p:cNvSpPr>
            <a:spLocks noChangeArrowheads="1"/>
          </p:cNvSpPr>
          <p:nvPr/>
        </p:nvSpPr>
        <p:spPr bwMode="auto">
          <a:xfrm>
            <a:off x="2741613" y="4845050"/>
            <a:ext cx="307975" cy="29051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98" name="Line 18"/>
          <p:cNvSpPr>
            <a:spLocks noChangeShapeType="1"/>
          </p:cNvSpPr>
          <p:nvPr/>
        </p:nvSpPr>
        <p:spPr bwMode="auto">
          <a:xfrm>
            <a:off x="2908300" y="4146550"/>
            <a:ext cx="0" cy="711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099" name="Oval 19"/>
          <p:cNvSpPr>
            <a:spLocks noChangeArrowheads="1"/>
          </p:cNvSpPr>
          <p:nvPr/>
        </p:nvSpPr>
        <p:spPr bwMode="auto">
          <a:xfrm>
            <a:off x="3819525" y="3851275"/>
            <a:ext cx="307975" cy="29051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00" name="Oval 20"/>
          <p:cNvSpPr>
            <a:spLocks noChangeArrowheads="1"/>
          </p:cNvSpPr>
          <p:nvPr/>
        </p:nvSpPr>
        <p:spPr bwMode="auto">
          <a:xfrm>
            <a:off x="3821113" y="4846638"/>
            <a:ext cx="307975" cy="29051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01" name="Line 21"/>
          <p:cNvSpPr>
            <a:spLocks noChangeShapeType="1"/>
          </p:cNvSpPr>
          <p:nvPr/>
        </p:nvSpPr>
        <p:spPr bwMode="auto">
          <a:xfrm>
            <a:off x="3979863" y="4148138"/>
            <a:ext cx="1587" cy="7159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02" name="Line 22"/>
          <p:cNvSpPr>
            <a:spLocks noChangeShapeType="1"/>
          </p:cNvSpPr>
          <p:nvPr/>
        </p:nvSpPr>
        <p:spPr bwMode="auto">
          <a:xfrm>
            <a:off x="1955800" y="4983163"/>
            <a:ext cx="7810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03" name="Text Box 23"/>
          <p:cNvSpPr txBox="1">
            <a:spLocks noChangeArrowheads="1"/>
          </p:cNvSpPr>
          <p:nvPr/>
        </p:nvSpPr>
        <p:spPr bwMode="auto">
          <a:xfrm>
            <a:off x="1874838" y="30273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1</a:t>
            </a:r>
          </a:p>
        </p:txBody>
      </p:sp>
      <p:sp>
        <p:nvSpPr>
          <p:cNvPr id="46104" name="Text Box 24"/>
          <p:cNvSpPr txBox="1">
            <a:spLocks noChangeArrowheads="1"/>
          </p:cNvSpPr>
          <p:nvPr/>
        </p:nvSpPr>
        <p:spPr bwMode="auto">
          <a:xfrm>
            <a:off x="2941638" y="3014663"/>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2</a:t>
            </a:r>
          </a:p>
        </p:txBody>
      </p:sp>
      <p:sp>
        <p:nvSpPr>
          <p:cNvPr id="46105" name="Text Box 25"/>
          <p:cNvSpPr txBox="1">
            <a:spLocks noChangeArrowheads="1"/>
          </p:cNvSpPr>
          <p:nvPr/>
        </p:nvSpPr>
        <p:spPr bwMode="auto">
          <a:xfrm>
            <a:off x="3687763" y="3036888"/>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3</a:t>
            </a:r>
          </a:p>
        </p:txBody>
      </p:sp>
      <p:sp>
        <p:nvSpPr>
          <p:cNvPr id="46106" name="Text Box 26"/>
          <p:cNvSpPr txBox="1">
            <a:spLocks noChangeArrowheads="1"/>
          </p:cNvSpPr>
          <p:nvPr/>
        </p:nvSpPr>
        <p:spPr bwMode="auto">
          <a:xfrm>
            <a:off x="1874838" y="397192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4</a:t>
            </a:r>
          </a:p>
        </p:txBody>
      </p:sp>
      <p:sp>
        <p:nvSpPr>
          <p:cNvPr id="46107" name="Text Box 27"/>
          <p:cNvSpPr txBox="1">
            <a:spLocks noChangeArrowheads="1"/>
          </p:cNvSpPr>
          <p:nvPr/>
        </p:nvSpPr>
        <p:spPr bwMode="auto">
          <a:xfrm>
            <a:off x="3025775" y="4002088"/>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5</a:t>
            </a:r>
          </a:p>
        </p:txBody>
      </p:sp>
      <p:sp>
        <p:nvSpPr>
          <p:cNvPr id="46108" name="Text Box 28"/>
          <p:cNvSpPr txBox="1">
            <a:spLocks noChangeArrowheads="1"/>
          </p:cNvSpPr>
          <p:nvPr/>
        </p:nvSpPr>
        <p:spPr bwMode="auto">
          <a:xfrm>
            <a:off x="3667125" y="4016375"/>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6</a:t>
            </a:r>
          </a:p>
        </p:txBody>
      </p:sp>
      <p:sp>
        <p:nvSpPr>
          <p:cNvPr id="46109" name="Text Box 29"/>
          <p:cNvSpPr txBox="1">
            <a:spLocks noChangeArrowheads="1"/>
          </p:cNvSpPr>
          <p:nvPr/>
        </p:nvSpPr>
        <p:spPr bwMode="auto">
          <a:xfrm>
            <a:off x="1884363" y="455771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7</a:t>
            </a:r>
          </a:p>
        </p:txBody>
      </p:sp>
      <p:sp>
        <p:nvSpPr>
          <p:cNvPr id="46110" name="Text Box 30"/>
          <p:cNvSpPr txBox="1">
            <a:spLocks noChangeArrowheads="1"/>
          </p:cNvSpPr>
          <p:nvPr/>
        </p:nvSpPr>
        <p:spPr bwMode="auto">
          <a:xfrm>
            <a:off x="2960688" y="4578350"/>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8</a:t>
            </a:r>
          </a:p>
        </p:txBody>
      </p:sp>
      <p:sp>
        <p:nvSpPr>
          <p:cNvPr id="46111" name="Text Box 31"/>
          <p:cNvSpPr txBox="1">
            <a:spLocks noChangeArrowheads="1"/>
          </p:cNvSpPr>
          <p:nvPr/>
        </p:nvSpPr>
        <p:spPr bwMode="auto">
          <a:xfrm>
            <a:off x="3608388" y="45878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9</a:t>
            </a:r>
          </a:p>
        </p:txBody>
      </p:sp>
      <p:sp>
        <p:nvSpPr>
          <p:cNvPr id="46112" name="Line 32"/>
          <p:cNvSpPr>
            <a:spLocks noChangeShapeType="1"/>
          </p:cNvSpPr>
          <p:nvPr/>
        </p:nvSpPr>
        <p:spPr bwMode="auto">
          <a:xfrm>
            <a:off x="3063875" y="2997200"/>
            <a:ext cx="760413"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13" name="Line 33"/>
          <p:cNvSpPr>
            <a:spLocks noChangeShapeType="1"/>
          </p:cNvSpPr>
          <p:nvPr/>
        </p:nvSpPr>
        <p:spPr bwMode="auto">
          <a:xfrm>
            <a:off x="3052763" y="3983038"/>
            <a:ext cx="779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14" name="Line 34"/>
          <p:cNvSpPr>
            <a:spLocks noChangeShapeType="1"/>
          </p:cNvSpPr>
          <p:nvPr/>
        </p:nvSpPr>
        <p:spPr bwMode="auto">
          <a:xfrm>
            <a:off x="3044825" y="4994275"/>
            <a:ext cx="779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15" name="Line 35"/>
          <p:cNvSpPr>
            <a:spLocks noChangeShapeType="1"/>
          </p:cNvSpPr>
          <p:nvPr/>
        </p:nvSpPr>
        <p:spPr bwMode="auto">
          <a:xfrm>
            <a:off x="2120900" y="3903663"/>
            <a:ext cx="566738"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16" name="Line 36"/>
          <p:cNvSpPr>
            <a:spLocks noChangeShapeType="1"/>
          </p:cNvSpPr>
          <p:nvPr/>
        </p:nvSpPr>
        <p:spPr bwMode="auto">
          <a:xfrm flipH="1" flipV="1">
            <a:off x="2854325" y="4217988"/>
            <a:ext cx="6350" cy="568325"/>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17" name="Line 37"/>
          <p:cNvSpPr>
            <a:spLocks noChangeShapeType="1"/>
          </p:cNvSpPr>
          <p:nvPr/>
        </p:nvSpPr>
        <p:spPr bwMode="auto">
          <a:xfrm flipH="1">
            <a:off x="3127375" y="3916363"/>
            <a:ext cx="617538"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18" name="Oval 38"/>
          <p:cNvSpPr>
            <a:spLocks noChangeArrowheads="1"/>
          </p:cNvSpPr>
          <p:nvPr/>
        </p:nvSpPr>
        <p:spPr bwMode="auto">
          <a:xfrm>
            <a:off x="2693988" y="3783013"/>
            <a:ext cx="409575" cy="422275"/>
          </a:xfrm>
          <a:prstGeom prst="ellipse">
            <a:avLst/>
          </a:prstGeom>
          <a:noFill/>
          <a:ln w="2857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19" name="Text Box 39"/>
          <p:cNvSpPr txBox="1">
            <a:spLocks noChangeArrowheads="1"/>
          </p:cNvSpPr>
          <p:nvPr/>
        </p:nvSpPr>
        <p:spPr bwMode="auto">
          <a:xfrm>
            <a:off x="379413" y="704850"/>
            <a:ext cx="29813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3600" b="1" i="1" dirty="0">
                <a:ea typeface="宋体" charset="-122"/>
              </a:rPr>
              <a:t>Generalized Belief Propagation</a:t>
            </a:r>
            <a:endParaRPr lang="en-US" altLang="zh-CN" sz="3600" dirty="0">
              <a:latin typeface="Times New Roman" pitchFamily="18" charset="0"/>
              <a:ea typeface="宋体" charset="-122"/>
            </a:endParaRPr>
          </a:p>
        </p:txBody>
      </p:sp>
      <p:sp>
        <p:nvSpPr>
          <p:cNvPr id="46120" name="Oval 40"/>
          <p:cNvSpPr>
            <a:spLocks noChangeArrowheads="1"/>
          </p:cNvSpPr>
          <p:nvPr/>
        </p:nvSpPr>
        <p:spPr bwMode="auto">
          <a:xfrm>
            <a:off x="5426075" y="2881313"/>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21" name="Oval 41"/>
          <p:cNvSpPr>
            <a:spLocks noChangeArrowheads="1"/>
          </p:cNvSpPr>
          <p:nvPr/>
        </p:nvSpPr>
        <p:spPr bwMode="auto">
          <a:xfrm>
            <a:off x="5426075" y="3868738"/>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22" name="Line 42"/>
          <p:cNvSpPr>
            <a:spLocks noChangeShapeType="1"/>
          </p:cNvSpPr>
          <p:nvPr/>
        </p:nvSpPr>
        <p:spPr bwMode="auto">
          <a:xfrm>
            <a:off x="5583238" y="3182938"/>
            <a:ext cx="1587" cy="6905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23" name="Oval 43"/>
          <p:cNvSpPr>
            <a:spLocks noChangeArrowheads="1"/>
          </p:cNvSpPr>
          <p:nvPr/>
        </p:nvSpPr>
        <p:spPr bwMode="auto">
          <a:xfrm>
            <a:off x="6497638" y="2881313"/>
            <a:ext cx="306387"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24" name="Oval 44"/>
          <p:cNvSpPr>
            <a:spLocks noChangeArrowheads="1"/>
          </p:cNvSpPr>
          <p:nvPr/>
        </p:nvSpPr>
        <p:spPr bwMode="auto">
          <a:xfrm>
            <a:off x="6499225" y="3868738"/>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25" name="Line 45"/>
          <p:cNvSpPr>
            <a:spLocks noChangeShapeType="1"/>
          </p:cNvSpPr>
          <p:nvPr/>
        </p:nvSpPr>
        <p:spPr bwMode="auto">
          <a:xfrm>
            <a:off x="6664325" y="3176588"/>
            <a:ext cx="0" cy="6905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26" name="Oval 46"/>
          <p:cNvSpPr>
            <a:spLocks noChangeArrowheads="1"/>
          </p:cNvSpPr>
          <p:nvPr/>
        </p:nvSpPr>
        <p:spPr bwMode="auto">
          <a:xfrm>
            <a:off x="7572375" y="2882900"/>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27" name="Oval 47"/>
          <p:cNvSpPr>
            <a:spLocks noChangeArrowheads="1"/>
          </p:cNvSpPr>
          <p:nvPr/>
        </p:nvSpPr>
        <p:spPr bwMode="auto">
          <a:xfrm>
            <a:off x="7573963" y="3870325"/>
            <a:ext cx="306387" cy="28733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28" name="Line 48"/>
          <p:cNvSpPr>
            <a:spLocks noChangeShapeType="1"/>
          </p:cNvSpPr>
          <p:nvPr/>
        </p:nvSpPr>
        <p:spPr bwMode="auto">
          <a:xfrm flipH="1">
            <a:off x="7731125" y="3170238"/>
            <a:ext cx="1588" cy="698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29" name="Line 49"/>
          <p:cNvSpPr>
            <a:spLocks noChangeShapeType="1"/>
          </p:cNvSpPr>
          <p:nvPr/>
        </p:nvSpPr>
        <p:spPr bwMode="auto">
          <a:xfrm>
            <a:off x="5729288" y="3028950"/>
            <a:ext cx="754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30" name="Line 50"/>
          <p:cNvSpPr>
            <a:spLocks noChangeShapeType="1"/>
          </p:cNvSpPr>
          <p:nvPr/>
        </p:nvSpPr>
        <p:spPr bwMode="auto">
          <a:xfrm>
            <a:off x="5732463" y="4006850"/>
            <a:ext cx="7762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31" name="Oval 51"/>
          <p:cNvSpPr>
            <a:spLocks noChangeArrowheads="1"/>
          </p:cNvSpPr>
          <p:nvPr/>
        </p:nvSpPr>
        <p:spPr bwMode="auto">
          <a:xfrm>
            <a:off x="5426075" y="3868738"/>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32" name="Oval 52"/>
          <p:cNvSpPr>
            <a:spLocks noChangeArrowheads="1"/>
          </p:cNvSpPr>
          <p:nvPr/>
        </p:nvSpPr>
        <p:spPr bwMode="auto">
          <a:xfrm>
            <a:off x="5426075" y="4856163"/>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33" name="Line 53"/>
          <p:cNvSpPr>
            <a:spLocks noChangeShapeType="1"/>
          </p:cNvSpPr>
          <p:nvPr/>
        </p:nvSpPr>
        <p:spPr bwMode="auto">
          <a:xfrm>
            <a:off x="5576888" y="4148138"/>
            <a:ext cx="0" cy="698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34" name="Oval 54"/>
          <p:cNvSpPr>
            <a:spLocks noChangeArrowheads="1"/>
          </p:cNvSpPr>
          <p:nvPr/>
        </p:nvSpPr>
        <p:spPr bwMode="auto">
          <a:xfrm>
            <a:off x="6497638" y="3868738"/>
            <a:ext cx="306387"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35" name="Oval 55"/>
          <p:cNvSpPr>
            <a:spLocks noChangeArrowheads="1"/>
          </p:cNvSpPr>
          <p:nvPr/>
        </p:nvSpPr>
        <p:spPr bwMode="auto">
          <a:xfrm>
            <a:off x="6499225" y="4856163"/>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36" name="Line 56"/>
          <p:cNvSpPr>
            <a:spLocks noChangeShapeType="1"/>
          </p:cNvSpPr>
          <p:nvPr/>
        </p:nvSpPr>
        <p:spPr bwMode="auto">
          <a:xfrm>
            <a:off x="6664325" y="4162425"/>
            <a:ext cx="0" cy="7064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37" name="Oval 57"/>
          <p:cNvSpPr>
            <a:spLocks noChangeArrowheads="1"/>
          </p:cNvSpPr>
          <p:nvPr/>
        </p:nvSpPr>
        <p:spPr bwMode="auto">
          <a:xfrm>
            <a:off x="7572375" y="3870325"/>
            <a:ext cx="306388" cy="28733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38" name="Oval 58"/>
          <p:cNvSpPr>
            <a:spLocks noChangeArrowheads="1"/>
          </p:cNvSpPr>
          <p:nvPr/>
        </p:nvSpPr>
        <p:spPr bwMode="auto">
          <a:xfrm>
            <a:off x="7573963" y="4857750"/>
            <a:ext cx="306387"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39" name="Line 59"/>
          <p:cNvSpPr>
            <a:spLocks noChangeShapeType="1"/>
          </p:cNvSpPr>
          <p:nvPr/>
        </p:nvSpPr>
        <p:spPr bwMode="auto">
          <a:xfrm>
            <a:off x="7731125" y="4164013"/>
            <a:ext cx="1588" cy="7127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40" name="Line 60"/>
          <p:cNvSpPr>
            <a:spLocks noChangeShapeType="1"/>
          </p:cNvSpPr>
          <p:nvPr/>
        </p:nvSpPr>
        <p:spPr bwMode="auto">
          <a:xfrm>
            <a:off x="5716588" y="4994275"/>
            <a:ext cx="7762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41" name="Text Box 61"/>
          <p:cNvSpPr txBox="1">
            <a:spLocks noChangeArrowheads="1"/>
          </p:cNvSpPr>
          <p:nvPr/>
        </p:nvSpPr>
        <p:spPr bwMode="auto">
          <a:xfrm>
            <a:off x="5635625" y="3051175"/>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1</a:t>
            </a:r>
          </a:p>
        </p:txBody>
      </p:sp>
      <p:sp>
        <p:nvSpPr>
          <p:cNvPr id="46142" name="Text Box 62"/>
          <p:cNvSpPr txBox="1">
            <a:spLocks noChangeArrowheads="1"/>
          </p:cNvSpPr>
          <p:nvPr/>
        </p:nvSpPr>
        <p:spPr bwMode="auto">
          <a:xfrm>
            <a:off x="6697663" y="3038475"/>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2</a:t>
            </a:r>
          </a:p>
        </p:txBody>
      </p:sp>
      <p:sp>
        <p:nvSpPr>
          <p:cNvPr id="46143" name="Text Box 63"/>
          <p:cNvSpPr txBox="1">
            <a:spLocks noChangeArrowheads="1"/>
          </p:cNvSpPr>
          <p:nvPr/>
        </p:nvSpPr>
        <p:spPr bwMode="auto">
          <a:xfrm>
            <a:off x="7440613" y="3062288"/>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3</a:t>
            </a:r>
          </a:p>
        </p:txBody>
      </p:sp>
      <p:sp>
        <p:nvSpPr>
          <p:cNvPr id="46144" name="Text Box 64"/>
          <p:cNvSpPr txBox="1">
            <a:spLocks noChangeArrowheads="1"/>
          </p:cNvSpPr>
          <p:nvPr/>
        </p:nvSpPr>
        <p:spPr bwMode="auto">
          <a:xfrm>
            <a:off x="5635625" y="3989388"/>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4</a:t>
            </a:r>
          </a:p>
        </p:txBody>
      </p:sp>
      <p:sp>
        <p:nvSpPr>
          <p:cNvPr id="46145" name="Text Box 65"/>
          <p:cNvSpPr txBox="1">
            <a:spLocks noChangeArrowheads="1"/>
          </p:cNvSpPr>
          <p:nvPr/>
        </p:nvSpPr>
        <p:spPr bwMode="auto">
          <a:xfrm>
            <a:off x="6781800" y="4019550"/>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5</a:t>
            </a:r>
          </a:p>
        </p:txBody>
      </p:sp>
      <p:sp>
        <p:nvSpPr>
          <p:cNvPr id="46146" name="Text Box 66"/>
          <p:cNvSpPr txBox="1">
            <a:spLocks noChangeArrowheads="1"/>
          </p:cNvSpPr>
          <p:nvPr/>
        </p:nvSpPr>
        <p:spPr bwMode="auto">
          <a:xfrm>
            <a:off x="7419975" y="4033838"/>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6</a:t>
            </a:r>
          </a:p>
        </p:txBody>
      </p:sp>
      <p:sp>
        <p:nvSpPr>
          <p:cNvPr id="46147" name="Text Box 67"/>
          <p:cNvSpPr txBox="1">
            <a:spLocks noChangeArrowheads="1"/>
          </p:cNvSpPr>
          <p:nvPr/>
        </p:nvSpPr>
        <p:spPr bwMode="auto">
          <a:xfrm>
            <a:off x="5645150" y="4572000"/>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7</a:t>
            </a:r>
          </a:p>
        </p:txBody>
      </p:sp>
      <p:sp>
        <p:nvSpPr>
          <p:cNvPr id="46148" name="Text Box 68"/>
          <p:cNvSpPr txBox="1">
            <a:spLocks noChangeArrowheads="1"/>
          </p:cNvSpPr>
          <p:nvPr/>
        </p:nvSpPr>
        <p:spPr bwMode="auto">
          <a:xfrm>
            <a:off x="6716713" y="4591050"/>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8</a:t>
            </a:r>
          </a:p>
        </p:txBody>
      </p:sp>
      <p:sp>
        <p:nvSpPr>
          <p:cNvPr id="46149" name="Text Box 69"/>
          <p:cNvSpPr txBox="1">
            <a:spLocks noChangeArrowheads="1"/>
          </p:cNvSpPr>
          <p:nvPr/>
        </p:nvSpPr>
        <p:spPr bwMode="auto">
          <a:xfrm>
            <a:off x="7362825" y="4600575"/>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9</a:t>
            </a:r>
          </a:p>
        </p:txBody>
      </p:sp>
      <p:sp>
        <p:nvSpPr>
          <p:cNvPr id="46150" name="Line 70"/>
          <p:cNvSpPr>
            <a:spLocks noChangeShapeType="1"/>
          </p:cNvSpPr>
          <p:nvPr/>
        </p:nvSpPr>
        <p:spPr bwMode="auto">
          <a:xfrm>
            <a:off x="6819900" y="3022600"/>
            <a:ext cx="757238"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51" name="Line 71"/>
          <p:cNvSpPr>
            <a:spLocks noChangeShapeType="1"/>
          </p:cNvSpPr>
          <p:nvPr/>
        </p:nvSpPr>
        <p:spPr bwMode="auto">
          <a:xfrm>
            <a:off x="6808788" y="4000500"/>
            <a:ext cx="7762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52" name="Line 72"/>
          <p:cNvSpPr>
            <a:spLocks noChangeShapeType="1"/>
          </p:cNvSpPr>
          <p:nvPr/>
        </p:nvSpPr>
        <p:spPr bwMode="auto">
          <a:xfrm>
            <a:off x="6800850" y="5003800"/>
            <a:ext cx="776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53" name="Line 73"/>
          <p:cNvSpPr>
            <a:spLocks noChangeShapeType="1"/>
          </p:cNvSpPr>
          <p:nvPr/>
        </p:nvSpPr>
        <p:spPr bwMode="auto">
          <a:xfrm flipH="1" flipV="1">
            <a:off x="6602413" y="4206875"/>
            <a:ext cx="0" cy="585788"/>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54" name="Line 74"/>
          <p:cNvSpPr>
            <a:spLocks noChangeShapeType="1"/>
          </p:cNvSpPr>
          <p:nvPr/>
        </p:nvSpPr>
        <p:spPr bwMode="auto">
          <a:xfrm flipH="1">
            <a:off x="6881813" y="3933825"/>
            <a:ext cx="615950"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55" name="Line 75"/>
          <p:cNvSpPr>
            <a:spLocks noChangeShapeType="1"/>
          </p:cNvSpPr>
          <p:nvPr/>
        </p:nvSpPr>
        <p:spPr bwMode="auto">
          <a:xfrm flipV="1">
            <a:off x="5783263" y="4832350"/>
            <a:ext cx="715962"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56" name="Line 76"/>
          <p:cNvSpPr>
            <a:spLocks noChangeShapeType="1"/>
          </p:cNvSpPr>
          <p:nvPr/>
        </p:nvSpPr>
        <p:spPr bwMode="auto">
          <a:xfrm flipV="1">
            <a:off x="6135688" y="4157663"/>
            <a:ext cx="0" cy="682625"/>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57" name="Line 77"/>
          <p:cNvSpPr>
            <a:spLocks noChangeShapeType="1"/>
          </p:cNvSpPr>
          <p:nvPr/>
        </p:nvSpPr>
        <p:spPr bwMode="auto">
          <a:xfrm flipV="1">
            <a:off x="5776913" y="3178175"/>
            <a:ext cx="714375"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58" name="Line 78"/>
          <p:cNvSpPr>
            <a:spLocks noChangeShapeType="1"/>
          </p:cNvSpPr>
          <p:nvPr/>
        </p:nvSpPr>
        <p:spPr bwMode="auto">
          <a:xfrm>
            <a:off x="6146800" y="3186113"/>
            <a:ext cx="1588" cy="674687"/>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159" name="Oval 79"/>
          <p:cNvSpPr>
            <a:spLocks noChangeArrowheads="1"/>
          </p:cNvSpPr>
          <p:nvPr/>
        </p:nvSpPr>
        <p:spPr bwMode="auto">
          <a:xfrm>
            <a:off x="5338763" y="3721100"/>
            <a:ext cx="1570037" cy="573088"/>
          </a:xfrm>
          <a:prstGeom prst="ellipse">
            <a:avLst/>
          </a:prstGeom>
          <a:noFill/>
          <a:ln w="2857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46160" name="Object 80"/>
          <p:cNvGraphicFramePr>
            <a:graphicFrameLocks noChangeAspect="1"/>
          </p:cNvGraphicFramePr>
          <p:nvPr/>
        </p:nvGraphicFramePr>
        <p:xfrm>
          <a:off x="5138738" y="3503613"/>
          <a:ext cx="404812" cy="350837"/>
        </p:xfrm>
        <a:graphic>
          <a:graphicData uri="http://schemas.openxmlformats.org/presentationml/2006/ole">
            <mc:AlternateContent xmlns:mc="http://schemas.openxmlformats.org/markup-compatibility/2006">
              <mc:Choice xmlns:v="urn:schemas-microsoft-com:vml" Requires="v">
                <p:oleObj spid="_x0000_s126330" name="Equation" r:id="rId3" imgW="291960" imgH="253800" progId="Equation.3">
                  <p:embed/>
                </p:oleObj>
              </mc:Choice>
              <mc:Fallback>
                <p:oleObj name="Equation" r:id="rId3" imgW="29196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738" y="3503613"/>
                        <a:ext cx="404812" cy="35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161" name="Object 81"/>
          <p:cNvGraphicFramePr>
            <a:graphicFrameLocks noChangeAspect="1"/>
          </p:cNvGraphicFramePr>
          <p:nvPr/>
        </p:nvGraphicFramePr>
        <p:xfrm>
          <a:off x="3606800" y="5397500"/>
          <a:ext cx="2662238" cy="728663"/>
        </p:xfrm>
        <a:graphic>
          <a:graphicData uri="http://schemas.openxmlformats.org/presentationml/2006/ole">
            <mc:AlternateContent xmlns:mc="http://schemas.openxmlformats.org/markup-compatibility/2006">
              <mc:Choice xmlns:v="urn:schemas-microsoft-com:vml" Requires="v">
                <p:oleObj spid="_x0000_s126331" name="Equation" r:id="rId5" imgW="1346040" imgH="368280" progId="Equation.3">
                  <p:embed/>
                </p:oleObj>
              </mc:Choice>
              <mc:Fallback>
                <p:oleObj name="Equation" r:id="rId5" imgW="1346040" imgH="3682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6800" y="5397500"/>
                        <a:ext cx="2662238" cy="72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162" name="Text Box 82"/>
          <p:cNvSpPr txBox="1">
            <a:spLocks noChangeArrowheads="1"/>
          </p:cNvSpPr>
          <p:nvPr/>
        </p:nvSpPr>
        <p:spPr bwMode="auto">
          <a:xfrm>
            <a:off x="4481513" y="3709988"/>
            <a:ext cx="473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zh-CN" sz="4000" b="1">
                <a:latin typeface="Times New Roman" pitchFamily="18" charset="0"/>
                <a:ea typeface="宋体" charset="-122"/>
              </a:rPr>
              <a:t>=</a:t>
            </a:r>
            <a:endParaRPr lang="en-US" altLang="zh-CN">
              <a:latin typeface="Times New Roman" pitchFamily="18" charset="0"/>
              <a:ea typeface="宋体" charset="-122"/>
            </a:endParaRPr>
          </a:p>
        </p:txBody>
      </p:sp>
      <p:sp>
        <p:nvSpPr>
          <p:cNvPr id="46163" name="Text Box 83"/>
          <p:cNvSpPr txBox="1">
            <a:spLocks noChangeArrowheads="1"/>
          </p:cNvSpPr>
          <p:nvPr/>
        </p:nvSpPr>
        <p:spPr bwMode="auto">
          <a:xfrm>
            <a:off x="3413125" y="1079569"/>
            <a:ext cx="5235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altLang="zh-CN" sz="2000" dirty="0">
                <a:ea typeface="宋体" charset="-122"/>
              </a:rPr>
              <a:t>Use Marginalization Constraints to Derive Message-Update Rules</a:t>
            </a:r>
            <a:endParaRPr lang="en-US" altLang="zh-CN" sz="2000" dirty="0">
              <a:latin typeface="Times New Roman" pitchFamily="18" charset="0"/>
              <a:ea typeface="宋体" charset="-122"/>
            </a:endParaRPr>
          </a:p>
        </p:txBody>
      </p:sp>
      <p:sp>
        <p:nvSpPr>
          <p:cNvPr id="84" name="Text Box 9"/>
          <p:cNvSpPr txBox="1">
            <a:spLocks noChangeArrowheads="1"/>
          </p:cNvSpPr>
          <p:nvPr/>
        </p:nvSpPr>
        <p:spPr bwMode="auto">
          <a:xfrm>
            <a:off x="-7938" y="6610588"/>
            <a:ext cx="40758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Jonathan </a:t>
            </a:r>
            <a:r>
              <a:rPr lang="en-US" altLang="zh-CN" sz="1000" dirty="0" err="1">
                <a:latin typeface="+mj-lt"/>
                <a:ea typeface="宋体" pitchFamily="2" charset="-122"/>
                <a:cs typeface="Times New Roman" pitchFamily="18" charset="0"/>
              </a:rPr>
              <a:t>Yedidia</a:t>
            </a:r>
            <a:r>
              <a:rPr lang="en-US" altLang="zh-CN" sz="1000" dirty="0">
                <a:latin typeface="+mj-lt"/>
                <a:ea typeface="宋体" pitchFamily="2" charset="-122"/>
                <a:cs typeface="Times New Roman" pitchFamily="18" charset="0"/>
              </a:rPr>
              <a:t> </a:t>
            </a:r>
            <a:r>
              <a:rPr lang="en-US" altLang="zh-CN" sz="1000" dirty="0" smtClean="0">
                <a:latin typeface="+mj-lt"/>
                <a:ea typeface="宋体" pitchFamily="2" charset="-122"/>
                <a:cs typeface="Times New Roman" pitchFamily="18" charset="0"/>
              </a:rPr>
              <a:t> - Mitsubishi </a:t>
            </a:r>
            <a:r>
              <a:rPr lang="en-US" altLang="zh-CN" sz="1000" dirty="0">
                <a:latin typeface="+mj-lt"/>
                <a:ea typeface="宋体" pitchFamily="2" charset="-122"/>
                <a:cs typeface="Times New Roman" pitchFamily="18" charset="0"/>
              </a:rPr>
              <a:t>Electric Research Labs (MERL)</a:t>
            </a:r>
          </a:p>
        </p:txBody>
      </p:sp>
    </p:spTree>
    <p:extLst>
      <p:ext uri="{BB962C8B-B14F-4D97-AF65-F5344CB8AC3E}">
        <p14:creationId xmlns:p14="http://schemas.microsoft.com/office/powerpoint/2010/main" val="10117274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val 2"/>
          <p:cNvSpPr>
            <a:spLocks noChangeArrowheads="1"/>
          </p:cNvSpPr>
          <p:nvPr/>
        </p:nvSpPr>
        <p:spPr bwMode="auto">
          <a:xfrm>
            <a:off x="1663700" y="2855913"/>
            <a:ext cx="307975" cy="29051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07" name="Oval 3"/>
          <p:cNvSpPr>
            <a:spLocks noChangeArrowheads="1"/>
          </p:cNvSpPr>
          <p:nvPr/>
        </p:nvSpPr>
        <p:spPr bwMode="auto">
          <a:xfrm>
            <a:off x="1663700" y="3849688"/>
            <a:ext cx="307975" cy="2921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08" name="Line 4"/>
          <p:cNvSpPr>
            <a:spLocks noChangeShapeType="1"/>
          </p:cNvSpPr>
          <p:nvPr/>
        </p:nvSpPr>
        <p:spPr bwMode="auto">
          <a:xfrm>
            <a:off x="1822450" y="3159125"/>
            <a:ext cx="1588" cy="6953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09" name="Oval 5"/>
          <p:cNvSpPr>
            <a:spLocks noChangeArrowheads="1"/>
          </p:cNvSpPr>
          <p:nvPr/>
        </p:nvSpPr>
        <p:spPr bwMode="auto">
          <a:xfrm>
            <a:off x="2740025" y="2855913"/>
            <a:ext cx="307975" cy="29051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10" name="Oval 6"/>
          <p:cNvSpPr>
            <a:spLocks noChangeArrowheads="1"/>
          </p:cNvSpPr>
          <p:nvPr/>
        </p:nvSpPr>
        <p:spPr bwMode="auto">
          <a:xfrm>
            <a:off x="2741613" y="3849688"/>
            <a:ext cx="307975" cy="2921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11" name="Line 7"/>
          <p:cNvSpPr>
            <a:spLocks noChangeShapeType="1"/>
          </p:cNvSpPr>
          <p:nvPr/>
        </p:nvSpPr>
        <p:spPr bwMode="auto">
          <a:xfrm>
            <a:off x="2908300" y="3152775"/>
            <a:ext cx="0" cy="6953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12" name="Oval 8"/>
          <p:cNvSpPr>
            <a:spLocks noChangeArrowheads="1"/>
          </p:cNvSpPr>
          <p:nvPr/>
        </p:nvSpPr>
        <p:spPr bwMode="auto">
          <a:xfrm>
            <a:off x="3819525" y="2857500"/>
            <a:ext cx="307975" cy="29051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13" name="Oval 9"/>
          <p:cNvSpPr>
            <a:spLocks noChangeArrowheads="1"/>
          </p:cNvSpPr>
          <p:nvPr/>
        </p:nvSpPr>
        <p:spPr bwMode="auto">
          <a:xfrm>
            <a:off x="3821113" y="3851275"/>
            <a:ext cx="307975" cy="29051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14" name="Line 10"/>
          <p:cNvSpPr>
            <a:spLocks noChangeShapeType="1"/>
          </p:cNvSpPr>
          <p:nvPr/>
        </p:nvSpPr>
        <p:spPr bwMode="auto">
          <a:xfrm flipH="1">
            <a:off x="3979863" y="3146425"/>
            <a:ext cx="1587" cy="7032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15" name="Line 11"/>
          <p:cNvSpPr>
            <a:spLocks noChangeShapeType="1"/>
          </p:cNvSpPr>
          <p:nvPr/>
        </p:nvSpPr>
        <p:spPr bwMode="auto">
          <a:xfrm>
            <a:off x="1968500" y="3005138"/>
            <a:ext cx="7588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16" name="Line 12"/>
          <p:cNvSpPr>
            <a:spLocks noChangeShapeType="1"/>
          </p:cNvSpPr>
          <p:nvPr/>
        </p:nvSpPr>
        <p:spPr bwMode="auto">
          <a:xfrm>
            <a:off x="1971675" y="3989388"/>
            <a:ext cx="779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17" name="Oval 13"/>
          <p:cNvSpPr>
            <a:spLocks noChangeArrowheads="1"/>
          </p:cNvSpPr>
          <p:nvPr/>
        </p:nvSpPr>
        <p:spPr bwMode="auto">
          <a:xfrm>
            <a:off x="1663700" y="3849688"/>
            <a:ext cx="307975" cy="2921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18" name="Oval 14"/>
          <p:cNvSpPr>
            <a:spLocks noChangeArrowheads="1"/>
          </p:cNvSpPr>
          <p:nvPr/>
        </p:nvSpPr>
        <p:spPr bwMode="auto">
          <a:xfrm>
            <a:off x="1663700" y="4845050"/>
            <a:ext cx="307975" cy="29051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19" name="Line 15"/>
          <p:cNvSpPr>
            <a:spLocks noChangeShapeType="1"/>
          </p:cNvSpPr>
          <p:nvPr/>
        </p:nvSpPr>
        <p:spPr bwMode="auto">
          <a:xfrm>
            <a:off x="1816100" y="4132263"/>
            <a:ext cx="0" cy="7032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20" name="Oval 16"/>
          <p:cNvSpPr>
            <a:spLocks noChangeArrowheads="1"/>
          </p:cNvSpPr>
          <p:nvPr/>
        </p:nvSpPr>
        <p:spPr bwMode="auto">
          <a:xfrm>
            <a:off x="2740025" y="3849688"/>
            <a:ext cx="307975" cy="292100"/>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21" name="Oval 17"/>
          <p:cNvSpPr>
            <a:spLocks noChangeArrowheads="1"/>
          </p:cNvSpPr>
          <p:nvPr/>
        </p:nvSpPr>
        <p:spPr bwMode="auto">
          <a:xfrm>
            <a:off x="2741613" y="4845050"/>
            <a:ext cx="307975" cy="29051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22" name="Line 18"/>
          <p:cNvSpPr>
            <a:spLocks noChangeShapeType="1"/>
          </p:cNvSpPr>
          <p:nvPr/>
        </p:nvSpPr>
        <p:spPr bwMode="auto">
          <a:xfrm>
            <a:off x="2908300" y="4146550"/>
            <a:ext cx="0" cy="711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23" name="Oval 19"/>
          <p:cNvSpPr>
            <a:spLocks noChangeArrowheads="1"/>
          </p:cNvSpPr>
          <p:nvPr/>
        </p:nvSpPr>
        <p:spPr bwMode="auto">
          <a:xfrm>
            <a:off x="3819525" y="3851275"/>
            <a:ext cx="307975" cy="29051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24" name="Oval 20"/>
          <p:cNvSpPr>
            <a:spLocks noChangeArrowheads="1"/>
          </p:cNvSpPr>
          <p:nvPr/>
        </p:nvSpPr>
        <p:spPr bwMode="auto">
          <a:xfrm>
            <a:off x="3821113" y="4846638"/>
            <a:ext cx="307975" cy="29051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25" name="Line 21"/>
          <p:cNvSpPr>
            <a:spLocks noChangeShapeType="1"/>
          </p:cNvSpPr>
          <p:nvPr/>
        </p:nvSpPr>
        <p:spPr bwMode="auto">
          <a:xfrm>
            <a:off x="3979863" y="4148138"/>
            <a:ext cx="1587" cy="7159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26" name="Line 22"/>
          <p:cNvSpPr>
            <a:spLocks noChangeShapeType="1"/>
          </p:cNvSpPr>
          <p:nvPr/>
        </p:nvSpPr>
        <p:spPr bwMode="auto">
          <a:xfrm>
            <a:off x="1955800" y="4983163"/>
            <a:ext cx="7810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27" name="Text Box 23"/>
          <p:cNvSpPr txBox="1">
            <a:spLocks noChangeArrowheads="1"/>
          </p:cNvSpPr>
          <p:nvPr/>
        </p:nvSpPr>
        <p:spPr bwMode="auto">
          <a:xfrm>
            <a:off x="1874838" y="30273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1</a:t>
            </a:r>
          </a:p>
        </p:txBody>
      </p:sp>
      <p:sp>
        <p:nvSpPr>
          <p:cNvPr id="47128" name="Text Box 24"/>
          <p:cNvSpPr txBox="1">
            <a:spLocks noChangeArrowheads="1"/>
          </p:cNvSpPr>
          <p:nvPr/>
        </p:nvSpPr>
        <p:spPr bwMode="auto">
          <a:xfrm>
            <a:off x="2941638" y="3014663"/>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2</a:t>
            </a:r>
          </a:p>
        </p:txBody>
      </p:sp>
      <p:sp>
        <p:nvSpPr>
          <p:cNvPr id="47129" name="Text Box 25"/>
          <p:cNvSpPr txBox="1">
            <a:spLocks noChangeArrowheads="1"/>
          </p:cNvSpPr>
          <p:nvPr/>
        </p:nvSpPr>
        <p:spPr bwMode="auto">
          <a:xfrm>
            <a:off x="3687763" y="3036888"/>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3</a:t>
            </a:r>
          </a:p>
        </p:txBody>
      </p:sp>
      <p:sp>
        <p:nvSpPr>
          <p:cNvPr id="47130" name="Text Box 26"/>
          <p:cNvSpPr txBox="1">
            <a:spLocks noChangeArrowheads="1"/>
          </p:cNvSpPr>
          <p:nvPr/>
        </p:nvSpPr>
        <p:spPr bwMode="auto">
          <a:xfrm>
            <a:off x="1874838" y="397192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4</a:t>
            </a:r>
          </a:p>
        </p:txBody>
      </p:sp>
      <p:sp>
        <p:nvSpPr>
          <p:cNvPr id="47131" name="Text Box 27"/>
          <p:cNvSpPr txBox="1">
            <a:spLocks noChangeArrowheads="1"/>
          </p:cNvSpPr>
          <p:nvPr/>
        </p:nvSpPr>
        <p:spPr bwMode="auto">
          <a:xfrm>
            <a:off x="3025775" y="4002088"/>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5</a:t>
            </a:r>
          </a:p>
        </p:txBody>
      </p:sp>
      <p:sp>
        <p:nvSpPr>
          <p:cNvPr id="47132" name="Text Box 28"/>
          <p:cNvSpPr txBox="1">
            <a:spLocks noChangeArrowheads="1"/>
          </p:cNvSpPr>
          <p:nvPr/>
        </p:nvSpPr>
        <p:spPr bwMode="auto">
          <a:xfrm>
            <a:off x="3667125" y="4016375"/>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6</a:t>
            </a:r>
          </a:p>
        </p:txBody>
      </p:sp>
      <p:sp>
        <p:nvSpPr>
          <p:cNvPr id="47133" name="Text Box 29"/>
          <p:cNvSpPr txBox="1">
            <a:spLocks noChangeArrowheads="1"/>
          </p:cNvSpPr>
          <p:nvPr/>
        </p:nvSpPr>
        <p:spPr bwMode="auto">
          <a:xfrm>
            <a:off x="1884363" y="455771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7</a:t>
            </a:r>
          </a:p>
        </p:txBody>
      </p:sp>
      <p:sp>
        <p:nvSpPr>
          <p:cNvPr id="47134" name="Text Box 30"/>
          <p:cNvSpPr txBox="1">
            <a:spLocks noChangeArrowheads="1"/>
          </p:cNvSpPr>
          <p:nvPr/>
        </p:nvSpPr>
        <p:spPr bwMode="auto">
          <a:xfrm>
            <a:off x="2960688" y="4578350"/>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8</a:t>
            </a:r>
          </a:p>
        </p:txBody>
      </p:sp>
      <p:sp>
        <p:nvSpPr>
          <p:cNvPr id="47135" name="Text Box 31"/>
          <p:cNvSpPr txBox="1">
            <a:spLocks noChangeArrowheads="1"/>
          </p:cNvSpPr>
          <p:nvPr/>
        </p:nvSpPr>
        <p:spPr bwMode="auto">
          <a:xfrm>
            <a:off x="3608388" y="45878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9</a:t>
            </a:r>
          </a:p>
        </p:txBody>
      </p:sp>
      <p:sp>
        <p:nvSpPr>
          <p:cNvPr id="47136" name="Line 32"/>
          <p:cNvSpPr>
            <a:spLocks noChangeShapeType="1"/>
          </p:cNvSpPr>
          <p:nvPr/>
        </p:nvSpPr>
        <p:spPr bwMode="auto">
          <a:xfrm>
            <a:off x="3063875" y="2997200"/>
            <a:ext cx="760413"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37" name="Line 33"/>
          <p:cNvSpPr>
            <a:spLocks noChangeShapeType="1"/>
          </p:cNvSpPr>
          <p:nvPr/>
        </p:nvSpPr>
        <p:spPr bwMode="auto">
          <a:xfrm>
            <a:off x="3052763" y="3983038"/>
            <a:ext cx="779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38" name="Line 34"/>
          <p:cNvSpPr>
            <a:spLocks noChangeShapeType="1"/>
          </p:cNvSpPr>
          <p:nvPr/>
        </p:nvSpPr>
        <p:spPr bwMode="auto">
          <a:xfrm>
            <a:off x="3044825" y="4994275"/>
            <a:ext cx="779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39" name="Line 35"/>
          <p:cNvSpPr>
            <a:spLocks noChangeShapeType="1"/>
          </p:cNvSpPr>
          <p:nvPr/>
        </p:nvSpPr>
        <p:spPr bwMode="auto">
          <a:xfrm>
            <a:off x="2120900" y="3903663"/>
            <a:ext cx="566738"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40" name="Line 36"/>
          <p:cNvSpPr>
            <a:spLocks noChangeShapeType="1"/>
          </p:cNvSpPr>
          <p:nvPr/>
        </p:nvSpPr>
        <p:spPr bwMode="auto">
          <a:xfrm flipH="1" flipV="1">
            <a:off x="2854325" y="4217988"/>
            <a:ext cx="6350" cy="568325"/>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41" name="Oval 37"/>
          <p:cNvSpPr>
            <a:spLocks noChangeArrowheads="1"/>
          </p:cNvSpPr>
          <p:nvPr/>
        </p:nvSpPr>
        <p:spPr bwMode="auto">
          <a:xfrm>
            <a:off x="2693988" y="3783013"/>
            <a:ext cx="409575" cy="422275"/>
          </a:xfrm>
          <a:prstGeom prst="ellipse">
            <a:avLst/>
          </a:prstGeom>
          <a:noFill/>
          <a:ln w="2857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42" name="Text Box 38"/>
          <p:cNvSpPr txBox="1">
            <a:spLocks noChangeArrowheads="1"/>
          </p:cNvSpPr>
          <p:nvPr/>
        </p:nvSpPr>
        <p:spPr bwMode="auto">
          <a:xfrm>
            <a:off x="379413" y="704850"/>
            <a:ext cx="29813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3600" b="1" i="1">
                <a:ea typeface="宋体" charset="-122"/>
              </a:rPr>
              <a:t>Generalized Belief Propagation</a:t>
            </a:r>
            <a:endParaRPr lang="en-US" altLang="zh-CN" sz="3600">
              <a:latin typeface="Times New Roman" pitchFamily="18" charset="0"/>
              <a:ea typeface="宋体" charset="-122"/>
            </a:endParaRPr>
          </a:p>
        </p:txBody>
      </p:sp>
      <p:sp>
        <p:nvSpPr>
          <p:cNvPr id="47143" name="Oval 39"/>
          <p:cNvSpPr>
            <a:spLocks noChangeArrowheads="1"/>
          </p:cNvSpPr>
          <p:nvPr/>
        </p:nvSpPr>
        <p:spPr bwMode="auto">
          <a:xfrm>
            <a:off x="5426075" y="2881313"/>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44" name="Oval 40"/>
          <p:cNvSpPr>
            <a:spLocks noChangeArrowheads="1"/>
          </p:cNvSpPr>
          <p:nvPr/>
        </p:nvSpPr>
        <p:spPr bwMode="auto">
          <a:xfrm>
            <a:off x="5426075" y="3868738"/>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45" name="Line 41"/>
          <p:cNvSpPr>
            <a:spLocks noChangeShapeType="1"/>
          </p:cNvSpPr>
          <p:nvPr/>
        </p:nvSpPr>
        <p:spPr bwMode="auto">
          <a:xfrm>
            <a:off x="5583238" y="3182938"/>
            <a:ext cx="1587" cy="6905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46" name="Oval 42"/>
          <p:cNvSpPr>
            <a:spLocks noChangeArrowheads="1"/>
          </p:cNvSpPr>
          <p:nvPr/>
        </p:nvSpPr>
        <p:spPr bwMode="auto">
          <a:xfrm>
            <a:off x="6497638" y="2881313"/>
            <a:ext cx="306387"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47" name="Oval 43"/>
          <p:cNvSpPr>
            <a:spLocks noChangeArrowheads="1"/>
          </p:cNvSpPr>
          <p:nvPr/>
        </p:nvSpPr>
        <p:spPr bwMode="auto">
          <a:xfrm>
            <a:off x="6499225" y="3868738"/>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48" name="Line 44"/>
          <p:cNvSpPr>
            <a:spLocks noChangeShapeType="1"/>
          </p:cNvSpPr>
          <p:nvPr/>
        </p:nvSpPr>
        <p:spPr bwMode="auto">
          <a:xfrm>
            <a:off x="6664325" y="3176588"/>
            <a:ext cx="0" cy="6905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49" name="Oval 45"/>
          <p:cNvSpPr>
            <a:spLocks noChangeArrowheads="1"/>
          </p:cNvSpPr>
          <p:nvPr/>
        </p:nvSpPr>
        <p:spPr bwMode="auto">
          <a:xfrm>
            <a:off x="7572375" y="2882900"/>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50" name="Oval 46"/>
          <p:cNvSpPr>
            <a:spLocks noChangeArrowheads="1"/>
          </p:cNvSpPr>
          <p:nvPr/>
        </p:nvSpPr>
        <p:spPr bwMode="auto">
          <a:xfrm>
            <a:off x="7573963" y="3870325"/>
            <a:ext cx="306387" cy="28733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51" name="Line 47"/>
          <p:cNvSpPr>
            <a:spLocks noChangeShapeType="1"/>
          </p:cNvSpPr>
          <p:nvPr/>
        </p:nvSpPr>
        <p:spPr bwMode="auto">
          <a:xfrm flipH="1">
            <a:off x="7731125" y="3170238"/>
            <a:ext cx="1588" cy="698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52" name="Line 48"/>
          <p:cNvSpPr>
            <a:spLocks noChangeShapeType="1"/>
          </p:cNvSpPr>
          <p:nvPr/>
        </p:nvSpPr>
        <p:spPr bwMode="auto">
          <a:xfrm>
            <a:off x="5729288" y="3028950"/>
            <a:ext cx="754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53" name="Line 49"/>
          <p:cNvSpPr>
            <a:spLocks noChangeShapeType="1"/>
          </p:cNvSpPr>
          <p:nvPr/>
        </p:nvSpPr>
        <p:spPr bwMode="auto">
          <a:xfrm>
            <a:off x="5732463" y="4006850"/>
            <a:ext cx="7762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54" name="Oval 50"/>
          <p:cNvSpPr>
            <a:spLocks noChangeArrowheads="1"/>
          </p:cNvSpPr>
          <p:nvPr/>
        </p:nvSpPr>
        <p:spPr bwMode="auto">
          <a:xfrm>
            <a:off x="5426075" y="3868738"/>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55" name="Oval 51"/>
          <p:cNvSpPr>
            <a:spLocks noChangeArrowheads="1"/>
          </p:cNvSpPr>
          <p:nvPr/>
        </p:nvSpPr>
        <p:spPr bwMode="auto">
          <a:xfrm>
            <a:off x="5426075" y="4856163"/>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56" name="Line 52"/>
          <p:cNvSpPr>
            <a:spLocks noChangeShapeType="1"/>
          </p:cNvSpPr>
          <p:nvPr/>
        </p:nvSpPr>
        <p:spPr bwMode="auto">
          <a:xfrm>
            <a:off x="5576888" y="4148138"/>
            <a:ext cx="0" cy="698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57" name="Oval 53"/>
          <p:cNvSpPr>
            <a:spLocks noChangeArrowheads="1"/>
          </p:cNvSpPr>
          <p:nvPr/>
        </p:nvSpPr>
        <p:spPr bwMode="auto">
          <a:xfrm>
            <a:off x="6497638" y="3868738"/>
            <a:ext cx="306387"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58" name="Oval 54"/>
          <p:cNvSpPr>
            <a:spLocks noChangeArrowheads="1"/>
          </p:cNvSpPr>
          <p:nvPr/>
        </p:nvSpPr>
        <p:spPr bwMode="auto">
          <a:xfrm>
            <a:off x="6499225" y="4856163"/>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59" name="Line 55"/>
          <p:cNvSpPr>
            <a:spLocks noChangeShapeType="1"/>
          </p:cNvSpPr>
          <p:nvPr/>
        </p:nvSpPr>
        <p:spPr bwMode="auto">
          <a:xfrm>
            <a:off x="6664325" y="4162425"/>
            <a:ext cx="0" cy="7064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60" name="Oval 56"/>
          <p:cNvSpPr>
            <a:spLocks noChangeArrowheads="1"/>
          </p:cNvSpPr>
          <p:nvPr/>
        </p:nvSpPr>
        <p:spPr bwMode="auto">
          <a:xfrm>
            <a:off x="7572375" y="3870325"/>
            <a:ext cx="306388" cy="28733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61" name="Oval 57"/>
          <p:cNvSpPr>
            <a:spLocks noChangeArrowheads="1"/>
          </p:cNvSpPr>
          <p:nvPr/>
        </p:nvSpPr>
        <p:spPr bwMode="auto">
          <a:xfrm>
            <a:off x="7573963" y="4857750"/>
            <a:ext cx="306387"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62" name="Line 58"/>
          <p:cNvSpPr>
            <a:spLocks noChangeShapeType="1"/>
          </p:cNvSpPr>
          <p:nvPr/>
        </p:nvSpPr>
        <p:spPr bwMode="auto">
          <a:xfrm>
            <a:off x="7731125" y="4164013"/>
            <a:ext cx="1588" cy="7127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63" name="Line 59"/>
          <p:cNvSpPr>
            <a:spLocks noChangeShapeType="1"/>
          </p:cNvSpPr>
          <p:nvPr/>
        </p:nvSpPr>
        <p:spPr bwMode="auto">
          <a:xfrm>
            <a:off x="5716588" y="4994275"/>
            <a:ext cx="7762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64" name="Text Box 60"/>
          <p:cNvSpPr txBox="1">
            <a:spLocks noChangeArrowheads="1"/>
          </p:cNvSpPr>
          <p:nvPr/>
        </p:nvSpPr>
        <p:spPr bwMode="auto">
          <a:xfrm>
            <a:off x="5635625" y="3051175"/>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1</a:t>
            </a:r>
          </a:p>
        </p:txBody>
      </p:sp>
      <p:sp>
        <p:nvSpPr>
          <p:cNvPr id="47165" name="Text Box 61"/>
          <p:cNvSpPr txBox="1">
            <a:spLocks noChangeArrowheads="1"/>
          </p:cNvSpPr>
          <p:nvPr/>
        </p:nvSpPr>
        <p:spPr bwMode="auto">
          <a:xfrm>
            <a:off x="6697663" y="3038475"/>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2</a:t>
            </a:r>
          </a:p>
        </p:txBody>
      </p:sp>
      <p:sp>
        <p:nvSpPr>
          <p:cNvPr id="47166" name="Text Box 62"/>
          <p:cNvSpPr txBox="1">
            <a:spLocks noChangeArrowheads="1"/>
          </p:cNvSpPr>
          <p:nvPr/>
        </p:nvSpPr>
        <p:spPr bwMode="auto">
          <a:xfrm>
            <a:off x="7440613" y="3062288"/>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3</a:t>
            </a:r>
          </a:p>
        </p:txBody>
      </p:sp>
      <p:sp>
        <p:nvSpPr>
          <p:cNvPr id="47167" name="Text Box 63"/>
          <p:cNvSpPr txBox="1">
            <a:spLocks noChangeArrowheads="1"/>
          </p:cNvSpPr>
          <p:nvPr/>
        </p:nvSpPr>
        <p:spPr bwMode="auto">
          <a:xfrm>
            <a:off x="5635625" y="3989388"/>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4</a:t>
            </a:r>
          </a:p>
        </p:txBody>
      </p:sp>
      <p:sp>
        <p:nvSpPr>
          <p:cNvPr id="47168" name="Text Box 64"/>
          <p:cNvSpPr txBox="1">
            <a:spLocks noChangeArrowheads="1"/>
          </p:cNvSpPr>
          <p:nvPr/>
        </p:nvSpPr>
        <p:spPr bwMode="auto">
          <a:xfrm>
            <a:off x="6781800" y="4019550"/>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5</a:t>
            </a:r>
          </a:p>
        </p:txBody>
      </p:sp>
      <p:sp>
        <p:nvSpPr>
          <p:cNvPr id="47169" name="Text Box 65"/>
          <p:cNvSpPr txBox="1">
            <a:spLocks noChangeArrowheads="1"/>
          </p:cNvSpPr>
          <p:nvPr/>
        </p:nvSpPr>
        <p:spPr bwMode="auto">
          <a:xfrm>
            <a:off x="7419975" y="4033838"/>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6</a:t>
            </a:r>
          </a:p>
        </p:txBody>
      </p:sp>
      <p:sp>
        <p:nvSpPr>
          <p:cNvPr id="47170" name="Text Box 66"/>
          <p:cNvSpPr txBox="1">
            <a:spLocks noChangeArrowheads="1"/>
          </p:cNvSpPr>
          <p:nvPr/>
        </p:nvSpPr>
        <p:spPr bwMode="auto">
          <a:xfrm>
            <a:off x="5645150" y="4572000"/>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7</a:t>
            </a:r>
          </a:p>
        </p:txBody>
      </p:sp>
      <p:sp>
        <p:nvSpPr>
          <p:cNvPr id="47171" name="Text Box 67"/>
          <p:cNvSpPr txBox="1">
            <a:spLocks noChangeArrowheads="1"/>
          </p:cNvSpPr>
          <p:nvPr/>
        </p:nvSpPr>
        <p:spPr bwMode="auto">
          <a:xfrm>
            <a:off x="6716713" y="4591050"/>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8</a:t>
            </a:r>
          </a:p>
        </p:txBody>
      </p:sp>
      <p:sp>
        <p:nvSpPr>
          <p:cNvPr id="47172" name="Text Box 68"/>
          <p:cNvSpPr txBox="1">
            <a:spLocks noChangeArrowheads="1"/>
          </p:cNvSpPr>
          <p:nvPr/>
        </p:nvSpPr>
        <p:spPr bwMode="auto">
          <a:xfrm>
            <a:off x="7362825" y="4600575"/>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9</a:t>
            </a:r>
          </a:p>
        </p:txBody>
      </p:sp>
      <p:sp>
        <p:nvSpPr>
          <p:cNvPr id="47173" name="Line 69"/>
          <p:cNvSpPr>
            <a:spLocks noChangeShapeType="1"/>
          </p:cNvSpPr>
          <p:nvPr/>
        </p:nvSpPr>
        <p:spPr bwMode="auto">
          <a:xfrm>
            <a:off x="6819900" y="3022600"/>
            <a:ext cx="757238" cy="15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74" name="Line 70"/>
          <p:cNvSpPr>
            <a:spLocks noChangeShapeType="1"/>
          </p:cNvSpPr>
          <p:nvPr/>
        </p:nvSpPr>
        <p:spPr bwMode="auto">
          <a:xfrm>
            <a:off x="6808788" y="4000500"/>
            <a:ext cx="7762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75" name="Line 71"/>
          <p:cNvSpPr>
            <a:spLocks noChangeShapeType="1"/>
          </p:cNvSpPr>
          <p:nvPr/>
        </p:nvSpPr>
        <p:spPr bwMode="auto">
          <a:xfrm>
            <a:off x="6800850" y="5003800"/>
            <a:ext cx="776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76" name="Line 72"/>
          <p:cNvSpPr>
            <a:spLocks noChangeShapeType="1"/>
          </p:cNvSpPr>
          <p:nvPr/>
        </p:nvSpPr>
        <p:spPr bwMode="auto">
          <a:xfrm flipH="1" flipV="1">
            <a:off x="6602413" y="4206875"/>
            <a:ext cx="0" cy="585788"/>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77" name="Line 73"/>
          <p:cNvSpPr>
            <a:spLocks noChangeShapeType="1"/>
          </p:cNvSpPr>
          <p:nvPr/>
        </p:nvSpPr>
        <p:spPr bwMode="auto">
          <a:xfrm flipV="1">
            <a:off x="5783263" y="4832350"/>
            <a:ext cx="715962"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78" name="Line 74"/>
          <p:cNvSpPr>
            <a:spLocks noChangeShapeType="1"/>
          </p:cNvSpPr>
          <p:nvPr/>
        </p:nvSpPr>
        <p:spPr bwMode="auto">
          <a:xfrm flipV="1">
            <a:off x="6135688" y="4157663"/>
            <a:ext cx="0" cy="682625"/>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79" name="Line 75"/>
          <p:cNvSpPr>
            <a:spLocks noChangeShapeType="1"/>
          </p:cNvSpPr>
          <p:nvPr/>
        </p:nvSpPr>
        <p:spPr bwMode="auto">
          <a:xfrm flipV="1">
            <a:off x="5776913" y="3178175"/>
            <a:ext cx="714375"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80" name="Line 76"/>
          <p:cNvSpPr>
            <a:spLocks noChangeShapeType="1"/>
          </p:cNvSpPr>
          <p:nvPr/>
        </p:nvSpPr>
        <p:spPr bwMode="auto">
          <a:xfrm>
            <a:off x="6146800" y="3186113"/>
            <a:ext cx="1588" cy="674687"/>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181" name="Oval 77"/>
          <p:cNvSpPr>
            <a:spLocks noChangeArrowheads="1"/>
          </p:cNvSpPr>
          <p:nvPr/>
        </p:nvSpPr>
        <p:spPr bwMode="auto">
          <a:xfrm>
            <a:off x="5338763" y="3721100"/>
            <a:ext cx="1570037" cy="573088"/>
          </a:xfrm>
          <a:prstGeom prst="ellipse">
            <a:avLst/>
          </a:prstGeom>
          <a:noFill/>
          <a:ln w="2857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47182" name="Object 78"/>
          <p:cNvGraphicFramePr>
            <a:graphicFrameLocks noChangeAspect="1"/>
          </p:cNvGraphicFramePr>
          <p:nvPr/>
        </p:nvGraphicFramePr>
        <p:xfrm>
          <a:off x="5138738" y="3503613"/>
          <a:ext cx="404812" cy="350837"/>
        </p:xfrm>
        <a:graphic>
          <a:graphicData uri="http://schemas.openxmlformats.org/presentationml/2006/ole">
            <mc:AlternateContent xmlns:mc="http://schemas.openxmlformats.org/markup-compatibility/2006">
              <mc:Choice xmlns:v="urn:schemas-microsoft-com:vml" Requires="v">
                <p:oleObj spid="_x0000_s127354" name="Equation" r:id="rId3" imgW="291960" imgH="253800" progId="Equation.3">
                  <p:embed/>
                </p:oleObj>
              </mc:Choice>
              <mc:Fallback>
                <p:oleObj name="Equation" r:id="rId3" imgW="29196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738" y="3503613"/>
                        <a:ext cx="404812" cy="35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183" name="Object 79"/>
          <p:cNvGraphicFramePr>
            <a:graphicFrameLocks noChangeAspect="1"/>
          </p:cNvGraphicFramePr>
          <p:nvPr/>
        </p:nvGraphicFramePr>
        <p:xfrm>
          <a:off x="3606800" y="5397500"/>
          <a:ext cx="2662238" cy="728663"/>
        </p:xfrm>
        <a:graphic>
          <a:graphicData uri="http://schemas.openxmlformats.org/presentationml/2006/ole">
            <mc:AlternateContent xmlns:mc="http://schemas.openxmlformats.org/markup-compatibility/2006">
              <mc:Choice xmlns:v="urn:schemas-microsoft-com:vml" Requires="v">
                <p:oleObj spid="_x0000_s127355" name="Equation" r:id="rId5" imgW="1346040" imgH="368280" progId="Equation.3">
                  <p:embed/>
                </p:oleObj>
              </mc:Choice>
              <mc:Fallback>
                <p:oleObj name="Equation" r:id="rId5" imgW="1346040" imgH="3682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6800" y="5397500"/>
                        <a:ext cx="2662238" cy="72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84" name="Text Box 80"/>
          <p:cNvSpPr txBox="1">
            <a:spLocks noChangeArrowheads="1"/>
          </p:cNvSpPr>
          <p:nvPr/>
        </p:nvSpPr>
        <p:spPr bwMode="auto">
          <a:xfrm>
            <a:off x="4481513" y="3709988"/>
            <a:ext cx="473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zh-CN" sz="4000" b="1">
                <a:latin typeface="Times New Roman" pitchFamily="18" charset="0"/>
                <a:ea typeface="宋体" charset="-122"/>
              </a:rPr>
              <a:t>=</a:t>
            </a:r>
            <a:endParaRPr lang="en-US" altLang="zh-CN">
              <a:latin typeface="Times New Roman" pitchFamily="18" charset="0"/>
              <a:ea typeface="宋体" charset="-122"/>
            </a:endParaRPr>
          </a:p>
        </p:txBody>
      </p:sp>
      <p:sp>
        <p:nvSpPr>
          <p:cNvPr id="47185" name="Text Box 81"/>
          <p:cNvSpPr txBox="1">
            <a:spLocks noChangeArrowheads="1"/>
          </p:cNvSpPr>
          <p:nvPr/>
        </p:nvSpPr>
        <p:spPr bwMode="auto">
          <a:xfrm>
            <a:off x="3413125" y="1079569"/>
            <a:ext cx="5235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altLang="zh-CN" sz="2000">
                <a:ea typeface="宋体" charset="-122"/>
              </a:rPr>
              <a:t>Use Marginalization Constraints to Derive Message-Update Rules</a:t>
            </a:r>
            <a:endParaRPr lang="en-US" altLang="zh-CN" sz="2000">
              <a:latin typeface="Times New Roman" pitchFamily="18" charset="0"/>
              <a:ea typeface="宋体" charset="-122"/>
            </a:endParaRPr>
          </a:p>
        </p:txBody>
      </p:sp>
      <p:sp>
        <p:nvSpPr>
          <p:cNvPr id="82" name="Text Box 9"/>
          <p:cNvSpPr txBox="1">
            <a:spLocks noChangeArrowheads="1"/>
          </p:cNvSpPr>
          <p:nvPr/>
        </p:nvSpPr>
        <p:spPr bwMode="auto">
          <a:xfrm>
            <a:off x="-7938" y="6610588"/>
            <a:ext cx="40758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Jonathan </a:t>
            </a:r>
            <a:r>
              <a:rPr lang="en-US" altLang="zh-CN" sz="1000" dirty="0" err="1">
                <a:latin typeface="+mj-lt"/>
                <a:ea typeface="宋体" pitchFamily="2" charset="-122"/>
                <a:cs typeface="Times New Roman" pitchFamily="18" charset="0"/>
              </a:rPr>
              <a:t>Yedidia</a:t>
            </a:r>
            <a:r>
              <a:rPr lang="en-US" altLang="zh-CN" sz="1000" dirty="0">
                <a:latin typeface="+mj-lt"/>
                <a:ea typeface="宋体" pitchFamily="2" charset="-122"/>
                <a:cs typeface="Times New Roman" pitchFamily="18" charset="0"/>
              </a:rPr>
              <a:t> </a:t>
            </a:r>
            <a:r>
              <a:rPr lang="en-US" altLang="zh-CN" sz="1000" dirty="0" smtClean="0">
                <a:latin typeface="+mj-lt"/>
                <a:ea typeface="宋体" pitchFamily="2" charset="-122"/>
                <a:cs typeface="Times New Roman" pitchFamily="18" charset="0"/>
              </a:rPr>
              <a:t> - Mitsubishi </a:t>
            </a:r>
            <a:r>
              <a:rPr lang="en-US" altLang="zh-CN" sz="1000" dirty="0">
                <a:latin typeface="+mj-lt"/>
                <a:ea typeface="宋体" pitchFamily="2" charset="-122"/>
                <a:cs typeface="Times New Roman" pitchFamily="18" charset="0"/>
              </a:rPr>
              <a:t>Electric Research Labs (MERL)</a:t>
            </a:r>
          </a:p>
        </p:txBody>
      </p:sp>
    </p:spTree>
    <p:extLst>
      <p:ext uri="{BB962C8B-B14F-4D97-AF65-F5344CB8AC3E}">
        <p14:creationId xmlns:p14="http://schemas.microsoft.com/office/powerpoint/2010/main" val="1803415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Oval 2"/>
          <p:cNvSpPr>
            <a:spLocks noChangeArrowheads="1"/>
          </p:cNvSpPr>
          <p:nvPr/>
        </p:nvSpPr>
        <p:spPr bwMode="auto">
          <a:xfrm>
            <a:off x="1663700" y="2855913"/>
            <a:ext cx="307975" cy="290512"/>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31" name="Oval 3"/>
          <p:cNvSpPr>
            <a:spLocks noChangeArrowheads="1"/>
          </p:cNvSpPr>
          <p:nvPr/>
        </p:nvSpPr>
        <p:spPr bwMode="auto">
          <a:xfrm>
            <a:off x="1663700" y="3849688"/>
            <a:ext cx="307975" cy="2921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32" name="Line 4"/>
          <p:cNvSpPr>
            <a:spLocks noChangeShapeType="1"/>
          </p:cNvSpPr>
          <p:nvPr/>
        </p:nvSpPr>
        <p:spPr bwMode="auto">
          <a:xfrm>
            <a:off x="1822450" y="3159125"/>
            <a:ext cx="1588" cy="695325"/>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33" name="Oval 5"/>
          <p:cNvSpPr>
            <a:spLocks noChangeArrowheads="1"/>
          </p:cNvSpPr>
          <p:nvPr/>
        </p:nvSpPr>
        <p:spPr bwMode="auto">
          <a:xfrm>
            <a:off x="2740025" y="2855913"/>
            <a:ext cx="307975" cy="290512"/>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34" name="Oval 6"/>
          <p:cNvSpPr>
            <a:spLocks noChangeArrowheads="1"/>
          </p:cNvSpPr>
          <p:nvPr/>
        </p:nvSpPr>
        <p:spPr bwMode="auto">
          <a:xfrm>
            <a:off x="2741613" y="3849688"/>
            <a:ext cx="307975" cy="2921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35" name="Line 7"/>
          <p:cNvSpPr>
            <a:spLocks noChangeShapeType="1"/>
          </p:cNvSpPr>
          <p:nvPr/>
        </p:nvSpPr>
        <p:spPr bwMode="auto">
          <a:xfrm>
            <a:off x="2908300" y="3152775"/>
            <a:ext cx="0" cy="695325"/>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36" name="Oval 8"/>
          <p:cNvSpPr>
            <a:spLocks noChangeArrowheads="1"/>
          </p:cNvSpPr>
          <p:nvPr/>
        </p:nvSpPr>
        <p:spPr bwMode="auto">
          <a:xfrm>
            <a:off x="3819525" y="2857500"/>
            <a:ext cx="307975" cy="29051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37" name="Oval 9"/>
          <p:cNvSpPr>
            <a:spLocks noChangeArrowheads="1"/>
          </p:cNvSpPr>
          <p:nvPr/>
        </p:nvSpPr>
        <p:spPr bwMode="auto">
          <a:xfrm>
            <a:off x="3821113" y="3851275"/>
            <a:ext cx="307975" cy="29051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38" name="Line 10"/>
          <p:cNvSpPr>
            <a:spLocks noChangeShapeType="1"/>
          </p:cNvSpPr>
          <p:nvPr/>
        </p:nvSpPr>
        <p:spPr bwMode="auto">
          <a:xfrm flipH="1">
            <a:off x="3979863" y="3146425"/>
            <a:ext cx="1587" cy="703263"/>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39" name="Line 11"/>
          <p:cNvSpPr>
            <a:spLocks noChangeShapeType="1"/>
          </p:cNvSpPr>
          <p:nvPr/>
        </p:nvSpPr>
        <p:spPr bwMode="auto">
          <a:xfrm>
            <a:off x="1968500" y="3005138"/>
            <a:ext cx="758825"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40" name="Line 12"/>
          <p:cNvSpPr>
            <a:spLocks noChangeShapeType="1"/>
          </p:cNvSpPr>
          <p:nvPr/>
        </p:nvSpPr>
        <p:spPr bwMode="auto">
          <a:xfrm>
            <a:off x="1971675" y="3989388"/>
            <a:ext cx="779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41" name="Oval 13"/>
          <p:cNvSpPr>
            <a:spLocks noChangeArrowheads="1"/>
          </p:cNvSpPr>
          <p:nvPr/>
        </p:nvSpPr>
        <p:spPr bwMode="auto">
          <a:xfrm>
            <a:off x="1663700" y="3849688"/>
            <a:ext cx="307975" cy="2921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42" name="Oval 14"/>
          <p:cNvSpPr>
            <a:spLocks noChangeArrowheads="1"/>
          </p:cNvSpPr>
          <p:nvPr/>
        </p:nvSpPr>
        <p:spPr bwMode="auto">
          <a:xfrm>
            <a:off x="1663700" y="4845050"/>
            <a:ext cx="307975" cy="29051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43" name="Line 15"/>
          <p:cNvSpPr>
            <a:spLocks noChangeShapeType="1"/>
          </p:cNvSpPr>
          <p:nvPr/>
        </p:nvSpPr>
        <p:spPr bwMode="auto">
          <a:xfrm>
            <a:off x="1816100" y="4132263"/>
            <a:ext cx="0" cy="70326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44" name="Oval 16"/>
          <p:cNvSpPr>
            <a:spLocks noChangeArrowheads="1"/>
          </p:cNvSpPr>
          <p:nvPr/>
        </p:nvSpPr>
        <p:spPr bwMode="auto">
          <a:xfrm>
            <a:off x="2740025" y="3849688"/>
            <a:ext cx="307975" cy="292100"/>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45" name="Oval 17"/>
          <p:cNvSpPr>
            <a:spLocks noChangeArrowheads="1"/>
          </p:cNvSpPr>
          <p:nvPr/>
        </p:nvSpPr>
        <p:spPr bwMode="auto">
          <a:xfrm>
            <a:off x="2741613" y="4845050"/>
            <a:ext cx="307975" cy="29051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46" name="Line 18"/>
          <p:cNvSpPr>
            <a:spLocks noChangeShapeType="1"/>
          </p:cNvSpPr>
          <p:nvPr/>
        </p:nvSpPr>
        <p:spPr bwMode="auto">
          <a:xfrm>
            <a:off x="2908300" y="4146550"/>
            <a:ext cx="0" cy="7112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47" name="Oval 19"/>
          <p:cNvSpPr>
            <a:spLocks noChangeArrowheads="1"/>
          </p:cNvSpPr>
          <p:nvPr/>
        </p:nvSpPr>
        <p:spPr bwMode="auto">
          <a:xfrm>
            <a:off x="3819525" y="3851275"/>
            <a:ext cx="307975" cy="290513"/>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48" name="Oval 20"/>
          <p:cNvSpPr>
            <a:spLocks noChangeArrowheads="1"/>
          </p:cNvSpPr>
          <p:nvPr/>
        </p:nvSpPr>
        <p:spPr bwMode="auto">
          <a:xfrm>
            <a:off x="3821113" y="4846638"/>
            <a:ext cx="307975" cy="290512"/>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49" name="Line 21"/>
          <p:cNvSpPr>
            <a:spLocks noChangeShapeType="1"/>
          </p:cNvSpPr>
          <p:nvPr/>
        </p:nvSpPr>
        <p:spPr bwMode="auto">
          <a:xfrm>
            <a:off x="3979863" y="4148138"/>
            <a:ext cx="1587" cy="71596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50" name="Line 22"/>
          <p:cNvSpPr>
            <a:spLocks noChangeShapeType="1"/>
          </p:cNvSpPr>
          <p:nvPr/>
        </p:nvSpPr>
        <p:spPr bwMode="auto">
          <a:xfrm>
            <a:off x="1955800" y="4983163"/>
            <a:ext cx="78105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51" name="Text Box 23"/>
          <p:cNvSpPr txBox="1">
            <a:spLocks noChangeArrowheads="1"/>
          </p:cNvSpPr>
          <p:nvPr/>
        </p:nvSpPr>
        <p:spPr bwMode="auto">
          <a:xfrm>
            <a:off x="1874838" y="30273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solidFill>
                  <a:schemeClr val="folHlink"/>
                </a:solidFill>
                <a:latin typeface="Times New Roman" pitchFamily="18" charset="0"/>
                <a:ea typeface="宋体" charset="-122"/>
              </a:rPr>
              <a:t>1</a:t>
            </a:r>
          </a:p>
        </p:txBody>
      </p:sp>
      <p:sp>
        <p:nvSpPr>
          <p:cNvPr id="48152" name="Text Box 24"/>
          <p:cNvSpPr txBox="1">
            <a:spLocks noChangeArrowheads="1"/>
          </p:cNvSpPr>
          <p:nvPr/>
        </p:nvSpPr>
        <p:spPr bwMode="auto">
          <a:xfrm>
            <a:off x="2941638" y="3014663"/>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solidFill>
                  <a:schemeClr val="folHlink"/>
                </a:solidFill>
                <a:latin typeface="Times New Roman" pitchFamily="18" charset="0"/>
                <a:ea typeface="宋体" charset="-122"/>
              </a:rPr>
              <a:t>2</a:t>
            </a:r>
            <a:endParaRPr lang="en-US" altLang="zh-CN">
              <a:latin typeface="Times New Roman" pitchFamily="18" charset="0"/>
              <a:ea typeface="宋体" charset="-122"/>
            </a:endParaRPr>
          </a:p>
        </p:txBody>
      </p:sp>
      <p:sp>
        <p:nvSpPr>
          <p:cNvPr id="48153" name="Text Box 25"/>
          <p:cNvSpPr txBox="1">
            <a:spLocks noChangeArrowheads="1"/>
          </p:cNvSpPr>
          <p:nvPr/>
        </p:nvSpPr>
        <p:spPr bwMode="auto">
          <a:xfrm>
            <a:off x="3687763" y="3036888"/>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solidFill>
                  <a:schemeClr val="folHlink"/>
                </a:solidFill>
                <a:latin typeface="Times New Roman" pitchFamily="18" charset="0"/>
                <a:ea typeface="宋体" charset="-122"/>
              </a:rPr>
              <a:t>3</a:t>
            </a:r>
            <a:endParaRPr lang="en-US" altLang="zh-CN">
              <a:latin typeface="Times New Roman" pitchFamily="18" charset="0"/>
              <a:ea typeface="宋体" charset="-122"/>
            </a:endParaRPr>
          </a:p>
        </p:txBody>
      </p:sp>
      <p:sp>
        <p:nvSpPr>
          <p:cNvPr id="48154" name="Text Box 26"/>
          <p:cNvSpPr txBox="1">
            <a:spLocks noChangeArrowheads="1"/>
          </p:cNvSpPr>
          <p:nvPr/>
        </p:nvSpPr>
        <p:spPr bwMode="auto">
          <a:xfrm>
            <a:off x="1874838" y="397192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4</a:t>
            </a:r>
          </a:p>
        </p:txBody>
      </p:sp>
      <p:sp>
        <p:nvSpPr>
          <p:cNvPr id="48155" name="Text Box 27"/>
          <p:cNvSpPr txBox="1">
            <a:spLocks noChangeArrowheads="1"/>
          </p:cNvSpPr>
          <p:nvPr/>
        </p:nvSpPr>
        <p:spPr bwMode="auto">
          <a:xfrm>
            <a:off x="3025775" y="4002088"/>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5</a:t>
            </a:r>
          </a:p>
        </p:txBody>
      </p:sp>
      <p:sp>
        <p:nvSpPr>
          <p:cNvPr id="48156" name="Text Box 28"/>
          <p:cNvSpPr txBox="1">
            <a:spLocks noChangeArrowheads="1"/>
          </p:cNvSpPr>
          <p:nvPr/>
        </p:nvSpPr>
        <p:spPr bwMode="auto">
          <a:xfrm>
            <a:off x="3667125" y="4016375"/>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solidFill>
                  <a:schemeClr val="folHlink"/>
                </a:solidFill>
                <a:latin typeface="Times New Roman" pitchFamily="18" charset="0"/>
                <a:ea typeface="宋体" charset="-122"/>
              </a:rPr>
              <a:t>6</a:t>
            </a:r>
            <a:endParaRPr lang="en-US" altLang="zh-CN">
              <a:latin typeface="Times New Roman" pitchFamily="18" charset="0"/>
              <a:ea typeface="宋体" charset="-122"/>
            </a:endParaRPr>
          </a:p>
        </p:txBody>
      </p:sp>
      <p:sp>
        <p:nvSpPr>
          <p:cNvPr id="48157" name="Text Box 29"/>
          <p:cNvSpPr txBox="1">
            <a:spLocks noChangeArrowheads="1"/>
          </p:cNvSpPr>
          <p:nvPr/>
        </p:nvSpPr>
        <p:spPr bwMode="auto">
          <a:xfrm>
            <a:off x="1884363" y="455771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solidFill>
                  <a:schemeClr val="folHlink"/>
                </a:solidFill>
                <a:latin typeface="Times New Roman" pitchFamily="18" charset="0"/>
                <a:ea typeface="宋体" charset="-122"/>
              </a:rPr>
              <a:t>7</a:t>
            </a:r>
            <a:endParaRPr lang="en-US" altLang="zh-CN">
              <a:latin typeface="Times New Roman" pitchFamily="18" charset="0"/>
              <a:ea typeface="宋体" charset="-122"/>
            </a:endParaRPr>
          </a:p>
        </p:txBody>
      </p:sp>
      <p:sp>
        <p:nvSpPr>
          <p:cNvPr id="48158" name="Text Box 30"/>
          <p:cNvSpPr txBox="1">
            <a:spLocks noChangeArrowheads="1"/>
          </p:cNvSpPr>
          <p:nvPr/>
        </p:nvSpPr>
        <p:spPr bwMode="auto">
          <a:xfrm>
            <a:off x="2960688" y="4578350"/>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solidFill>
                  <a:schemeClr val="folHlink"/>
                </a:solidFill>
                <a:latin typeface="Times New Roman" pitchFamily="18" charset="0"/>
                <a:ea typeface="宋体" charset="-122"/>
              </a:rPr>
              <a:t>8</a:t>
            </a:r>
            <a:endParaRPr lang="en-US" altLang="zh-CN">
              <a:latin typeface="Times New Roman" pitchFamily="18" charset="0"/>
              <a:ea typeface="宋体" charset="-122"/>
            </a:endParaRPr>
          </a:p>
        </p:txBody>
      </p:sp>
      <p:sp>
        <p:nvSpPr>
          <p:cNvPr id="48159" name="Text Box 31"/>
          <p:cNvSpPr txBox="1">
            <a:spLocks noChangeArrowheads="1"/>
          </p:cNvSpPr>
          <p:nvPr/>
        </p:nvSpPr>
        <p:spPr bwMode="auto">
          <a:xfrm>
            <a:off x="3608388" y="45878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solidFill>
                  <a:schemeClr val="folHlink"/>
                </a:solidFill>
                <a:latin typeface="Times New Roman" pitchFamily="18" charset="0"/>
                <a:ea typeface="宋体" charset="-122"/>
              </a:rPr>
              <a:t>9</a:t>
            </a:r>
            <a:endParaRPr lang="en-US" altLang="zh-CN">
              <a:latin typeface="Times New Roman" pitchFamily="18" charset="0"/>
              <a:ea typeface="宋体" charset="-122"/>
            </a:endParaRPr>
          </a:p>
        </p:txBody>
      </p:sp>
      <p:sp>
        <p:nvSpPr>
          <p:cNvPr id="48160" name="Line 32"/>
          <p:cNvSpPr>
            <a:spLocks noChangeShapeType="1"/>
          </p:cNvSpPr>
          <p:nvPr/>
        </p:nvSpPr>
        <p:spPr bwMode="auto">
          <a:xfrm>
            <a:off x="3063875" y="2997200"/>
            <a:ext cx="760413" cy="15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61" name="Line 33"/>
          <p:cNvSpPr>
            <a:spLocks noChangeShapeType="1"/>
          </p:cNvSpPr>
          <p:nvPr/>
        </p:nvSpPr>
        <p:spPr bwMode="auto">
          <a:xfrm>
            <a:off x="3052763" y="3983038"/>
            <a:ext cx="779462"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62" name="Line 34"/>
          <p:cNvSpPr>
            <a:spLocks noChangeShapeType="1"/>
          </p:cNvSpPr>
          <p:nvPr/>
        </p:nvSpPr>
        <p:spPr bwMode="auto">
          <a:xfrm>
            <a:off x="3044825" y="4994275"/>
            <a:ext cx="779463"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63" name="Line 35"/>
          <p:cNvSpPr>
            <a:spLocks noChangeShapeType="1"/>
          </p:cNvSpPr>
          <p:nvPr/>
        </p:nvSpPr>
        <p:spPr bwMode="auto">
          <a:xfrm>
            <a:off x="2120900" y="3903663"/>
            <a:ext cx="566738"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64" name="Oval 36"/>
          <p:cNvSpPr>
            <a:spLocks noChangeArrowheads="1"/>
          </p:cNvSpPr>
          <p:nvPr/>
        </p:nvSpPr>
        <p:spPr bwMode="auto">
          <a:xfrm>
            <a:off x="2693988" y="3783013"/>
            <a:ext cx="409575" cy="422275"/>
          </a:xfrm>
          <a:prstGeom prst="ellipse">
            <a:avLst/>
          </a:prstGeom>
          <a:noFill/>
          <a:ln w="2857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65" name="Text Box 37"/>
          <p:cNvSpPr txBox="1">
            <a:spLocks noChangeArrowheads="1"/>
          </p:cNvSpPr>
          <p:nvPr/>
        </p:nvSpPr>
        <p:spPr bwMode="auto">
          <a:xfrm>
            <a:off x="379413" y="704850"/>
            <a:ext cx="29813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3600" b="1" i="1">
                <a:ea typeface="宋体" charset="-122"/>
              </a:rPr>
              <a:t>Generalized Belief Propagation</a:t>
            </a:r>
            <a:endParaRPr lang="en-US" altLang="zh-CN" sz="3600">
              <a:latin typeface="Times New Roman" pitchFamily="18" charset="0"/>
              <a:ea typeface="宋体" charset="-122"/>
            </a:endParaRPr>
          </a:p>
        </p:txBody>
      </p:sp>
      <p:sp>
        <p:nvSpPr>
          <p:cNvPr id="48166" name="Oval 38"/>
          <p:cNvSpPr>
            <a:spLocks noChangeArrowheads="1"/>
          </p:cNvSpPr>
          <p:nvPr/>
        </p:nvSpPr>
        <p:spPr bwMode="auto">
          <a:xfrm>
            <a:off x="5426075" y="2881313"/>
            <a:ext cx="306388" cy="288925"/>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67" name="Oval 39"/>
          <p:cNvSpPr>
            <a:spLocks noChangeArrowheads="1"/>
          </p:cNvSpPr>
          <p:nvPr/>
        </p:nvSpPr>
        <p:spPr bwMode="auto">
          <a:xfrm>
            <a:off x="5426075" y="3868738"/>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68" name="Line 40"/>
          <p:cNvSpPr>
            <a:spLocks noChangeShapeType="1"/>
          </p:cNvSpPr>
          <p:nvPr/>
        </p:nvSpPr>
        <p:spPr bwMode="auto">
          <a:xfrm>
            <a:off x="5583238" y="3182938"/>
            <a:ext cx="1587" cy="69056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69" name="Oval 41"/>
          <p:cNvSpPr>
            <a:spLocks noChangeArrowheads="1"/>
          </p:cNvSpPr>
          <p:nvPr/>
        </p:nvSpPr>
        <p:spPr bwMode="auto">
          <a:xfrm>
            <a:off x="6497638" y="2881313"/>
            <a:ext cx="306387" cy="288925"/>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70" name="Oval 42"/>
          <p:cNvSpPr>
            <a:spLocks noChangeArrowheads="1"/>
          </p:cNvSpPr>
          <p:nvPr/>
        </p:nvSpPr>
        <p:spPr bwMode="auto">
          <a:xfrm>
            <a:off x="6499225" y="3868738"/>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71" name="Line 43"/>
          <p:cNvSpPr>
            <a:spLocks noChangeShapeType="1"/>
          </p:cNvSpPr>
          <p:nvPr/>
        </p:nvSpPr>
        <p:spPr bwMode="auto">
          <a:xfrm>
            <a:off x="6664325" y="3176588"/>
            <a:ext cx="0" cy="69056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72" name="Oval 44"/>
          <p:cNvSpPr>
            <a:spLocks noChangeArrowheads="1"/>
          </p:cNvSpPr>
          <p:nvPr/>
        </p:nvSpPr>
        <p:spPr bwMode="auto">
          <a:xfrm>
            <a:off x="7572375" y="2882900"/>
            <a:ext cx="306388" cy="288925"/>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73" name="Oval 45"/>
          <p:cNvSpPr>
            <a:spLocks noChangeArrowheads="1"/>
          </p:cNvSpPr>
          <p:nvPr/>
        </p:nvSpPr>
        <p:spPr bwMode="auto">
          <a:xfrm>
            <a:off x="7573963" y="3870325"/>
            <a:ext cx="306387" cy="28733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74" name="Line 46"/>
          <p:cNvSpPr>
            <a:spLocks noChangeShapeType="1"/>
          </p:cNvSpPr>
          <p:nvPr/>
        </p:nvSpPr>
        <p:spPr bwMode="auto">
          <a:xfrm flipH="1">
            <a:off x="7731125" y="3170238"/>
            <a:ext cx="1588" cy="6985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75" name="Line 47"/>
          <p:cNvSpPr>
            <a:spLocks noChangeShapeType="1"/>
          </p:cNvSpPr>
          <p:nvPr/>
        </p:nvSpPr>
        <p:spPr bwMode="auto">
          <a:xfrm>
            <a:off x="5729288" y="3028950"/>
            <a:ext cx="754062"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76" name="Line 48"/>
          <p:cNvSpPr>
            <a:spLocks noChangeShapeType="1"/>
          </p:cNvSpPr>
          <p:nvPr/>
        </p:nvSpPr>
        <p:spPr bwMode="auto">
          <a:xfrm>
            <a:off x="5732463" y="4006850"/>
            <a:ext cx="7762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77" name="Oval 49"/>
          <p:cNvSpPr>
            <a:spLocks noChangeArrowheads="1"/>
          </p:cNvSpPr>
          <p:nvPr/>
        </p:nvSpPr>
        <p:spPr bwMode="auto">
          <a:xfrm>
            <a:off x="5426075" y="3868738"/>
            <a:ext cx="306388"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78" name="Line 50"/>
          <p:cNvSpPr>
            <a:spLocks noChangeShapeType="1"/>
          </p:cNvSpPr>
          <p:nvPr/>
        </p:nvSpPr>
        <p:spPr bwMode="auto">
          <a:xfrm>
            <a:off x="5576888" y="4148138"/>
            <a:ext cx="0" cy="6985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79" name="Oval 51"/>
          <p:cNvSpPr>
            <a:spLocks noChangeArrowheads="1"/>
          </p:cNvSpPr>
          <p:nvPr/>
        </p:nvSpPr>
        <p:spPr bwMode="auto">
          <a:xfrm>
            <a:off x="6497638" y="3868738"/>
            <a:ext cx="306387" cy="288925"/>
          </a:xfrm>
          <a:prstGeom prst="ellipse">
            <a:avLst/>
          </a:prstGeom>
          <a:noFill/>
          <a:ln w="2857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80" name="Line 52"/>
          <p:cNvSpPr>
            <a:spLocks noChangeShapeType="1"/>
          </p:cNvSpPr>
          <p:nvPr/>
        </p:nvSpPr>
        <p:spPr bwMode="auto">
          <a:xfrm>
            <a:off x="6664325" y="4162425"/>
            <a:ext cx="0" cy="70643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81" name="Oval 53"/>
          <p:cNvSpPr>
            <a:spLocks noChangeArrowheads="1"/>
          </p:cNvSpPr>
          <p:nvPr/>
        </p:nvSpPr>
        <p:spPr bwMode="auto">
          <a:xfrm>
            <a:off x="7572375" y="3870325"/>
            <a:ext cx="306388" cy="287338"/>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82" name="Line 54"/>
          <p:cNvSpPr>
            <a:spLocks noChangeShapeType="1"/>
          </p:cNvSpPr>
          <p:nvPr/>
        </p:nvSpPr>
        <p:spPr bwMode="auto">
          <a:xfrm>
            <a:off x="7731125" y="4164013"/>
            <a:ext cx="1588" cy="71278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83" name="Text Box 55"/>
          <p:cNvSpPr txBox="1">
            <a:spLocks noChangeArrowheads="1"/>
          </p:cNvSpPr>
          <p:nvPr/>
        </p:nvSpPr>
        <p:spPr bwMode="auto">
          <a:xfrm>
            <a:off x="5635625" y="3051175"/>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solidFill>
                  <a:schemeClr val="folHlink"/>
                </a:solidFill>
                <a:latin typeface="Times New Roman" pitchFamily="18" charset="0"/>
                <a:ea typeface="宋体" charset="-122"/>
              </a:rPr>
              <a:t>1</a:t>
            </a:r>
            <a:endParaRPr lang="en-US" altLang="zh-CN">
              <a:latin typeface="Times New Roman" pitchFamily="18" charset="0"/>
              <a:ea typeface="宋体" charset="-122"/>
            </a:endParaRPr>
          </a:p>
        </p:txBody>
      </p:sp>
      <p:sp>
        <p:nvSpPr>
          <p:cNvPr id="48184" name="Text Box 56"/>
          <p:cNvSpPr txBox="1">
            <a:spLocks noChangeArrowheads="1"/>
          </p:cNvSpPr>
          <p:nvPr/>
        </p:nvSpPr>
        <p:spPr bwMode="auto">
          <a:xfrm>
            <a:off x="6697663" y="3038475"/>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solidFill>
                  <a:schemeClr val="folHlink"/>
                </a:solidFill>
                <a:latin typeface="Times New Roman" pitchFamily="18" charset="0"/>
                <a:ea typeface="宋体" charset="-122"/>
              </a:rPr>
              <a:t>2</a:t>
            </a:r>
            <a:endParaRPr lang="en-US" altLang="zh-CN">
              <a:latin typeface="Times New Roman" pitchFamily="18" charset="0"/>
              <a:ea typeface="宋体" charset="-122"/>
            </a:endParaRPr>
          </a:p>
        </p:txBody>
      </p:sp>
      <p:sp>
        <p:nvSpPr>
          <p:cNvPr id="48185" name="Text Box 57"/>
          <p:cNvSpPr txBox="1">
            <a:spLocks noChangeArrowheads="1"/>
          </p:cNvSpPr>
          <p:nvPr/>
        </p:nvSpPr>
        <p:spPr bwMode="auto">
          <a:xfrm>
            <a:off x="7440613" y="3062288"/>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solidFill>
                  <a:schemeClr val="folHlink"/>
                </a:solidFill>
                <a:latin typeface="Times New Roman" pitchFamily="18" charset="0"/>
                <a:ea typeface="宋体" charset="-122"/>
              </a:rPr>
              <a:t>3</a:t>
            </a:r>
            <a:endParaRPr lang="en-US" altLang="zh-CN">
              <a:latin typeface="Times New Roman" pitchFamily="18" charset="0"/>
              <a:ea typeface="宋体" charset="-122"/>
            </a:endParaRPr>
          </a:p>
        </p:txBody>
      </p:sp>
      <p:sp>
        <p:nvSpPr>
          <p:cNvPr id="48186" name="Text Box 58"/>
          <p:cNvSpPr txBox="1">
            <a:spLocks noChangeArrowheads="1"/>
          </p:cNvSpPr>
          <p:nvPr/>
        </p:nvSpPr>
        <p:spPr bwMode="auto">
          <a:xfrm>
            <a:off x="5635625" y="3989388"/>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4</a:t>
            </a:r>
          </a:p>
        </p:txBody>
      </p:sp>
      <p:sp>
        <p:nvSpPr>
          <p:cNvPr id="48187" name="Text Box 59"/>
          <p:cNvSpPr txBox="1">
            <a:spLocks noChangeArrowheads="1"/>
          </p:cNvSpPr>
          <p:nvPr/>
        </p:nvSpPr>
        <p:spPr bwMode="auto">
          <a:xfrm>
            <a:off x="6781800" y="4019550"/>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latin typeface="Times New Roman" pitchFamily="18" charset="0"/>
                <a:ea typeface="宋体" charset="-122"/>
              </a:rPr>
              <a:t>5</a:t>
            </a:r>
          </a:p>
        </p:txBody>
      </p:sp>
      <p:sp>
        <p:nvSpPr>
          <p:cNvPr id="48188" name="Text Box 60"/>
          <p:cNvSpPr txBox="1">
            <a:spLocks noChangeArrowheads="1"/>
          </p:cNvSpPr>
          <p:nvPr/>
        </p:nvSpPr>
        <p:spPr bwMode="auto">
          <a:xfrm>
            <a:off x="7419975" y="4033838"/>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solidFill>
                  <a:schemeClr val="folHlink"/>
                </a:solidFill>
                <a:latin typeface="Times New Roman" pitchFamily="18" charset="0"/>
                <a:ea typeface="宋体" charset="-122"/>
              </a:rPr>
              <a:t>6</a:t>
            </a:r>
            <a:endParaRPr lang="en-US" altLang="zh-CN">
              <a:latin typeface="Times New Roman" pitchFamily="18" charset="0"/>
              <a:ea typeface="宋体" charset="-122"/>
            </a:endParaRPr>
          </a:p>
        </p:txBody>
      </p:sp>
      <p:sp>
        <p:nvSpPr>
          <p:cNvPr id="48189" name="Line 61"/>
          <p:cNvSpPr>
            <a:spLocks noChangeShapeType="1"/>
          </p:cNvSpPr>
          <p:nvPr/>
        </p:nvSpPr>
        <p:spPr bwMode="auto">
          <a:xfrm>
            <a:off x="6819900" y="3022600"/>
            <a:ext cx="757238" cy="15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90" name="Line 62"/>
          <p:cNvSpPr>
            <a:spLocks noChangeShapeType="1"/>
          </p:cNvSpPr>
          <p:nvPr/>
        </p:nvSpPr>
        <p:spPr bwMode="auto">
          <a:xfrm>
            <a:off x="6808788" y="4000500"/>
            <a:ext cx="776287"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91" name="Oval 63"/>
          <p:cNvSpPr>
            <a:spLocks noChangeArrowheads="1"/>
          </p:cNvSpPr>
          <p:nvPr/>
        </p:nvSpPr>
        <p:spPr bwMode="auto">
          <a:xfrm>
            <a:off x="5426075" y="4856163"/>
            <a:ext cx="306388" cy="288925"/>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92" name="Oval 64"/>
          <p:cNvSpPr>
            <a:spLocks noChangeArrowheads="1"/>
          </p:cNvSpPr>
          <p:nvPr/>
        </p:nvSpPr>
        <p:spPr bwMode="auto">
          <a:xfrm>
            <a:off x="6499225" y="4856163"/>
            <a:ext cx="306388" cy="288925"/>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93" name="Oval 65"/>
          <p:cNvSpPr>
            <a:spLocks noChangeArrowheads="1"/>
          </p:cNvSpPr>
          <p:nvPr/>
        </p:nvSpPr>
        <p:spPr bwMode="auto">
          <a:xfrm>
            <a:off x="7573963" y="4857750"/>
            <a:ext cx="306387" cy="288925"/>
          </a:xfrm>
          <a:prstGeom prst="ellipse">
            <a:avLst/>
          </a:prstGeom>
          <a:noFill/>
          <a:ln w="28575">
            <a:solidFill>
              <a:schemeClr val="folHlink"/>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94" name="Line 66"/>
          <p:cNvSpPr>
            <a:spLocks noChangeShapeType="1"/>
          </p:cNvSpPr>
          <p:nvPr/>
        </p:nvSpPr>
        <p:spPr bwMode="auto">
          <a:xfrm>
            <a:off x="5716588" y="4994275"/>
            <a:ext cx="776287"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95" name="Text Box 67"/>
          <p:cNvSpPr txBox="1">
            <a:spLocks noChangeArrowheads="1"/>
          </p:cNvSpPr>
          <p:nvPr/>
        </p:nvSpPr>
        <p:spPr bwMode="auto">
          <a:xfrm>
            <a:off x="5645150" y="4572000"/>
            <a:ext cx="36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solidFill>
                  <a:schemeClr val="folHlink"/>
                </a:solidFill>
                <a:latin typeface="Times New Roman" pitchFamily="18" charset="0"/>
                <a:ea typeface="宋体" charset="-122"/>
              </a:rPr>
              <a:t>7</a:t>
            </a:r>
            <a:endParaRPr lang="en-US" altLang="zh-CN">
              <a:latin typeface="Times New Roman" pitchFamily="18" charset="0"/>
              <a:ea typeface="宋体" charset="-122"/>
            </a:endParaRPr>
          </a:p>
        </p:txBody>
      </p:sp>
      <p:sp>
        <p:nvSpPr>
          <p:cNvPr id="48196" name="Text Box 68"/>
          <p:cNvSpPr txBox="1">
            <a:spLocks noChangeArrowheads="1"/>
          </p:cNvSpPr>
          <p:nvPr/>
        </p:nvSpPr>
        <p:spPr bwMode="auto">
          <a:xfrm>
            <a:off x="6716713" y="4591050"/>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solidFill>
                  <a:schemeClr val="folHlink"/>
                </a:solidFill>
                <a:latin typeface="Times New Roman" pitchFamily="18" charset="0"/>
                <a:ea typeface="宋体" charset="-122"/>
              </a:rPr>
              <a:t>8</a:t>
            </a:r>
            <a:endParaRPr lang="en-US" altLang="zh-CN">
              <a:latin typeface="Times New Roman" pitchFamily="18" charset="0"/>
              <a:ea typeface="宋体" charset="-122"/>
            </a:endParaRPr>
          </a:p>
        </p:txBody>
      </p:sp>
      <p:sp>
        <p:nvSpPr>
          <p:cNvPr id="48197" name="Text Box 69"/>
          <p:cNvSpPr txBox="1">
            <a:spLocks noChangeArrowheads="1"/>
          </p:cNvSpPr>
          <p:nvPr/>
        </p:nvSpPr>
        <p:spPr bwMode="auto">
          <a:xfrm>
            <a:off x="7362825" y="4600575"/>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solidFill>
                  <a:schemeClr val="folHlink"/>
                </a:solidFill>
                <a:latin typeface="Times New Roman" pitchFamily="18" charset="0"/>
                <a:ea typeface="宋体" charset="-122"/>
              </a:rPr>
              <a:t>9</a:t>
            </a:r>
            <a:endParaRPr lang="en-US" altLang="zh-CN">
              <a:latin typeface="Times New Roman" pitchFamily="18" charset="0"/>
              <a:ea typeface="宋体" charset="-122"/>
            </a:endParaRPr>
          </a:p>
        </p:txBody>
      </p:sp>
      <p:sp>
        <p:nvSpPr>
          <p:cNvPr id="48198" name="Line 70"/>
          <p:cNvSpPr>
            <a:spLocks noChangeShapeType="1"/>
          </p:cNvSpPr>
          <p:nvPr/>
        </p:nvSpPr>
        <p:spPr bwMode="auto">
          <a:xfrm>
            <a:off x="6800850" y="5003800"/>
            <a:ext cx="776288"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199" name="Line 71"/>
          <p:cNvSpPr>
            <a:spLocks noChangeShapeType="1"/>
          </p:cNvSpPr>
          <p:nvPr/>
        </p:nvSpPr>
        <p:spPr bwMode="auto">
          <a:xfrm flipV="1">
            <a:off x="5783263" y="4832350"/>
            <a:ext cx="715962"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200" name="Line 72"/>
          <p:cNvSpPr>
            <a:spLocks noChangeShapeType="1"/>
          </p:cNvSpPr>
          <p:nvPr/>
        </p:nvSpPr>
        <p:spPr bwMode="auto">
          <a:xfrm flipV="1">
            <a:off x="6135688" y="4157663"/>
            <a:ext cx="0" cy="682625"/>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201" name="Line 73"/>
          <p:cNvSpPr>
            <a:spLocks noChangeShapeType="1"/>
          </p:cNvSpPr>
          <p:nvPr/>
        </p:nvSpPr>
        <p:spPr bwMode="auto">
          <a:xfrm flipV="1">
            <a:off x="5776913" y="3178175"/>
            <a:ext cx="714375" cy="0"/>
          </a:xfrm>
          <a:prstGeom prst="line">
            <a:avLst/>
          </a:prstGeom>
          <a:noFill/>
          <a:ln w="2857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202" name="Line 74"/>
          <p:cNvSpPr>
            <a:spLocks noChangeShapeType="1"/>
          </p:cNvSpPr>
          <p:nvPr/>
        </p:nvSpPr>
        <p:spPr bwMode="auto">
          <a:xfrm>
            <a:off x="6146800" y="3186113"/>
            <a:ext cx="1588" cy="674687"/>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203" name="Oval 75"/>
          <p:cNvSpPr>
            <a:spLocks noChangeArrowheads="1"/>
          </p:cNvSpPr>
          <p:nvPr/>
        </p:nvSpPr>
        <p:spPr bwMode="auto">
          <a:xfrm>
            <a:off x="5338763" y="3721100"/>
            <a:ext cx="1570037" cy="573088"/>
          </a:xfrm>
          <a:prstGeom prst="ellipse">
            <a:avLst/>
          </a:prstGeom>
          <a:noFill/>
          <a:ln w="28575">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aphicFrame>
        <p:nvGraphicFramePr>
          <p:cNvPr id="48204" name="Object 76"/>
          <p:cNvGraphicFramePr>
            <a:graphicFrameLocks noChangeAspect="1"/>
          </p:cNvGraphicFramePr>
          <p:nvPr/>
        </p:nvGraphicFramePr>
        <p:xfrm>
          <a:off x="5138738" y="3503613"/>
          <a:ext cx="404812" cy="350837"/>
        </p:xfrm>
        <a:graphic>
          <a:graphicData uri="http://schemas.openxmlformats.org/presentationml/2006/ole">
            <mc:AlternateContent xmlns:mc="http://schemas.openxmlformats.org/markup-compatibility/2006">
              <mc:Choice xmlns:v="urn:schemas-microsoft-com:vml" Requires="v">
                <p:oleObj spid="_x0000_s128378" name="Equation" r:id="rId3" imgW="291960" imgH="253800" progId="Equation.3">
                  <p:embed/>
                </p:oleObj>
              </mc:Choice>
              <mc:Fallback>
                <p:oleObj name="Equation" r:id="rId3" imgW="29196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738" y="3503613"/>
                        <a:ext cx="404812" cy="35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205" name="Object 77"/>
          <p:cNvGraphicFramePr>
            <a:graphicFrameLocks noChangeAspect="1"/>
          </p:cNvGraphicFramePr>
          <p:nvPr/>
        </p:nvGraphicFramePr>
        <p:xfrm>
          <a:off x="1760538" y="5397500"/>
          <a:ext cx="6354762" cy="728663"/>
        </p:xfrm>
        <a:graphic>
          <a:graphicData uri="http://schemas.openxmlformats.org/presentationml/2006/ole">
            <mc:AlternateContent xmlns:mc="http://schemas.openxmlformats.org/markup-compatibility/2006">
              <mc:Choice xmlns:v="urn:schemas-microsoft-com:vml" Requires="v">
                <p:oleObj spid="_x0000_s128379" name="Equation" r:id="rId5" imgW="3213000" imgH="368280" progId="Equation.3">
                  <p:embed/>
                </p:oleObj>
              </mc:Choice>
              <mc:Fallback>
                <p:oleObj name="Equation" r:id="rId5" imgW="3213000" imgH="3682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0538" y="5397500"/>
                        <a:ext cx="6354762" cy="72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206" name="Text Box 78"/>
          <p:cNvSpPr txBox="1">
            <a:spLocks noChangeArrowheads="1"/>
          </p:cNvSpPr>
          <p:nvPr/>
        </p:nvSpPr>
        <p:spPr bwMode="auto">
          <a:xfrm>
            <a:off x="4481513" y="3709988"/>
            <a:ext cx="473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zh-CN" sz="4000" b="1">
                <a:latin typeface="Times New Roman" pitchFamily="18" charset="0"/>
                <a:ea typeface="宋体" charset="-122"/>
              </a:rPr>
              <a:t>=</a:t>
            </a:r>
            <a:endParaRPr lang="en-US" altLang="zh-CN">
              <a:latin typeface="Times New Roman" pitchFamily="18" charset="0"/>
              <a:ea typeface="宋体" charset="-122"/>
            </a:endParaRPr>
          </a:p>
        </p:txBody>
      </p:sp>
      <p:sp>
        <p:nvSpPr>
          <p:cNvPr id="48207" name="Text Box 79"/>
          <p:cNvSpPr txBox="1">
            <a:spLocks noChangeArrowheads="1"/>
          </p:cNvSpPr>
          <p:nvPr/>
        </p:nvSpPr>
        <p:spPr bwMode="auto">
          <a:xfrm>
            <a:off x="3413125" y="1079569"/>
            <a:ext cx="5235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altLang="zh-CN" sz="2000" dirty="0">
                <a:ea typeface="宋体" charset="-122"/>
              </a:rPr>
              <a:t>Use Marginalization Constraints to Derive Message-Update Rules</a:t>
            </a:r>
            <a:endParaRPr lang="en-US" altLang="zh-CN" sz="2000" dirty="0">
              <a:latin typeface="Times New Roman" pitchFamily="18" charset="0"/>
              <a:ea typeface="宋体" charset="-122"/>
            </a:endParaRPr>
          </a:p>
        </p:txBody>
      </p:sp>
      <p:sp>
        <p:nvSpPr>
          <p:cNvPr id="80" name="Text Box 9"/>
          <p:cNvSpPr txBox="1">
            <a:spLocks noChangeArrowheads="1"/>
          </p:cNvSpPr>
          <p:nvPr/>
        </p:nvSpPr>
        <p:spPr bwMode="auto">
          <a:xfrm>
            <a:off x="-7938" y="6610588"/>
            <a:ext cx="40758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mj-lt"/>
                <a:ea typeface="宋体" pitchFamily="2" charset="-122"/>
                <a:cs typeface="Times New Roman" pitchFamily="18" charset="0"/>
              </a:rPr>
              <a:t>From Slides by Jonathan </a:t>
            </a:r>
            <a:r>
              <a:rPr lang="en-US" altLang="zh-CN" sz="1000" dirty="0" err="1">
                <a:latin typeface="+mj-lt"/>
                <a:ea typeface="宋体" pitchFamily="2" charset="-122"/>
                <a:cs typeface="Times New Roman" pitchFamily="18" charset="0"/>
              </a:rPr>
              <a:t>Yedidia</a:t>
            </a:r>
            <a:r>
              <a:rPr lang="en-US" altLang="zh-CN" sz="1000" dirty="0">
                <a:latin typeface="+mj-lt"/>
                <a:ea typeface="宋体" pitchFamily="2" charset="-122"/>
                <a:cs typeface="Times New Roman" pitchFamily="18" charset="0"/>
              </a:rPr>
              <a:t> </a:t>
            </a:r>
            <a:r>
              <a:rPr lang="en-US" altLang="zh-CN" sz="1000" dirty="0" smtClean="0">
                <a:latin typeface="+mj-lt"/>
                <a:ea typeface="宋体" pitchFamily="2" charset="-122"/>
                <a:cs typeface="Times New Roman" pitchFamily="18" charset="0"/>
              </a:rPr>
              <a:t> - Mitsubishi </a:t>
            </a:r>
            <a:r>
              <a:rPr lang="en-US" altLang="zh-CN" sz="1000" dirty="0">
                <a:latin typeface="+mj-lt"/>
                <a:ea typeface="宋体" pitchFamily="2" charset="-122"/>
                <a:cs typeface="Times New Roman" pitchFamily="18" charset="0"/>
              </a:rPr>
              <a:t>Electric Research Labs (MERL)</a:t>
            </a:r>
          </a:p>
        </p:txBody>
      </p:sp>
    </p:spTree>
    <p:extLst>
      <p:ext uri="{BB962C8B-B14F-4D97-AF65-F5344CB8AC3E}">
        <p14:creationId xmlns:p14="http://schemas.microsoft.com/office/powerpoint/2010/main" val="10715091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TextBox 2"/>
          <p:cNvSpPr txBox="1"/>
          <p:nvPr/>
        </p:nvSpPr>
        <p:spPr>
          <a:xfrm>
            <a:off x="323528" y="1004093"/>
            <a:ext cx="8496944" cy="923330"/>
          </a:xfrm>
          <a:prstGeom prst="rect">
            <a:avLst/>
          </a:prstGeom>
          <a:noFill/>
        </p:spPr>
        <p:txBody>
          <a:bodyPr wrap="square" rtlCol="0">
            <a:spAutoFit/>
          </a:bodyPr>
          <a:lstStyle/>
          <a:p>
            <a:pPr algn="ctr"/>
            <a:r>
              <a:rPr lang="en-US" altLang="zh-CN" sz="5400" b="1" dirty="0" smtClean="0">
                <a:solidFill>
                  <a:schemeClr val="bg1"/>
                </a:solidFill>
                <a:latin typeface="Arial Black" pitchFamily="34" charset="0"/>
                <a:ea typeface="微软雅黑" pitchFamily="34" charset="-122"/>
              </a:rPr>
              <a:t>Section </a:t>
            </a:r>
            <a:r>
              <a:rPr lang="en-US" altLang="zh-CN" sz="5400" b="1" dirty="0">
                <a:solidFill>
                  <a:schemeClr val="bg1"/>
                </a:solidFill>
                <a:latin typeface="Arial Black" pitchFamily="34" charset="0"/>
                <a:ea typeface="微软雅黑" pitchFamily="34" charset="-122"/>
              </a:rPr>
              <a:t>2</a:t>
            </a:r>
            <a:endParaRPr lang="zh-CN" altLang="en-US" sz="5400" b="1" dirty="0">
              <a:solidFill>
                <a:schemeClr val="bg1"/>
              </a:solidFill>
              <a:latin typeface="Arial Black" pitchFamily="34" charset="0"/>
              <a:ea typeface="微软雅黑" pitchFamily="34" charset="-122"/>
            </a:endParaRPr>
          </a:p>
        </p:txBody>
      </p:sp>
      <p:sp>
        <p:nvSpPr>
          <p:cNvPr id="5" name="TextBox 4"/>
          <p:cNvSpPr txBox="1"/>
          <p:nvPr/>
        </p:nvSpPr>
        <p:spPr>
          <a:xfrm>
            <a:off x="323528" y="3429002"/>
            <a:ext cx="8496944" cy="584775"/>
          </a:xfrm>
          <a:prstGeom prst="rect">
            <a:avLst/>
          </a:prstGeom>
          <a:noFill/>
        </p:spPr>
        <p:txBody>
          <a:bodyPr wrap="square" rtlCol="0">
            <a:spAutoFit/>
          </a:bodyPr>
          <a:lstStyle/>
          <a:p>
            <a:pPr algn="ctr"/>
            <a:r>
              <a:rPr lang="en-US" altLang="zh-CN" sz="3200" b="1" dirty="0" smtClean="0">
                <a:solidFill>
                  <a:schemeClr val="bg1"/>
                </a:solidFill>
                <a:latin typeface="Times New Roman" pitchFamily="18" charset="0"/>
                <a:ea typeface="微软雅黑" pitchFamily="34" charset="-122"/>
                <a:cs typeface="Times New Roman" pitchFamily="18" charset="0"/>
              </a:rPr>
              <a:t>Mean Field</a:t>
            </a:r>
            <a:endParaRPr lang="zh-CN" altLang="en-US" sz="3200" b="1" dirty="0">
              <a:solidFill>
                <a:schemeClr val="bg1"/>
              </a:solidFill>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345781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7"/>
          <p:cNvSpPr txBox="1">
            <a:spLocks noChangeArrowheads="1"/>
          </p:cNvSpPr>
          <p:nvPr/>
        </p:nvSpPr>
        <p:spPr bwMode="auto">
          <a:xfrm>
            <a:off x="192212" y="2186112"/>
            <a:ext cx="7688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 Intractable inference with distribution</a:t>
            </a:r>
          </a:p>
        </p:txBody>
      </p:sp>
      <p:pic>
        <p:nvPicPr>
          <p:cNvPr id="9221" name="Picture 19" descr="D:\study\presentations\my_presentation\filter_methods\filter_approach\approx_q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8525" y="3995738"/>
            <a:ext cx="3697288"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Oval 17"/>
          <p:cNvSpPr>
            <a:spLocks noChangeArrowheads="1"/>
          </p:cNvSpPr>
          <p:nvPr/>
        </p:nvSpPr>
        <p:spPr bwMode="auto">
          <a:xfrm>
            <a:off x="6283325" y="5900738"/>
            <a:ext cx="152400" cy="152400"/>
          </a:xfrm>
          <a:prstGeom prst="ellipse">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9223" name="Oval 36"/>
          <p:cNvSpPr>
            <a:spLocks noChangeArrowheads="1"/>
          </p:cNvSpPr>
          <p:nvPr/>
        </p:nvSpPr>
        <p:spPr bwMode="auto">
          <a:xfrm>
            <a:off x="4835525" y="5443538"/>
            <a:ext cx="152400" cy="152400"/>
          </a:xfrm>
          <a:prstGeom prst="ellipse">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cxnSp>
        <p:nvCxnSpPr>
          <p:cNvPr id="9224" name="Curved Connector 21"/>
          <p:cNvCxnSpPr>
            <a:cxnSpLocks noChangeShapeType="1"/>
          </p:cNvCxnSpPr>
          <p:nvPr/>
        </p:nvCxnSpPr>
        <p:spPr bwMode="auto">
          <a:xfrm>
            <a:off x="1597025" y="4378325"/>
            <a:ext cx="2024063" cy="501650"/>
          </a:xfrm>
          <a:prstGeom prst="curvedConnector3">
            <a:avLst>
              <a:gd name="adj1" fmla="val 91426"/>
            </a:avLst>
          </a:prstGeom>
          <a:noFill/>
          <a:ln w="28575" algn="ctr">
            <a:solidFill>
              <a:schemeClr val="tx1"/>
            </a:solidFill>
            <a:miter lim="800000"/>
            <a:headEnd/>
            <a:tailEnd type="arrow" w="med" len="med"/>
          </a:ln>
          <a:extLst>
            <a:ext uri="{909E8E84-426E-40DD-AFC4-6F175D3DCCD1}">
              <a14:hiddenFill xmlns:a14="http://schemas.microsoft.com/office/drawing/2010/main">
                <a:noFill/>
              </a14:hiddenFill>
            </a:ext>
          </a:extLst>
        </p:spPr>
      </p:cxnSp>
      <p:graphicFrame>
        <p:nvGraphicFramePr>
          <p:cNvPr id="9225" name="Object 10"/>
          <p:cNvGraphicFramePr>
            <a:graphicFrameLocks noChangeAspect="1"/>
          </p:cNvGraphicFramePr>
          <p:nvPr/>
        </p:nvGraphicFramePr>
        <p:xfrm>
          <a:off x="6545263" y="5908675"/>
          <a:ext cx="504825" cy="363538"/>
        </p:xfrm>
        <a:graphic>
          <a:graphicData uri="http://schemas.openxmlformats.org/presentationml/2006/ole">
            <mc:AlternateContent xmlns:mc="http://schemas.openxmlformats.org/markup-compatibility/2006">
              <mc:Choice xmlns:v="urn:schemas-microsoft-com:vml" Requires="v">
                <p:oleObj spid="_x0000_s189481" name="Equation" r:id="rId5" imgW="152268" imgH="164957" progId="Equation.3">
                  <p:embed/>
                </p:oleObj>
              </mc:Choice>
              <mc:Fallback>
                <p:oleObj name="Equation" r:id="rId5" imgW="152268" imgH="16495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5263" y="5908675"/>
                        <a:ext cx="50482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6" name="TextBox 7"/>
          <p:cNvSpPr txBox="1">
            <a:spLocks noChangeArrowheads="1"/>
          </p:cNvSpPr>
          <p:nvPr/>
        </p:nvSpPr>
        <p:spPr bwMode="auto">
          <a:xfrm>
            <a:off x="179512" y="3121149"/>
            <a:ext cx="8963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a:latin typeface="+mj-lt"/>
              </a:rPr>
              <a:t> Approximate distribution          from tractable family  </a:t>
            </a:r>
          </a:p>
        </p:txBody>
      </p:sp>
      <p:pic>
        <p:nvPicPr>
          <p:cNvPr id="9227"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3888" y="5246688"/>
            <a:ext cx="32385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8" name="TextBox 7"/>
          <p:cNvSpPr txBox="1">
            <a:spLocks noChangeArrowheads="1"/>
          </p:cNvSpPr>
          <p:nvPr/>
        </p:nvSpPr>
        <p:spPr bwMode="auto">
          <a:xfrm>
            <a:off x="227137" y="1305049"/>
            <a:ext cx="7688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a:latin typeface="+mj-lt"/>
              </a:rPr>
              <a:t> Mean-fields methods (Jordan et.al., 1999)</a:t>
            </a:r>
          </a:p>
        </p:txBody>
      </p:sp>
      <p:pic>
        <p:nvPicPr>
          <p:cNvPr id="9229"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9202" y="2236912"/>
            <a:ext cx="1004888"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0"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9825" y="4191000"/>
            <a:ext cx="384175"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1"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59932" y="3195762"/>
            <a:ext cx="80010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2"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3418" y="3167187"/>
            <a:ext cx="384175"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Mean-field </a:t>
            </a:r>
            <a:r>
              <a:rPr lang="en-US" altLang="zh-CN" sz="2800" b="1" dirty="0" smtClean="0">
                <a:ea typeface="宋体" pitchFamily="2" charset="-122"/>
              </a:rPr>
              <a:t>methods</a:t>
            </a:r>
            <a:endParaRPr lang="en-US" altLang="zh-CN" sz="2800" b="1" dirty="0">
              <a:ea typeface="宋体" pitchFamily="2" charset="-122"/>
            </a:endParaRPr>
          </a:p>
        </p:txBody>
      </p:sp>
    </p:spTree>
    <p:extLst>
      <p:ext uri="{BB962C8B-B14F-4D97-AF65-F5344CB8AC3E}">
        <p14:creationId xmlns:p14="http://schemas.microsoft.com/office/powerpoint/2010/main" val="9621929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81200"/>
            <a:ext cx="9059863"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 y="5257800"/>
            <a:ext cx="86963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Q distribution</a:t>
            </a:r>
          </a:p>
        </p:txBody>
      </p:sp>
    </p:spTree>
    <p:extLst>
      <p:ext uri="{BB962C8B-B14F-4D97-AF65-F5344CB8AC3E}">
        <p14:creationId xmlns:p14="http://schemas.microsoft.com/office/powerpoint/2010/main" val="4478321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080" y="3832373"/>
            <a:ext cx="509588"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018" y="1911498"/>
            <a:ext cx="6403975" cy="77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605" y="2838598"/>
            <a:ext cx="3943350"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6505" y="3540273"/>
            <a:ext cx="2984500"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7"/>
          <p:cNvSpPr txBox="1">
            <a:spLocks noChangeArrowheads="1"/>
          </p:cNvSpPr>
          <p:nvPr/>
        </p:nvSpPr>
        <p:spPr bwMode="auto">
          <a:xfrm>
            <a:off x="146943" y="1339998"/>
            <a:ext cx="8602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 Minimize the KL-divergence between Q and P</a:t>
            </a:r>
          </a:p>
        </p:txBody>
      </p:sp>
      <p:sp>
        <p:nvSpPr>
          <p:cNvPr id="25"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err="1">
                <a:ea typeface="宋体" pitchFamily="2" charset="-122"/>
              </a:rPr>
              <a:t>Variational</a:t>
            </a:r>
            <a:r>
              <a:rPr lang="en-US" altLang="zh-CN" sz="2800" b="1" dirty="0">
                <a:ea typeface="宋体" pitchFamily="2" charset="-122"/>
              </a:rPr>
              <a:t> </a:t>
            </a:r>
            <a:r>
              <a:rPr lang="en-US" altLang="zh-CN" sz="2800" b="1" dirty="0" smtClean="0">
                <a:ea typeface="宋体" pitchFamily="2" charset="-122"/>
              </a:rPr>
              <a:t>Inference</a:t>
            </a:r>
            <a:endParaRPr lang="en-US" altLang="zh-CN" sz="2800" b="1" dirty="0">
              <a:ea typeface="宋体" pitchFamily="2" charset="-122"/>
            </a:endParaRPr>
          </a:p>
        </p:txBody>
      </p:sp>
    </p:spTree>
    <p:extLst>
      <p:ext uri="{BB962C8B-B14F-4D97-AF65-F5344CB8AC3E}">
        <p14:creationId xmlns:p14="http://schemas.microsoft.com/office/powerpoint/2010/main" val="34996159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080" y="3832373"/>
            <a:ext cx="509588"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605" y="4800748"/>
            <a:ext cx="509588"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018" y="1911498"/>
            <a:ext cx="6403975" cy="77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605" y="2838598"/>
            <a:ext cx="3943350"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6505" y="3540273"/>
            <a:ext cx="2984500"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3805" y="4567386"/>
            <a:ext cx="64293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7"/>
          <p:cNvSpPr txBox="1">
            <a:spLocks noChangeArrowheads="1"/>
          </p:cNvSpPr>
          <p:nvPr/>
        </p:nvSpPr>
        <p:spPr bwMode="auto">
          <a:xfrm>
            <a:off x="146943" y="1339998"/>
            <a:ext cx="8602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 Minimize the KL-divergence between Q and P</a:t>
            </a:r>
          </a:p>
        </p:txBody>
      </p:sp>
      <p:sp>
        <p:nvSpPr>
          <p:cNvPr id="25"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err="1">
                <a:ea typeface="宋体" pitchFamily="2" charset="-122"/>
              </a:rPr>
              <a:t>Variational</a:t>
            </a:r>
            <a:r>
              <a:rPr lang="en-US" altLang="zh-CN" sz="2800" b="1" dirty="0">
                <a:ea typeface="宋体" pitchFamily="2" charset="-122"/>
              </a:rPr>
              <a:t> </a:t>
            </a:r>
            <a:r>
              <a:rPr lang="en-US" altLang="zh-CN" sz="2800" b="1" dirty="0" smtClean="0">
                <a:ea typeface="宋体" pitchFamily="2" charset="-122"/>
              </a:rPr>
              <a:t>Inference</a:t>
            </a:r>
            <a:endParaRPr lang="en-US" altLang="zh-CN" sz="2800" b="1" dirty="0">
              <a:ea typeface="宋体" pitchFamily="2" charset="-122"/>
            </a:endParaRPr>
          </a:p>
        </p:txBody>
      </p:sp>
    </p:spTree>
    <p:extLst>
      <p:ext uri="{BB962C8B-B14F-4D97-AF65-F5344CB8AC3E}">
        <p14:creationId xmlns:p14="http://schemas.microsoft.com/office/powerpoint/2010/main" val="27648174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080" y="3832373"/>
            <a:ext cx="509588"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605" y="4800748"/>
            <a:ext cx="509588"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368" y="5872311"/>
            <a:ext cx="509587"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905" y="5886598"/>
            <a:ext cx="411163" cy="14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3205" y="5867548"/>
            <a:ext cx="160338"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018" y="1911498"/>
            <a:ext cx="6403975" cy="77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605" y="2838598"/>
            <a:ext cx="3943350"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6505" y="3540273"/>
            <a:ext cx="2984500"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4"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3805" y="4567386"/>
            <a:ext cx="64293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5"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3005" y="5735786"/>
            <a:ext cx="239553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6"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6205" y="5745311"/>
            <a:ext cx="256063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7" name="Picture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78005" y="5780236"/>
            <a:ext cx="1495425"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8" name="TextBox 7"/>
          <p:cNvSpPr txBox="1">
            <a:spLocks noChangeArrowheads="1"/>
          </p:cNvSpPr>
          <p:nvPr/>
        </p:nvSpPr>
        <p:spPr bwMode="auto">
          <a:xfrm>
            <a:off x="146943" y="1339998"/>
            <a:ext cx="8602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a:latin typeface="+mj-lt"/>
              </a:rPr>
              <a:t> Minimize the KL-divergence between Q and P</a:t>
            </a:r>
          </a:p>
        </p:txBody>
      </p:sp>
      <p:sp>
        <p:nvSpPr>
          <p:cNvPr id="17"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err="1">
                <a:ea typeface="宋体" pitchFamily="2" charset="-122"/>
              </a:rPr>
              <a:t>Variational</a:t>
            </a:r>
            <a:r>
              <a:rPr lang="en-US" altLang="zh-CN" sz="2800" b="1" dirty="0">
                <a:ea typeface="宋体" pitchFamily="2" charset="-122"/>
              </a:rPr>
              <a:t> </a:t>
            </a:r>
            <a:r>
              <a:rPr lang="en-US" altLang="zh-CN" sz="2800" b="1" dirty="0" smtClean="0">
                <a:ea typeface="宋体" pitchFamily="2" charset="-122"/>
              </a:rPr>
              <a:t>Inference</a:t>
            </a:r>
            <a:endParaRPr lang="en-US" altLang="zh-CN" sz="2800" b="1" dirty="0">
              <a:ea typeface="宋体" pitchFamily="2" charset="-122"/>
            </a:endParaRPr>
          </a:p>
        </p:txBody>
      </p:sp>
    </p:spTree>
    <p:extLst>
      <p:ext uri="{BB962C8B-B14F-4D97-AF65-F5344CB8AC3E}">
        <p14:creationId xmlns:p14="http://schemas.microsoft.com/office/powerpoint/2010/main" val="460804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9" name="Picture 115" descr="camp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981200"/>
            <a:ext cx="5257800" cy="3886200"/>
          </a:xfrm>
          <a:prstGeom prst="rect">
            <a:avLst/>
          </a:prstGeom>
          <a:noFill/>
          <a:extLst>
            <a:ext uri="{909E8E84-426E-40DD-AFC4-6F175D3DCCD1}">
              <a14:hiddenFill xmlns:a14="http://schemas.microsoft.com/office/drawing/2010/main">
                <a:solidFill>
                  <a:srgbClr val="FFFFFF"/>
                </a:solidFill>
              </a14:hiddenFill>
            </a:ext>
          </a:extLst>
        </p:spPr>
      </p:pic>
      <p:sp>
        <p:nvSpPr>
          <p:cNvPr id="6243" name="Line 99"/>
          <p:cNvSpPr>
            <a:spLocks noChangeShapeType="1"/>
          </p:cNvSpPr>
          <p:nvPr/>
        </p:nvSpPr>
        <p:spPr bwMode="auto">
          <a:xfrm>
            <a:off x="8534400" y="1905000"/>
            <a:ext cx="0" cy="3886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42" name="Line 98"/>
          <p:cNvSpPr>
            <a:spLocks noChangeShapeType="1"/>
          </p:cNvSpPr>
          <p:nvPr/>
        </p:nvSpPr>
        <p:spPr bwMode="auto">
          <a:xfrm>
            <a:off x="7848600" y="1981200"/>
            <a:ext cx="0" cy="3886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48" name="Line 104"/>
          <p:cNvSpPr>
            <a:spLocks noChangeShapeType="1"/>
          </p:cNvSpPr>
          <p:nvPr/>
        </p:nvSpPr>
        <p:spPr bwMode="auto">
          <a:xfrm>
            <a:off x="7086600" y="1981200"/>
            <a:ext cx="0" cy="3886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47" name="Line 103"/>
          <p:cNvSpPr>
            <a:spLocks noChangeShapeType="1"/>
          </p:cNvSpPr>
          <p:nvPr/>
        </p:nvSpPr>
        <p:spPr bwMode="auto">
          <a:xfrm>
            <a:off x="6324600" y="1981200"/>
            <a:ext cx="0" cy="3886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46" name="Line 102"/>
          <p:cNvSpPr>
            <a:spLocks noChangeShapeType="1"/>
          </p:cNvSpPr>
          <p:nvPr/>
        </p:nvSpPr>
        <p:spPr bwMode="auto">
          <a:xfrm>
            <a:off x="5562600" y="1981200"/>
            <a:ext cx="0" cy="3886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45" name="Line 101"/>
          <p:cNvSpPr>
            <a:spLocks noChangeShapeType="1"/>
          </p:cNvSpPr>
          <p:nvPr/>
        </p:nvSpPr>
        <p:spPr bwMode="auto">
          <a:xfrm>
            <a:off x="4724400" y="1981200"/>
            <a:ext cx="0" cy="3886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44" name="Line 100"/>
          <p:cNvSpPr>
            <a:spLocks noChangeShapeType="1"/>
          </p:cNvSpPr>
          <p:nvPr/>
        </p:nvSpPr>
        <p:spPr bwMode="auto">
          <a:xfrm>
            <a:off x="3962400" y="1981200"/>
            <a:ext cx="0" cy="3886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41" name="Line 97"/>
          <p:cNvSpPr>
            <a:spLocks noChangeShapeType="1"/>
          </p:cNvSpPr>
          <p:nvPr/>
        </p:nvSpPr>
        <p:spPr bwMode="auto">
          <a:xfrm>
            <a:off x="3276600" y="1981200"/>
            <a:ext cx="0" cy="3886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180" name="Line 36"/>
          <p:cNvSpPr>
            <a:spLocks noChangeShapeType="1"/>
          </p:cNvSpPr>
          <p:nvPr/>
        </p:nvSpPr>
        <p:spPr bwMode="auto">
          <a:xfrm>
            <a:off x="3200400" y="5867400"/>
            <a:ext cx="533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40" name="Line 96"/>
          <p:cNvSpPr>
            <a:spLocks noChangeShapeType="1"/>
          </p:cNvSpPr>
          <p:nvPr/>
        </p:nvSpPr>
        <p:spPr bwMode="auto">
          <a:xfrm>
            <a:off x="3200400" y="5410200"/>
            <a:ext cx="533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170" name="Line 26"/>
          <p:cNvSpPr>
            <a:spLocks noChangeShapeType="1"/>
          </p:cNvSpPr>
          <p:nvPr/>
        </p:nvSpPr>
        <p:spPr bwMode="auto">
          <a:xfrm>
            <a:off x="3200400" y="4953000"/>
            <a:ext cx="533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30" name="Line 86"/>
          <p:cNvSpPr>
            <a:spLocks noChangeShapeType="1"/>
          </p:cNvSpPr>
          <p:nvPr/>
        </p:nvSpPr>
        <p:spPr bwMode="auto">
          <a:xfrm>
            <a:off x="3200400" y="4495800"/>
            <a:ext cx="533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20" name="Line 76"/>
          <p:cNvSpPr>
            <a:spLocks noChangeShapeType="1"/>
          </p:cNvSpPr>
          <p:nvPr/>
        </p:nvSpPr>
        <p:spPr bwMode="auto">
          <a:xfrm>
            <a:off x="3200400" y="3962400"/>
            <a:ext cx="533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10" name="Line 66"/>
          <p:cNvSpPr>
            <a:spLocks noChangeShapeType="1"/>
          </p:cNvSpPr>
          <p:nvPr/>
        </p:nvSpPr>
        <p:spPr bwMode="auto">
          <a:xfrm>
            <a:off x="3200400" y="3429000"/>
            <a:ext cx="533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00" name="Line 56"/>
          <p:cNvSpPr>
            <a:spLocks noChangeShapeType="1"/>
          </p:cNvSpPr>
          <p:nvPr/>
        </p:nvSpPr>
        <p:spPr bwMode="auto">
          <a:xfrm>
            <a:off x="3200400" y="2895600"/>
            <a:ext cx="533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190" name="Line 46"/>
          <p:cNvSpPr>
            <a:spLocks noChangeShapeType="1"/>
          </p:cNvSpPr>
          <p:nvPr/>
        </p:nvSpPr>
        <p:spPr bwMode="auto">
          <a:xfrm>
            <a:off x="3200400" y="2438400"/>
            <a:ext cx="533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159" name="Line 15"/>
          <p:cNvSpPr>
            <a:spLocks noChangeShapeType="1"/>
          </p:cNvSpPr>
          <p:nvPr/>
        </p:nvSpPr>
        <p:spPr bwMode="auto">
          <a:xfrm>
            <a:off x="3200400" y="1981200"/>
            <a:ext cx="533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148" name="Oval 4"/>
          <p:cNvSpPr>
            <a:spLocks noChangeArrowheads="1"/>
          </p:cNvSpPr>
          <p:nvPr/>
        </p:nvSpPr>
        <p:spPr bwMode="auto">
          <a:xfrm>
            <a:off x="3124200" y="18288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49" name="Oval 5"/>
          <p:cNvSpPr>
            <a:spLocks noChangeArrowheads="1"/>
          </p:cNvSpPr>
          <p:nvPr/>
        </p:nvSpPr>
        <p:spPr bwMode="auto">
          <a:xfrm>
            <a:off x="3810000" y="18288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50" name="Oval 6"/>
          <p:cNvSpPr>
            <a:spLocks noChangeArrowheads="1"/>
          </p:cNvSpPr>
          <p:nvPr/>
        </p:nvSpPr>
        <p:spPr bwMode="auto">
          <a:xfrm>
            <a:off x="4572000" y="18288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51" name="Oval 7"/>
          <p:cNvSpPr>
            <a:spLocks noChangeArrowheads="1"/>
          </p:cNvSpPr>
          <p:nvPr/>
        </p:nvSpPr>
        <p:spPr bwMode="auto">
          <a:xfrm>
            <a:off x="5410200" y="18288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52" name="Oval 8"/>
          <p:cNvSpPr>
            <a:spLocks noChangeArrowheads="1"/>
          </p:cNvSpPr>
          <p:nvPr/>
        </p:nvSpPr>
        <p:spPr bwMode="auto">
          <a:xfrm>
            <a:off x="6172200" y="18288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53" name="Oval 9"/>
          <p:cNvSpPr>
            <a:spLocks noChangeArrowheads="1"/>
          </p:cNvSpPr>
          <p:nvPr/>
        </p:nvSpPr>
        <p:spPr bwMode="auto">
          <a:xfrm>
            <a:off x="6934200" y="18288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54" name="Oval 10"/>
          <p:cNvSpPr>
            <a:spLocks noChangeArrowheads="1"/>
          </p:cNvSpPr>
          <p:nvPr/>
        </p:nvSpPr>
        <p:spPr bwMode="auto">
          <a:xfrm>
            <a:off x="7696200" y="18288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55" name="Oval 11"/>
          <p:cNvSpPr>
            <a:spLocks noChangeArrowheads="1"/>
          </p:cNvSpPr>
          <p:nvPr/>
        </p:nvSpPr>
        <p:spPr bwMode="auto">
          <a:xfrm>
            <a:off x="8382000" y="18288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62" name="Oval 18"/>
          <p:cNvSpPr>
            <a:spLocks noChangeArrowheads="1"/>
          </p:cNvSpPr>
          <p:nvPr/>
        </p:nvSpPr>
        <p:spPr bwMode="auto">
          <a:xfrm>
            <a:off x="3124200" y="48006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63" name="Oval 19"/>
          <p:cNvSpPr>
            <a:spLocks noChangeArrowheads="1"/>
          </p:cNvSpPr>
          <p:nvPr/>
        </p:nvSpPr>
        <p:spPr bwMode="auto">
          <a:xfrm>
            <a:off x="3810000" y="48006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64" name="Oval 20"/>
          <p:cNvSpPr>
            <a:spLocks noChangeArrowheads="1"/>
          </p:cNvSpPr>
          <p:nvPr/>
        </p:nvSpPr>
        <p:spPr bwMode="auto">
          <a:xfrm>
            <a:off x="4572000" y="48006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65" name="Oval 21"/>
          <p:cNvSpPr>
            <a:spLocks noChangeArrowheads="1"/>
          </p:cNvSpPr>
          <p:nvPr/>
        </p:nvSpPr>
        <p:spPr bwMode="auto">
          <a:xfrm>
            <a:off x="5410200" y="48006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66" name="Oval 22"/>
          <p:cNvSpPr>
            <a:spLocks noChangeArrowheads="1"/>
          </p:cNvSpPr>
          <p:nvPr/>
        </p:nvSpPr>
        <p:spPr bwMode="auto">
          <a:xfrm>
            <a:off x="6172200" y="48006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67" name="Oval 23"/>
          <p:cNvSpPr>
            <a:spLocks noChangeArrowheads="1"/>
          </p:cNvSpPr>
          <p:nvPr/>
        </p:nvSpPr>
        <p:spPr bwMode="auto">
          <a:xfrm>
            <a:off x="6934200" y="48006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68" name="Oval 24"/>
          <p:cNvSpPr>
            <a:spLocks noChangeArrowheads="1"/>
          </p:cNvSpPr>
          <p:nvPr/>
        </p:nvSpPr>
        <p:spPr bwMode="auto">
          <a:xfrm>
            <a:off x="7696200" y="48006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69" name="Oval 25"/>
          <p:cNvSpPr>
            <a:spLocks noChangeArrowheads="1"/>
          </p:cNvSpPr>
          <p:nvPr/>
        </p:nvSpPr>
        <p:spPr bwMode="auto">
          <a:xfrm>
            <a:off x="8382000" y="48006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72" name="Oval 28"/>
          <p:cNvSpPr>
            <a:spLocks noChangeArrowheads="1"/>
          </p:cNvSpPr>
          <p:nvPr/>
        </p:nvSpPr>
        <p:spPr bwMode="auto">
          <a:xfrm>
            <a:off x="3124200" y="5715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73" name="Oval 29"/>
          <p:cNvSpPr>
            <a:spLocks noChangeArrowheads="1"/>
          </p:cNvSpPr>
          <p:nvPr/>
        </p:nvSpPr>
        <p:spPr bwMode="auto">
          <a:xfrm>
            <a:off x="3810000" y="5715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74" name="Oval 30"/>
          <p:cNvSpPr>
            <a:spLocks noChangeArrowheads="1"/>
          </p:cNvSpPr>
          <p:nvPr/>
        </p:nvSpPr>
        <p:spPr bwMode="auto">
          <a:xfrm>
            <a:off x="4572000" y="5715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75" name="Oval 31"/>
          <p:cNvSpPr>
            <a:spLocks noChangeArrowheads="1"/>
          </p:cNvSpPr>
          <p:nvPr/>
        </p:nvSpPr>
        <p:spPr bwMode="auto">
          <a:xfrm>
            <a:off x="5410200" y="5715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76" name="Oval 32"/>
          <p:cNvSpPr>
            <a:spLocks noChangeArrowheads="1"/>
          </p:cNvSpPr>
          <p:nvPr/>
        </p:nvSpPr>
        <p:spPr bwMode="auto">
          <a:xfrm>
            <a:off x="6172200" y="5715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77" name="Oval 33"/>
          <p:cNvSpPr>
            <a:spLocks noChangeArrowheads="1"/>
          </p:cNvSpPr>
          <p:nvPr/>
        </p:nvSpPr>
        <p:spPr bwMode="auto">
          <a:xfrm>
            <a:off x="6934200" y="5715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78" name="Oval 34"/>
          <p:cNvSpPr>
            <a:spLocks noChangeArrowheads="1"/>
          </p:cNvSpPr>
          <p:nvPr/>
        </p:nvSpPr>
        <p:spPr bwMode="auto">
          <a:xfrm>
            <a:off x="7696200" y="5715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79" name="Oval 35"/>
          <p:cNvSpPr>
            <a:spLocks noChangeArrowheads="1"/>
          </p:cNvSpPr>
          <p:nvPr/>
        </p:nvSpPr>
        <p:spPr bwMode="auto">
          <a:xfrm>
            <a:off x="8382000" y="5715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82" name="Oval 38"/>
          <p:cNvSpPr>
            <a:spLocks noChangeArrowheads="1"/>
          </p:cNvSpPr>
          <p:nvPr/>
        </p:nvSpPr>
        <p:spPr bwMode="auto">
          <a:xfrm>
            <a:off x="3124200" y="2286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83" name="Oval 39"/>
          <p:cNvSpPr>
            <a:spLocks noChangeArrowheads="1"/>
          </p:cNvSpPr>
          <p:nvPr/>
        </p:nvSpPr>
        <p:spPr bwMode="auto">
          <a:xfrm>
            <a:off x="3810000" y="2286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84" name="Oval 40"/>
          <p:cNvSpPr>
            <a:spLocks noChangeArrowheads="1"/>
          </p:cNvSpPr>
          <p:nvPr/>
        </p:nvSpPr>
        <p:spPr bwMode="auto">
          <a:xfrm>
            <a:off x="4572000" y="2286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85" name="Oval 41"/>
          <p:cNvSpPr>
            <a:spLocks noChangeArrowheads="1"/>
          </p:cNvSpPr>
          <p:nvPr/>
        </p:nvSpPr>
        <p:spPr bwMode="auto">
          <a:xfrm>
            <a:off x="5410200" y="2286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86" name="Oval 42"/>
          <p:cNvSpPr>
            <a:spLocks noChangeArrowheads="1"/>
          </p:cNvSpPr>
          <p:nvPr/>
        </p:nvSpPr>
        <p:spPr bwMode="auto">
          <a:xfrm>
            <a:off x="6172200" y="2286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87" name="Oval 43"/>
          <p:cNvSpPr>
            <a:spLocks noChangeArrowheads="1"/>
          </p:cNvSpPr>
          <p:nvPr/>
        </p:nvSpPr>
        <p:spPr bwMode="auto">
          <a:xfrm>
            <a:off x="6934200" y="2286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88" name="Oval 44"/>
          <p:cNvSpPr>
            <a:spLocks noChangeArrowheads="1"/>
          </p:cNvSpPr>
          <p:nvPr/>
        </p:nvSpPr>
        <p:spPr bwMode="auto">
          <a:xfrm>
            <a:off x="7696200" y="2286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89" name="Oval 45"/>
          <p:cNvSpPr>
            <a:spLocks noChangeArrowheads="1"/>
          </p:cNvSpPr>
          <p:nvPr/>
        </p:nvSpPr>
        <p:spPr bwMode="auto">
          <a:xfrm>
            <a:off x="8382000" y="2286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92" name="Oval 48"/>
          <p:cNvSpPr>
            <a:spLocks noChangeArrowheads="1"/>
          </p:cNvSpPr>
          <p:nvPr/>
        </p:nvSpPr>
        <p:spPr bwMode="auto">
          <a:xfrm>
            <a:off x="3124200" y="27432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93" name="Oval 49"/>
          <p:cNvSpPr>
            <a:spLocks noChangeArrowheads="1"/>
          </p:cNvSpPr>
          <p:nvPr/>
        </p:nvSpPr>
        <p:spPr bwMode="auto">
          <a:xfrm>
            <a:off x="3810000" y="27432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94" name="Oval 50"/>
          <p:cNvSpPr>
            <a:spLocks noChangeArrowheads="1"/>
          </p:cNvSpPr>
          <p:nvPr/>
        </p:nvSpPr>
        <p:spPr bwMode="auto">
          <a:xfrm>
            <a:off x="4572000" y="27432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95" name="Oval 51"/>
          <p:cNvSpPr>
            <a:spLocks noChangeArrowheads="1"/>
          </p:cNvSpPr>
          <p:nvPr/>
        </p:nvSpPr>
        <p:spPr bwMode="auto">
          <a:xfrm>
            <a:off x="5410200" y="27432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96" name="Oval 52"/>
          <p:cNvSpPr>
            <a:spLocks noChangeArrowheads="1"/>
          </p:cNvSpPr>
          <p:nvPr/>
        </p:nvSpPr>
        <p:spPr bwMode="auto">
          <a:xfrm>
            <a:off x="6172200" y="27432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97" name="Oval 53"/>
          <p:cNvSpPr>
            <a:spLocks noChangeArrowheads="1"/>
          </p:cNvSpPr>
          <p:nvPr/>
        </p:nvSpPr>
        <p:spPr bwMode="auto">
          <a:xfrm>
            <a:off x="6934200" y="27432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98" name="Oval 54"/>
          <p:cNvSpPr>
            <a:spLocks noChangeArrowheads="1"/>
          </p:cNvSpPr>
          <p:nvPr/>
        </p:nvSpPr>
        <p:spPr bwMode="auto">
          <a:xfrm>
            <a:off x="7696200" y="27432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99" name="Oval 55"/>
          <p:cNvSpPr>
            <a:spLocks noChangeArrowheads="1"/>
          </p:cNvSpPr>
          <p:nvPr/>
        </p:nvSpPr>
        <p:spPr bwMode="auto">
          <a:xfrm>
            <a:off x="8382000" y="27432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02" name="Oval 58"/>
          <p:cNvSpPr>
            <a:spLocks noChangeArrowheads="1"/>
          </p:cNvSpPr>
          <p:nvPr/>
        </p:nvSpPr>
        <p:spPr bwMode="auto">
          <a:xfrm>
            <a:off x="3124200" y="32766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03" name="Oval 59"/>
          <p:cNvSpPr>
            <a:spLocks noChangeArrowheads="1"/>
          </p:cNvSpPr>
          <p:nvPr/>
        </p:nvSpPr>
        <p:spPr bwMode="auto">
          <a:xfrm>
            <a:off x="3810000" y="32766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04" name="Oval 60"/>
          <p:cNvSpPr>
            <a:spLocks noChangeArrowheads="1"/>
          </p:cNvSpPr>
          <p:nvPr/>
        </p:nvSpPr>
        <p:spPr bwMode="auto">
          <a:xfrm>
            <a:off x="4572000" y="32766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05" name="Oval 61"/>
          <p:cNvSpPr>
            <a:spLocks noChangeArrowheads="1"/>
          </p:cNvSpPr>
          <p:nvPr/>
        </p:nvSpPr>
        <p:spPr bwMode="auto">
          <a:xfrm>
            <a:off x="5410200" y="32766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06" name="Oval 62"/>
          <p:cNvSpPr>
            <a:spLocks noChangeArrowheads="1"/>
          </p:cNvSpPr>
          <p:nvPr/>
        </p:nvSpPr>
        <p:spPr bwMode="auto">
          <a:xfrm>
            <a:off x="6172200" y="32766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07" name="Oval 63"/>
          <p:cNvSpPr>
            <a:spLocks noChangeArrowheads="1"/>
          </p:cNvSpPr>
          <p:nvPr/>
        </p:nvSpPr>
        <p:spPr bwMode="auto">
          <a:xfrm>
            <a:off x="6934200" y="32766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08" name="Oval 64"/>
          <p:cNvSpPr>
            <a:spLocks noChangeArrowheads="1"/>
          </p:cNvSpPr>
          <p:nvPr/>
        </p:nvSpPr>
        <p:spPr bwMode="auto">
          <a:xfrm>
            <a:off x="7696200" y="32766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09" name="Oval 65"/>
          <p:cNvSpPr>
            <a:spLocks noChangeArrowheads="1"/>
          </p:cNvSpPr>
          <p:nvPr/>
        </p:nvSpPr>
        <p:spPr bwMode="auto">
          <a:xfrm>
            <a:off x="8382000" y="32766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12" name="Oval 68"/>
          <p:cNvSpPr>
            <a:spLocks noChangeArrowheads="1"/>
          </p:cNvSpPr>
          <p:nvPr/>
        </p:nvSpPr>
        <p:spPr bwMode="auto">
          <a:xfrm>
            <a:off x="3124200" y="3810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13" name="Oval 69"/>
          <p:cNvSpPr>
            <a:spLocks noChangeArrowheads="1"/>
          </p:cNvSpPr>
          <p:nvPr/>
        </p:nvSpPr>
        <p:spPr bwMode="auto">
          <a:xfrm>
            <a:off x="3810000" y="3810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14" name="Oval 70"/>
          <p:cNvSpPr>
            <a:spLocks noChangeArrowheads="1"/>
          </p:cNvSpPr>
          <p:nvPr/>
        </p:nvSpPr>
        <p:spPr bwMode="auto">
          <a:xfrm>
            <a:off x="4572000" y="3810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15" name="Oval 71"/>
          <p:cNvSpPr>
            <a:spLocks noChangeArrowheads="1"/>
          </p:cNvSpPr>
          <p:nvPr/>
        </p:nvSpPr>
        <p:spPr bwMode="auto">
          <a:xfrm>
            <a:off x="5410200" y="3810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16" name="Oval 72"/>
          <p:cNvSpPr>
            <a:spLocks noChangeArrowheads="1"/>
          </p:cNvSpPr>
          <p:nvPr/>
        </p:nvSpPr>
        <p:spPr bwMode="auto">
          <a:xfrm>
            <a:off x="6172200" y="3810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17" name="Oval 73"/>
          <p:cNvSpPr>
            <a:spLocks noChangeArrowheads="1"/>
          </p:cNvSpPr>
          <p:nvPr/>
        </p:nvSpPr>
        <p:spPr bwMode="auto">
          <a:xfrm>
            <a:off x="6934200" y="3810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18" name="Oval 74"/>
          <p:cNvSpPr>
            <a:spLocks noChangeArrowheads="1"/>
          </p:cNvSpPr>
          <p:nvPr/>
        </p:nvSpPr>
        <p:spPr bwMode="auto">
          <a:xfrm>
            <a:off x="7696200" y="3810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19" name="Oval 75"/>
          <p:cNvSpPr>
            <a:spLocks noChangeArrowheads="1"/>
          </p:cNvSpPr>
          <p:nvPr/>
        </p:nvSpPr>
        <p:spPr bwMode="auto">
          <a:xfrm>
            <a:off x="8382000" y="38100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22" name="Oval 78"/>
          <p:cNvSpPr>
            <a:spLocks noChangeArrowheads="1"/>
          </p:cNvSpPr>
          <p:nvPr/>
        </p:nvSpPr>
        <p:spPr bwMode="auto">
          <a:xfrm>
            <a:off x="3124200" y="43434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23" name="Oval 79"/>
          <p:cNvSpPr>
            <a:spLocks noChangeArrowheads="1"/>
          </p:cNvSpPr>
          <p:nvPr/>
        </p:nvSpPr>
        <p:spPr bwMode="auto">
          <a:xfrm>
            <a:off x="3810000" y="43434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24" name="Oval 80"/>
          <p:cNvSpPr>
            <a:spLocks noChangeArrowheads="1"/>
          </p:cNvSpPr>
          <p:nvPr/>
        </p:nvSpPr>
        <p:spPr bwMode="auto">
          <a:xfrm>
            <a:off x="4572000" y="43434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25" name="Oval 81"/>
          <p:cNvSpPr>
            <a:spLocks noChangeArrowheads="1"/>
          </p:cNvSpPr>
          <p:nvPr/>
        </p:nvSpPr>
        <p:spPr bwMode="auto">
          <a:xfrm>
            <a:off x="5410200" y="43434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26" name="Oval 82"/>
          <p:cNvSpPr>
            <a:spLocks noChangeArrowheads="1"/>
          </p:cNvSpPr>
          <p:nvPr/>
        </p:nvSpPr>
        <p:spPr bwMode="auto">
          <a:xfrm>
            <a:off x="6172200" y="43434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27" name="Oval 83"/>
          <p:cNvSpPr>
            <a:spLocks noChangeArrowheads="1"/>
          </p:cNvSpPr>
          <p:nvPr/>
        </p:nvSpPr>
        <p:spPr bwMode="auto">
          <a:xfrm>
            <a:off x="6934200" y="43434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28" name="Oval 84"/>
          <p:cNvSpPr>
            <a:spLocks noChangeArrowheads="1"/>
          </p:cNvSpPr>
          <p:nvPr/>
        </p:nvSpPr>
        <p:spPr bwMode="auto">
          <a:xfrm>
            <a:off x="7696200" y="43434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29" name="Oval 85"/>
          <p:cNvSpPr>
            <a:spLocks noChangeArrowheads="1"/>
          </p:cNvSpPr>
          <p:nvPr/>
        </p:nvSpPr>
        <p:spPr bwMode="auto">
          <a:xfrm>
            <a:off x="8382000" y="43434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32" name="Oval 88"/>
          <p:cNvSpPr>
            <a:spLocks noChangeArrowheads="1"/>
          </p:cNvSpPr>
          <p:nvPr/>
        </p:nvSpPr>
        <p:spPr bwMode="auto">
          <a:xfrm>
            <a:off x="3124200" y="52578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33" name="Oval 89"/>
          <p:cNvSpPr>
            <a:spLocks noChangeArrowheads="1"/>
          </p:cNvSpPr>
          <p:nvPr/>
        </p:nvSpPr>
        <p:spPr bwMode="auto">
          <a:xfrm>
            <a:off x="3810000" y="52578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34" name="Oval 90"/>
          <p:cNvSpPr>
            <a:spLocks noChangeArrowheads="1"/>
          </p:cNvSpPr>
          <p:nvPr/>
        </p:nvSpPr>
        <p:spPr bwMode="auto">
          <a:xfrm>
            <a:off x="4572000" y="52578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35" name="Oval 91"/>
          <p:cNvSpPr>
            <a:spLocks noChangeArrowheads="1"/>
          </p:cNvSpPr>
          <p:nvPr/>
        </p:nvSpPr>
        <p:spPr bwMode="auto">
          <a:xfrm>
            <a:off x="5410200" y="52578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36" name="Oval 92"/>
          <p:cNvSpPr>
            <a:spLocks noChangeArrowheads="1"/>
          </p:cNvSpPr>
          <p:nvPr/>
        </p:nvSpPr>
        <p:spPr bwMode="auto">
          <a:xfrm>
            <a:off x="6172200" y="52578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37" name="Oval 93"/>
          <p:cNvSpPr>
            <a:spLocks noChangeArrowheads="1"/>
          </p:cNvSpPr>
          <p:nvPr/>
        </p:nvSpPr>
        <p:spPr bwMode="auto">
          <a:xfrm>
            <a:off x="6934200" y="52578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38" name="Oval 94"/>
          <p:cNvSpPr>
            <a:spLocks noChangeArrowheads="1"/>
          </p:cNvSpPr>
          <p:nvPr/>
        </p:nvSpPr>
        <p:spPr bwMode="auto">
          <a:xfrm>
            <a:off x="7696200" y="52578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39" name="Oval 95"/>
          <p:cNvSpPr>
            <a:spLocks noChangeArrowheads="1"/>
          </p:cNvSpPr>
          <p:nvPr/>
        </p:nvSpPr>
        <p:spPr bwMode="auto">
          <a:xfrm>
            <a:off x="8382000" y="5257800"/>
            <a:ext cx="228600" cy="228600"/>
          </a:xfrm>
          <a:prstGeom prst="ellipse">
            <a:avLst/>
          </a:prstGeom>
          <a:solidFill>
            <a:schemeClr val="folHlink"/>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49" name="Line 105"/>
          <p:cNvSpPr>
            <a:spLocks noChangeShapeType="1"/>
          </p:cNvSpPr>
          <p:nvPr/>
        </p:nvSpPr>
        <p:spPr bwMode="auto">
          <a:xfrm>
            <a:off x="5638800" y="2438400"/>
            <a:ext cx="609600" cy="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50" name="Line 106"/>
          <p:cNvSpPr>
            <a:spLocks noChangeShapeType="1"/>
          </p:cNvSpPr>
          <p:nvPr/>
        </p:nvSpPr>
        <p:spPr bwMode="auto">
          <a:xfrm>
            <a:off x="6400800" y="2438400"/>
            <a:ext cx="533400" cy="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51" name="Line 107"/>
          <p:cNvSpPr>
            <a:spLocks noChangeShapeType="1"/>
          </p:cNvSpPr>
          <p:nvPr/>
        </p:nvSpPr>
        <p:spPr bwMode="auto">
          <a:xfrm flipV="1">
            <a:off x="7924800" y="2438400"/>
            <a:ext cx="457200" cy="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52" name="Line 108"/>
          <p:cNvSpPr>
            <a:spLocks noChangeShapeType="1"/>
          </p:cNvSpPr>
          <p:nvPr/>
        </p:nvSpPr>
        <p:spPr bwMode="auto">
          <a:xfrm>
            <a:off x="7162800" y="2438400"/>
            <a:ext cx="533400" cy="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53" name="Line 109"/>
          <p:cNvSpPr>
            <a:spLocks noChangeShapeType="1"/>
          </p:cNvSpPr>
          <p:nvPr/>
        </p:nvSpPr>
        <p:spPr bwMode="auto">
          <a:xfrm>
            <a:off x="5562600" y="2057400"/>
            <a:ext cx="0" cy="3048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54" name="Text Box 110"/>
          <p:cNvSpPr txBox="1">
            <a:spLocks noChangeArrowheads="1"/>
          </p:cNvSpPr>
          <p:nvPr/>
        </p:nvSpPr>
        <p:spPr bwMode="auto">
          <a:xfrm>
            <a:off x="228600" y="1219200"/>
            <a:ext cx="28194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dirty="0">
                <a:solidFill>
                  <a:schemeClr val="tx1"/>
                </a:solidFill>
                <a:ea typeface="宋体" charset="-122"/>
              </a:rPr>
              <a:t>Nodes encode hidden information </a:t>
            </a:r>
          </a:p>
          <a:p>
            <a:r>
              <a:rPr lang="en-US" altLang="zh-CN" dirty="0">
                <a:solidFill>
                  <a:schemeClr val="tx1"/>
                </a:solidFill>
                <a:ea typeface="宋体" charset="-122"/>
              </a:rPr>
              <a:t>(patch-identity).</a:t>
            </a:r>
          </a:p>
          <a:p>
            <a:endParaRPr lang="en-US" altLang="zh-CN" sz="1800" dirty="0">
              <a:solidFill>
                <a:schemeClr val="tx1"/>
              </a:solidFill>
              <a:ea typeface="宋体" charset="-122"/>
            </a:endParaRPr>
          </a:p>
          <a:p>
            <a:endParaRPr lang="en-US" altLang="zh-CN" sz="1800" dirty="0">
              <a:solidFill>
                <a:schemeClr val="tx1"/>
              </a:solidFill>
              <a:ea typeface="宋体" charset="-122"/>
            </a:endParaRPr>
          </a:p>
          <a:p>
            <a:r>
              <a:rPr lang="en-US" altLang="zh-CN" dirty="0">
                <a:solidFill>
                  <a:schemeClr val="tx1"/>
                </a:solidFill>
                <a:ea typeface="宋体" charset="-122"/>
              </a:rPr>
              <a:t>They receive local information from the image (brightness, color).</a:t>
            </a:r>
          </a:p>
          <a:p>
            <a:endParaRPr lang="en-US" altLang="zh-CN" dirty="0">
              <a:solidFill>
                <a:schemeClr val="tx1"/>
              </a:solidFill>
              <a:ea typeface="宋体" charset="-122"/>
            </a:endParaRPr>
          </a:p>
        </p:txBody>
      </p:sp>
      <p:sp>
        <p:nvSpPr>
          <p:cNvPr id="6256" name="Text Box 112"/>
          <p:cNvSpPr txBox="1">
            <a:spLocks noChangeArrowheads="1"/>
          </p:cNvSpPr>
          <p:nvPr/>
        </p:nvSpPr>
        <p:spPr bwMode="auto">
          <a:xfrm>
            <a:off x="152400" y="4114800"/>
            <a:ext cx="291147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a:solidFill>
                  <a:schemeClr val="tx1"/>
                </a:solidFill>
                <a:ea typeface="宋体" charset="-122"/>
              </a:rPr>
              <a:t>Information is propagated though the graph over its edges.</a:t>
            </a:r>
          </a:p>
          <a:p>
            <a:endParaRPr lang="en-US" altLang="zh-CN">
              <a:solidFill>
                <a:schemeClr val="tx1"/>
              </a:solidFill>
              <a:ea typeface="宋体" charset="-122"/>
            </a:endParaRPr>
          </a:p>
          <a:p>
            <a:endParaRPr lang="en-US" altLang="zh-CN">
              <a:solidFill>
                <a:schemeClr val="tx1"/>
              </a:solidFill>
              <a:ea typeface="宋体" charset="-122"/>
            </a:endParaRPr>
          </a:p>
          <a:p>
            <a:r>
              <a:rPr lang="en-US" altLang="zh-CN">
                <a:solidFill>
                  <a:schemeClr val="tx1"/>
                </a:solidFill>
                <a:ea typeface="宋体" charset="-122"/>
              </a:rPr>
              <a:t>Edges encode ‘compatibility’ between nodes.</a:t>
            </a:r>
          </a:p>
        </p:txBody>
      </p:sp>
      <p:sp>
        <p:nvSpPr>
          <p:cNvPr id="102"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
        <p:nvSpPr>
          <p:cNvPr id="103" name="Rectangle 2"/>
          <p:cNvSpPr txBox="1">
            <a:spLocks noChangeArrowheads="1"/>
          </p:cNvSpPr>
          <p:nvPr/>
        </p:nvSpPr>
        <p:spPr>
          <a:xfrm>
            <a:off x="457200" y="274638"/>
            <a:ext cx="8229600" cy="715962"/>
          </a:xfrm>
          <a:prstGeom prst="rect">
            <a:avLst/>
          </a:prstGeom>
        </p:spPr>
        <p:txBody>
          <a:bodyPr vert="horz" lIns="91429" tIns="45714" rIns="91429" bIns="45714"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Undirected </a:t>
            </a:r>
            <a:r>
              <a:rPr lang="en-US" altLang="zh-CN" sz="2800" b="1" dirty="0" smtClean="0">
                <a:ea typeface="宋体" pitchFamily="2" charset="-122"/>
              </a:rPr>
              <a:t>Graphs</a:t>
            </a:r>
            <a:endParaRPr lang="en-US" altLang="zh-CN" sz="2800" b="1" dirty="0">
              <a:ea typeface="宋体" pitchFamily="2" charset="-122"/>
            </a:endParaRPr>
          </a:p>
        </p:txBody>
      </p:sp>
    </p:spTree>
    <p:extLst>
      <p:ext uri="{BB962C8B-B14F-4D97-AF65-F5344CB8AC3E}">
        <p14:creationId xmlns:p14="http://schemas.microsoft.com/office/powerpoint/2010/main" val="32128143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Box 7"/>
          <p:cNvSpPr txBox="1">
            <a:spLocks noChangeArrowheads="1"/>
          </p:cNvSpPr>
          <p:nvPr/>
        </p:nvSpPr>
        <p:spPr bwMode="auto">
          <a:xfrm>
            <a:off x="189210" y="1342653"/>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a:latin typeface="+mj-lt"/>
              </a:rPr>
              <a:t> Graph:  </a:t>
            </a:r>
          </a:p>
        </p:txBody>
      </p:sp>
      <p:pic>
        <p:nvPicPr>
          <p:cNvPr id="143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9410" y="1417266"/>
            <a:ext cx="1795463"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6810" y="1442666"/>
            <a:ext cx="2165350"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bwMode="auto">
          <a:xfrm>
            <a:off x="2600325" y="3186707"/>
            <a:ext cx="533400" cy="533400"/>
          </a:xfrm>
          <a:prstGeom prst="ellipse">
            <a:avLst/>
          </a:prstGeom>
          <a:noFill/>
          <a:ln w="31750" cap="flat" cmpd="sng" algn="ctr">
            <a:solidFill>
              <a:schemeClr val="tx1">
                <a:lumMod val="65000"/>
                <a:lumOff val="35000"/>
              </a:schemeClr>
            </a:solidFill>
            <a:prstDash val="solid"/>
            <a:miter lim="800000"/>
            <a:headEnd type="none" w="med" len="med"/>
            <a:tailEnd type="none" w="med" len="med"/>
          </a:ln>
          <a:effectLst/>
        </p:spPr>
        <p:txBody>
          <a:bodyPr wrap="none" anchor="ctr"/>
          <a:lstStyle/>
          <a:p>
            <a:endParaRPr lang="en-GB" sz="1600">
              <a:latin typeface="+mj-lt"/>
            </a:endParaRPr>
          </a:p>
        </p:txBody>
      </p:sp>
      <p:sp>
        <p:nvSpPr>
          <p:cNvPr id="44" name="Oval 43"/>
          <p:cNvSpPr/>
          <p:nvPr/>
        </p:nvSpPr>
        <p:spPr bwMode="auto">
          <a:xfrm>
            <a:off x="4111625" y="3186707"/>
            <a:ext cx="533400" cy="533400"/>
          </a:xfrm>
          <a:prstGeom prst="ellipse">
            <a:avLst/>
          </a:prstGeom>
          <a:noFill/>
          <a:ln w="31750" cap="flat" cmpd="sng" algn="ctr">
            <a:solidFill>
              <a:schemeClr val="tx1">
                <a:lumMod val="65000"/>
                <a:lumOff val="35000"/>
              </a:schemeClr>
            </a:solidFill>
            <a:prstDash val="solid"/>
            <a:miter lim="800000"/>
            <a:headEnd type="none" w="med" len="med"/>
            <a:tailEnd type="none" w="med" len="med"/>
          </a:ln>
          <a:effectLst/>
        </p:spPr>
        <p:txBody>
          <a:bodyPr wrap="none" anchor="ctr"/>
          <a:lstStyle/>
          <a:p>
            <a:endParaRPr lang="en-GB" sz="1600">
              <a:latin typeface="+mj-lt"/>
            </a:endParaRPr>
          </a:p>
        </p:txBody>
      </p:sp>
      <p:sp>
        <p:nvSpPr>
          <p:cNvPr id="45" name="Oval 44"/>
          <p:cNvSpPr/>
          <p:nvPr/>
        </p:nvSpPr>
        <p:spPr bwMode="auto">
          <a:xfrm>
            <a:off x="5638800" y="3186707"/>
            <a:ext cx="533400" cy="533400"/>
          </a:xfrm>
          <a:prstGeom prst="ellipse">
            <a:avLst/>
          </a:prstGeom>
          <a:noFill/>
          <a:ln w="31750" cap="flat" cmpd="sng" algn="ctr">
            <a:solidFill>
              <a:schemeClr val="tx1">
                <a:lumMod val="65000"/>
                <a:lumOff val="35000"/>
              </a:schemeClr>
            </a:solidFill>
            <a:prstDash val="solid"/>
            <a:miter lim="800000"/>
            <a:headEnd type="none" w="med" len="med"/>
            <a:tailEnd type="none" w="med" len="med"/>
          </a:ln>
          <a:effectLst/>
        </p:spPr>
        <p:txBody>
          <a:bodyPr wrap="none" anchor="ctr"/>
          <a:lstStyle/>
          <a:p>
            <a:endParaRPr lang="en-GB" sz="1600">
              <a:latin typeface="+mj-lt"/>
            </a:endParaRPr>
          </a:p>
        </p:txBody>
      </p:sp>
      <p:cxnSp>
        <p:nvCxnSpPr>
          <p:cNvPr id="5" name="Straight Connector 4"/>
          <p:cNvCxnSpPr>
            <a:stCxn id="3" idx="6"/>
            <a:endCxn id="44" idx="2"/>
          </p:cNvCxnSpPr>
          <p:nvPr/>
        </p:nvCxnSpPr>
        <p:spPr bwMode="auto">
          <a:xfrm>
            <a:off x="3133725" y="3453407"/>
            <a:ext cx="977900" cy="0"/>
          </a:xfrm>
          <a:prstGeom prst="line">
            <a:avLst/>
          </a:prstGeom>
          <a:solidFill>
            <a:schemeClr val="folHlink"/>
          </a:solidFill>
          <a:ln w="19050" cap="flat" cmpd="sng" algn="ctr">
            <a:solidFill>
              <a:schemeClr val="tx1">
                <a:lumMod val="65000"/>
                <a:lumOff val="35000"/>
              </a:schemeClr>
            </a:solidFill>
            <a:prstDash val="solid"/>
            <a:miter lim="800000"/>
            <a:headEnd type="none" w="med" len="med"/>
            <a:tailEnd type="none" w="med" len="med"/>
          </a:ln>
          <a:effectLst/>
        </p:spPr>
      </p:cxnSp>
      <p:cxnSp>
        <p:nvCxnSpPr>
          <p:cNvPr id="51" name="Straight Connector 50"/>
          <p:cNvCxnSpPr/>
          <p:nvPr/>
        </p:nvCxnSpPr>
        <p:spPr bwMode="auto">
          <a:xfrm>
            <a:off x="4660900" y="3466107"/>
            <a:ext cx="977900" cy="0"/>
          </a:xfrm>
          <a:prstGeom prst="line">
            <a:avLst/>
          </a:prstGeom>
          <a:solidFill>
            <a:schemeClr val="folHlink"/>
          </a:solidFill>
          <a:ln w="19050" cap="flat" cmpd="sng" algn="ctr">
            <a:solidFill>
              <a:schemeClr val="tx1">
                <a:lumMod val="65000"/>
                <a:lumOff val="35000"/>
              </a:schemeClr>
            </a:solidFill>
            <a:prstDash val="solid"/>
            <a:miter lim="800000"/>
            <a:headEnd type="none" w="med" len="med"/>
            <a:tailEnd type="none" w="med" len="med"/>
          </a:ln>
          <a:effectLst/>
        </p:spPr>
      </p:cxnSp>
      <p:sp>
        <p:nvSpPr>
          <p:cNvPr id="14348" name="TextBox 7"/>
          <p:cNvSpPr txBox="1">
            <a:spLocks noChangeArrowheads="1"/>
          </p:cNvSpPr>
          <p:nvPr/>
        </p:nvSpPr>
        <p:spPr bwMode="auto">
          <a:xfrm>
            <a:off x="189210" y="2257053"/>
            <a:ext cx="281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 </a:t>
            </a:r>
            <a:r>
              <a:rPr lang="en-GB" sz="2800" dirty="0" smtClean="0">
                <a:latin typeface="+mj-lt"/>
              </a:rPr>
              <a:t>A </a:t>
            </a:r>
            <a:r>
              <a:rPr lang="en-GB" sz="2800" dirty="0">
                <a:latin typeface="+mj-lt"/>
              </a:rPr>
              <a:t>simple MRF</a:t>
            </a:r>
          </a:p>
        </p:txBody>
      </p:sp>
      <p:sp>
        <p:nvSpPr>
          <p:cNvPr id="14349" name="TextBox 7"/>
          <p:cNvSpPr txBox="1">
            <a:spLocks noChangeArrowheads="1"/>
          </p:cNvSpPr>
          <p:nvPr/>
        </p:nvSpPr>
        <p:spPr bwMode="auto">
          <a:xfrm>
            <a:off x="1449388" y="5785445"/>
            <a:ext cx="7008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800">
                <a:latin typeface="+mj-lt"/>
              </a:rPr>
              <a:t>Product of potentials defined over cliques</a:t>
            </a:r>
          </a:p>
        </p:txBody>
      </p:sp>
      <p:pic>
        <p:nvPicPr>
          <p:cNvPr id="1435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7638" y="3320057"/>
            <a:ext cx="385762"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5288" y="3305770"/>
            <a:ext cx="371475"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3323232"/>
            <a:ext cx="3714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3"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263" y="4372570"/>
            <a:ext cx="850423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Markov Random Field (MRF</a:t>
            </a:r>
            <a:r>
              <a:rPr lang="en-US" altLang="zh-CN" sz="2800" b="1" dirty="0" smtClean="0">
                <a:ea typeface="宋体" pitchFamily="2" charset="-122"/>
              </a:rPr>
              <a:t>)</a:t>
            </a:r>
            <a:endParaRPr lang="en-US" altLang="zh-CN" sz="2800" b="1" dirty="0">
              <a:ea typeface="宋体" pitchFamily="2" charset="-122"/>
            </a:endParaRPr>
          </a:p>
        </p:txBody>
      </p:sp>
    </p:spTree>
    <p:extLst>
      <p:ext uri="{BB962C8B-B14F-4D97-AF65-F5344CB8AC3E}">
        <p14:creationId xmlns:p14="http://schemas.microsoft.com/office/powerpoint/2010/main" val="39230412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7"/>
          <p:cNvSpPr txBox="1">
            <a:spLocks noChangeArrowheads="1"/>
          </p:cNvSpPr>
          <p:nvPr/>
        </p:nvSpPr>
        <p:spPr bwMode="auto">
          <a:xfrm>
            <a:off x="189210" y="1342653"/>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 Graph:  </a:t>
            </a:r>
          </a:p>
        </p:txBody>
      </p:sp>
      <p:pic>
        <p:nvPicPr>
          <p:cNvPr id="153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9410" y="1417266"/>
            <a:ext cx="1795463"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6810" y="1442666"/>
            <a:ext cx="2165350"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7" name="TextBox 7"/>
          <p:cNvSpPr txBox="1">
            <a:spLocks noChangeArrowheads="1"/>
          </p:cNvSpPr>
          <p:nvPr/>
        </p:nvSpPr>
        <p:spPr bwMode="auto">
          <a:xfrm>
            <a:off x="189210" y="2257053"/>
            <a:ext cx="281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 </a:t>
            </a:r>
            <a:r>
              <a:rPr lang="en-GB" sz="2800" dirty="0" smtClean="0">
                <a:latin typeface="+mj-lt"/>
              </a:rPr>
              <a:t>In </a:t>
            </a:r>
            <a:r>
              <a:rPr lang="en-GB" sz="2800" dirty="0">
                <a:latin typeface="+mj-lt"/>
              </a:rPr>
              <a:t>general </a:t>
            </a:r>
          </a:p>
        </p:txBody>
      </p:sp>
      <p:sp>
        <p:nvSpPr>
          <p:cNvPr id="15368" name="TextBox 7"/>
          <p:cNvSpPr txBox="1">
            <a:spLocks noChangeArrowheads="1"/>
          </p:cNvSpPr>
          <p:nvPr/>
        </p:nvSpPr>
        <p:spPr bwMode="auto">
          <a:xfrm>
            <a:off x="2541588" y="5641429"/>
            <a:ext cx="3509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800">
                <a:latin typeface="+mj-lt"/>
              </a:rPr>
              <a:t>Un-normalized part</a:t>
            </a:r>
          </a:p>
        </p:txBody>
      </p:sp>
      <p:pic>
        <p:nvPicPr>
          <p:cNvPr id="1536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3572917"/>
            <a:ext cx="76835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0850" y="3684042"/>
            <a:ext cx="439738" cy="22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4725" y="3422104"/>
            <a:ext cx="371475" cy="84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6988" y="3776117"/>
            <a:ext cx="4953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3" name="Rectangle 1"/>
          <p:cNvSpPr>
            <a:spLocks noChangeArrowheads="1"/>
          </p:cNvSpPr>
          <p:nvPr/>
        </p:nvSpPr>
        <p:spPr bwMode="auto">
          <a:xfrm>
            <a:off x="2674938" y="3355429"/>
            <a:ext cx="2359025" cy="1112838"/>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latin typeface="+mj-lt"/>
            </a:endParaRPr>
          </a:p>
        </p:txBody>
      </p:sp>
      <p:pic>
        <p:nvPicPr>
          <p:cNvPr id="1537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2950" y="3355429"/>
            <a:ext cx="911225"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5" name="Rectangle 26"/>
          <p:cNvSpPr>
            <a:spLocks noChangeArrowheads="1"/>
          </p:cNvSpPr>
          <p:nvPr/>
        </p:nvSpPr>
        <p:spPr bwMode="auto">
          <a:xfrm>
            <a:off x="5764213" y="3369717"/>
            <a:ext cx="1030287" cy="557212"/>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latin typeface="+mj-lt"/>
            </a:endParaRPr>
          </a:p>
        </p:txBody>
      </p:sp>
      <p:pic>
        <p:nvPicPr>
          <p:cNvPr id="15376"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1463" y="3414167"/>
            <a:ext cx="2095500"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Markov Random Field (MRF</a:t>
            </a:r>
            <a:r>
              <a:rPr lang="en-US" altLang="zh-CN" sz="2800" b="1" dirty="0" smtClean="0">
                <a:ea typeface="宋体" pitchFamily="2" charset="-122"/>
              </a:rPr>
              <a:t>)</a:t>
            </a:r>
            <a:endParaRPr lang="en-US" altLang="zh-CN" sz="2800" b="1" dirty="0">
              <a:ea typeface="宋体" pitchFamily="2" charset="-122"/>
            </a:endParaRPr>
          </a:p>
        </p:txBody>
      </p:sp>
    </p:spTree>
    <p:extLst>
      <p:ext uri="{BB962C8B-B14F-4D97-AF65-F5344CB8AC3E}">
        <p14:creationId xmlns:p14="http://schemas.microsoft.com/office/powerpoint/2010/main" val="16817950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Box 7"/>
          <p:cNvSpPr txBox="1">
            <a:spLocks noChangeArrowheads="1"/>
          </p:cNvSpPr>
          <p:nvPr/>
        </p:nvSpPr>
        <p:spPr bwMode="auto">
          <a:xfrm>
            <a:off x="177552" y="1281683"/>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 Potential and energy</a:t>
            </a:r>
          </a:p>
        </p:txBody>
      </p:sp>
      <p:pic>
        <p:nvPicPr>
          <p:cNvPr id="1638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5385395"/>
            <a:ext cx="3306762"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8" y="2778894"/>
            <a:ext cx="4606925" cy="119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391" name="Straight Connector 2"/>
          <p:cNvCxnSpPr>
            <a:cxnSpLocks noChangeShapeType="1"/>
          </p:cNvCxnSpPr>
          <p:nvPr/>
        </p:nvCxnSpPr>
        <p:spPr bwMode="auto">
          <a:xfrm>
            <a:off x="0" y="2621731"/>
            <a:ext cx="9144000" cy="0"/>
          </a:xfrm>
          <a:prstGeom prst="line">
            <a:avLst/>
          </a:prstGeom>
          <a:noFill/>
          <a:ln w="9525" algn="ctr">
            <a:solidFill>
              <a:schemeClr val="accent1"/>
            </a:solidFill>
            <a:miter lim="800000"/>
            <a:headEnd/>
            <a:tailEnd/>
          </a:ln>
          <a:extLst>
            <a:ext uri="{909E8E84-426E-40DD-AFC4-6F175D3DCCD1}">
              <a14:hiddenFill xmlns:a14="http://schemas.microsoft.com/office/drawing/2010/main">
                <a:noFill/>
              </a14:hiddenFill>
            </a:ext>
          </a:extLst>
        </p:spPr>
      </p:cxnSp>
      <p:pic>
        <p:nvPicPr>
          <p:cNvPr id="16392"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4161259"/>
            <a:ext cx="3306763" cy="96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997646"/>
            <a:ext cx="39306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4"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7600" y="1937321"/>
            <a:ext cx="3870325"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5"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7975" y="4442246"/>
            <a:ext cx="361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6" name="Rectangle 4"/>
          <p:cNvSpPr>
            <a:spLocks noChangeArrowheads="1"/>
          </p:cNvSpPr>
          <p:nvPr/>
        </p:nvSpPr>
        <p:spPr bwMode="auto">
          <a:xfrm>
            <a:off x="762000" y="2926531"/>
            <a:ext cx="815975" cy="609600"/>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p>
        </p:txBody>
      </p:sp>
      <p:sp>
        <p:nvSpPr>
          <p:cNvPr id="16397" name="Rectangle 23"/>
          <p:cNvSpPr>
            <a:spLocks noChangeArrowheads="1"/>
          </p:cNvSpPr>
          <p:nvPr/>
        </p:nvSpPr>
        <p:spPr bwMode="auto">
          <a:xfrm>
            <a:off x="2590800" y="5554737"/>
            <a:ext cx="2263775" cy="609600"/>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p>
        </p:txBody>
      </p:sp>
      <p:sp>
        <p:nvSpPr>
          <p:cNvPr id="15"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zh-CN" sz="2800" b="1" dirty="0"/>
              <a:t>Energy </a:t>
            </a:r>
            <a:r>
              <a:rPr lang="en-GB" altLang="zh-CN" sz="2800" b="1" dirty="0" smtClean="0"/>
              <a:t>minimization</a:t>
            </a:r>
            <a:endParaRPr lang="en-US" altLang="zh-CN" sz="2800" b="1" dirty="0">
              <a:ea typeface="宋体" pitchFamily="2" charset="-122"/>
            </a:endParaRPr>
          </a:p>
        </p:txBody>
      </p:sp>
    </p:spTree>
    <p:extLst>
      <p:ext uri="{BB962C8B-B14F-4D97-AF65-F5344CB8AC3E}">
        <p14:creationId xmlns:p14="http://schemas.microsoft.com/office/powerpoint/2010/main" val="14541367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7"/>
          <p:cNvSpPr txBox="1">
            <a:spLocks noChangeArrowheads="1"/>
          </p:cNvSpPr>
          <p:nvPr/>
        </p:nvSpPr>
        <p:spPr bwMode="auto">
          <a:xfrm>
            <a:off x="1219200" y="5443686"/>
            <a:ext cx="1916113"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2800" dirty="0">
                <a:solidFill>
                  <a:srgbClr val="00B050"/>
                </a:solidFill>
              </a:rPr>
              <a:t>Entropy </a:t>
            </a:r>
          </a:p>
          <a:p>
            <a:pPr algn="ctr" eaLnBrk="1" hangingPunct="1"/>
            <a:r>
              <a:rPr lang="en-GB" sz="2800" dirty="0">
                <a:solidFill>
                  <a:srgbClr val="00B050"/>
                </a:solidFill>
              </a:rPr>
              <a:t>of Q</a:t>
            </a:r>
          </a:p>
        </p:txBody>
      </p:sp>
      <p:sp>
        <p:nvSpPr>
          <p:cNvPr id="17413" name="TextBox 7"/>
          <p:cNvSpPr txBox="1">
            <a:spLocks noChangeArrowheads="1"/>
          </p:cNvSpPr>
          <p:nvPr/>
        </p:nvSpPr>
        <p:spPr bwMode="auto">
          <a:xfrm>
            <a:off x="3919538" y="5432573"/>
            <a:ext cx="34718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800" dirty="0">
                <a:solidFill>
                  <a:srgbClr val="FF0000"/>
                </a:solidFill>
              </a:rPr>
              <a:t>Expectation of cost</a:t>
            </a:r>
          </a:p>
          <a:p>
            <a:pPr eaLnBrk="1" hangingPunct="1"/>
            <a:r>
              <a:rPr lang="en-GB" sz="2800" dirty="0">
                <a:solidFill>
                  <a:srgbClr val="FF0000"/>
                </a:solidFill>
              </a:rPr>
              <a:t>under Q distribution</a:t>
            </a:r>
          </a:p>
        </p:txBody>
      </p:sp>
      <p:pic>
        <p:nvPicPr>
          <p:cNvPr id="1741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84162"/>
            <a:ext cx="35560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600" y="2123950"/>
            <a:ext cx="509588"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800" y="1890587"/>
            <a:ext cx="6429375"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363" y="3160587"/>
            <a:ext cx="509587"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8900" y="3174875"/>
            <a:ext cx="411163"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0" y="3155825"/>
            <a:ext cx="160338"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0"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3024062"/>
            <a:ext cx="239553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1"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3033587"/>
            <a:ext cx="256063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2"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9000" y="3068512"/>
            <a:ext cx="1495425"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3"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3375" y="4100387"/>
            <a:ext cx="7148513"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4"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9200" y="4341687"/>
            <a:ext cx="401638"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5" name="Rectangle 1"/>
          <p:cNvSpPr>
            <a:spLocks noChangeArrowheads="1"/>
          </p:cNvSpPr>
          <p:nvPr/>
        </p:nvSpPr>
        <p:spPr bwMode="auto">
          <a:xfrm>
            <a:off x="1657350" y="4114675"/>
            <a:ext cx="1443038" cy="642937"/>
          </a:xfrm>
          <a:prstGeom prst="rect">
            <a:avLst/>
          </a:prstGeom>
          <a:noFill/>
          <a:ln w="31750" algn="ctr">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p>
        </p:txBody>
      </p:sp>
      <p:sp>
        <p:nvSpPr>
          <p:cNvPr id="17426" name="Rectangle 2"/>
          <p:cNvSpPr>
            <a:spLocks noChangeArrowheads="1"/>
          </p:cNvSpPr>
          <p:nvPr/>
        </p:nvSpPr>
        <p:spPr bwMode="auto">
          <a:xfrm>
            <a:off x="3567113" y="4051175"/>
            <a:ext cx="2814637" cy="1085850"/>
          </a:xfrm>
          <a:prstGeom prst="rect">
            <a:avLst/>
          </a:prstGeom>
          <a:noFill/>
          <a:ln w="222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p>
        </p:txBody>
      </p:sp>
      <p:sp>
        <p:nvSpPr>
          <p:cNvPr id="17427" name="Rectangle 2"/>
          <p:cNvSpPr>
            <a:spLocks noChangeArrowheads="1"/>
          </p:cNvSpPr>
          <p:nvPr/>
        </p:nvSpPr>
        <p:spPr bwMode="auto">
          <a:xfrm>
            <a:off x="3919538" y="5365898"/>
            <a:ext cx="3319462" cy="1087438"/>
          </a:xfrm>
          <a:prstGeom prst="rect">
            <a:avLst/>
          </a:prstGeom>
          <a:noFill/>
          <a:ln w="222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p>
        </p:txBody>
      </p:sp>
      <p:sp>
        <p:nvSpPr>
          <p:cNvPr id="17428" name="Rectangle 1"/>
          <p:cNvSpPr>
            <a:spLocks noChangeArrowheads="1"/>
          </p:cNvSpPr>
          <p:nvPr/>
        </p:nvSpPr>
        <p:spPr bwMode="auto">
          <a:xfrm>
            <a:off x="1474788" y="5532586"/>
            <a:ext cx="1414462" cy="779462"/>
          </a:xfrm>
          <a:prstGeom prst="rect">
            <a:avLst/>
          </a:prstGeom>
          <a:noFill/>
          <a:ln w="31750" algn="ctr">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p>
        </p:txBody>
      </p:sp>
      <p:sp>
        <p:nvSpPr>
          <p:cNvPr id="21"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err="1">
                <a:ea typeface="宋体" pitchFamily="2" charset="-122"/>
              </a:rPr>
              <a:t>Variational</a:t>
            </a:r>
            <a:r>
              <a:rPr lang="en-US" altLang="zh-CN" sz="2800" b="1" dirty="0">
                <a:ea typeface="宋体" pitchFamily="2" charset="-122"/>
              </a:rPr>
              <a:t> </a:t>
            </a:r>
            <a:r>
              <a:rPr lang="en-US" altLang="zh-CN" sz="2800" b="1" dirty="0" smtClean="0">
                <a:ea typeface="宋体" pitchFamily="2" charset="-122"/>
              </a:rPr>
              <a:t>Inference</a:t>
            </a:r>
            <a:endParaRPr lang="en-US" altLang="zh-CN" sz="2800" b="1" dirty="0">
              <a:ea typeface="宋体" pitchFamily="2" charset="-122"/>
            </a:endParaRPr>
          </a:p>
        </p:txBody>
      </p:sp>
    </p:spTree>
    <p:extLst>
      <p:ext uri="{BB962C8B-B14F-4D97-AF65-F5344CB8AC3E}">
        <p14:creationId xmlns:p14="http://schemas.microsoft.com/office/powerpoint/2010/main" val="2827812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Box 7"/>
          <p:cNvSpPr txBox="1">
            <a:spLocks noChangeArrowheads="1"/>
          </p:cNvSpPr>
          <p:nvPr/>
        </p:nvSpPr>
        <p:spPr bwMode="auto">
          <a:xfrm>
            <a:off x="145802" y="1287214"/>
            <a:ext cx="8602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 Family     : assume all variables are independent</a:t>
            </a:r>
          </a:p>
        </p:txBody>
      </p:sp>
      <p:sp>
        <p:nvSpPr>
          <p:cNvPr id="18437" name="Oval 4"/>
          <p:cNvSpPr>
            <a:spLocks noChangeArrowheads="1"/>
          </p:cNvSpPr>
          <p:nvPr/>
        </p:nvSpPr>
        <p:spPr bwMode="auto">
          <a:xfrm>
            <a:off x="1130300" y="35814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18438" name="Oval 14"/>
          <p:cNvSpPr>
            <a:spLocks noChangeArrowheads="1"/>
          </p:cNvSpPr>
          <p:nvPr/>
        </p:nvSpPr>
        <p:spPr bwMode="auto">
          <a:xfrm>
            <a:off x="2209800" y="35814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18439" name="Oval 15"/>
          <p:cNvSpPr>
            <a:spLocks noChangeArrowheads="1"/>
          </p:cNvSpPr>
          <p:nvPr/>
        </p:nvSpPr>
        <p:spPr bwMode="auto">
          <a:xfrm>
            <a:off x="3292475" y="35814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18440" name="Oval 16"/>
          <p:cNvSpPr>
            <a:spLocks noChangeArrowheads="1"/>
          </p:cNvSpPr>
          <p:nvPr/>
        </p:nvSpPr>
        <p:spPr bwMode="auto">
          <a:xfrm>
            <a:off x="749300" y="4376738"/>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18441" name="Oval 17"/>
          <p:cNvSpPr>
            <a:spLocks noChangeArrowheads="1"/>
          </p:cNvSpPr>
          <p:nvPr/>
        </p:nvSpPr>
        <p:spPr bwMode="auto">
          <a:xfrm>
            <a:off x="1828800" y="4376738"/>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18442" name="Oval 18"/>
          <p:cNvSpPr>
            <a:spLocks noChangeArrowheads="1"/>
          </p:cNvSpPr>
          <p:nvPr/>
        </p:nvSpPr>
        <p:spPr bwMode="auto">
          <a:xfrm>
            <a:off x="2911475" y="4376738"/>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18443" name="Oval 19"/>
          <p:cNvSpPr>
            <a:spLocks noChangeArrowheads="1"/>
          </p:cNvSpPr>
          <p:nvPr/>
        </p:nvSpPr>
        <p:spPr bwMode="auto">
          <a:xfrm>
            <a:off x="388938" y="51816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18444" name="Oval 20"/>
          <p:cNvSpPr>
            <a:spLocks noChangeArrowheads="1"/>
          </p:cNvSpPr>
          <p:nvPr/>
        </p:nvSpPr>
        <p:spPr bwMode="auto">
          <a:xfrm>
            <a:off x="1468438" y="51816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18445" name="Oval 21"/>
          <p:cNvSpPr>
            <a:spLocks noChangeArrowheads="1"/>
          </p:cNvSpPr>
          <p:nvPr/>
        </p:nvSpPr>
        <p:spPr bwMode="auto">
          <a:xfrm>
            <a:off x="2552700" y="51816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cxnSp>
        <p:nvCxnSpPr>
          <p:cNvPr id="18446" name="Straight Connector 8"/>
          <p:cNvCxnSpPr>
            <a:cxnSpLocks noChangeShapeType="1"/>
            <a:stCxn id="18437" idx="6"/>
            <a:endCxn id="18438" idx="2"/>
          </p:cNvCxnSpPr>
          <p:nvPr/>
        </p:nvCxnSpPr>
        <p:spPr bwMode="auto">
          <a:xfrm>
            <a:off x="1358900" y="369570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447" name="Rectangle 6"/>
          <p:cNvSpPr>
            <a:spLocks noChangeArrowheads="1"/>
          </p:cNvSpPr>
          <p:nvPr/>
        </p:nvSpPr>
        <p:spPr bwMode="auto">
          <a:xfrm>
            <a:off x="1712913" y="3641725"/>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cxnSp>
        <p:nvCxnSpPr>
          <p:cNvPr id="18448" name="Straight Connector 26"/>
          <p:cNvCxnSpPr>
            <a:cxnSpLocks noChangeShapeType="1"/>
          </p:cNvCxnSpPr>
          <p:nvPr/>
        </p:nvCxnSpPr>
        <p:spPr bwMode="auto">
          <a:xfrm>
            <a:off x="2438400" y="369570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449" name="Rectangle 27"/>
          <p:cNvSpPr>
            <a:spLocks noChangeArrowheads="1"/>
          </p:cNvSpPr>
          <p:nvPr/>
        </p:nvSpPr>
        <p:spPr bwMode="auto">
          <a:xfrm>
            <a:off x="2792413" y="3641725"/>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nvGrpSpPr>
          <p:cNvPr id="18450" name="Group 9"/>
          <p:cNvGrpSpPr>
            <a:grpSpLocks/>
          </p:cNvGrpSpPr>
          <p:nvPr/>
        </p:nvGrpSpPr>
        <p:grpSpPr bwMode="auto">
          <a:xfrm>
            <a:off x="977900" y="4435475"/>
            <a:ext cx="850900" cy="114300"/>
            <a:chOff x="977900" y="4427220"/>
            <a:chExt cx="850900" cy="114300"/>
          </a:xfrm>
        </p:grpSpPr>
        <p:cxnSp>
          <p:nvCxnSpPr>
            <p:cNvPr id="18543" name="Straight Connector 28"/>
            <p:cNvCxnSpPr>
              <a:cxnSpLocks noChangeShapeType="1"/>
            </p:cNvCxnSpPr>
            <p:nvPr/>
          </p:nvCxnSpPr>
          <p:spPr bwMode="auto">
            <a:xfrm>
              <a:off x="977900" y="448056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44" name="Rectangle 29"/>
            <p:cNvSpPr>
              <a:spLocks noChangeArrowheads="1"/>
            </p:cNvSpPr>
            <p:nvPr/>
          </p:nvSpPr>
          <p:spPr bwMode="auto">
            <a:xfrm>
              <a:off x="1330960" y="4427220"/>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51" name="Group 31"/>
          <p:cNvGrpSpPr>
            <a:grpSpLocks/>
          </p:cNvGrpSpPr>
          <p:nvPr/>
        </p:nvGrpSpPr>
        <p:grpSpPr bwMode="auto">
          <a:xfrm>
            <a:off x="2060575" y="4435475"/>
            <a:ext cx="850900" cy="114300"/>
            <a:chOff x="977900" y="4427220"/>
            <a:chExt cx="850900" cy="114300"/>
          </a:xfrm>
        </p:grpSpPr>
        <p:cxnSp>
          <p:nvCxnSpPr>
            <p:cNvPr id="18541" name="Straight Connector 32"/>
            <p:cNvCxnSpPr>
              <a:cxnSpLocks noChangeShapeType="1"/>
            </p:cNvCxnSpPr>
            <p:nvPr/>
          </p:nvCxnSpPr>
          <p:spPr bwMode="auto">
            <a:xfrm>
              <a:off x="977900" y="448056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42" name="Rectangle 33"/>
            <p:cNvSpPr>
              <a:spLocks noChangeArrowheads="1"/>
            </p:cNvSpPr>
            <p:nvPr/>
          </p:nvSpPr>
          <p:spPr bwMode="auto">
            <a:xfrm>
              <a:off x="1330960" y="4427220"/>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52" name="Group 34"/>
          <p:cNvGrpSpPr>
            <a:grpSpLocks/>
          </p:cNvGrpSpPr>
          <p:nvPr/>
        </p:nvGrpSpPr>
        <p:grpSpPr bwMode="auto">
          <a:xfrm>
            <a:off x="617538" y="5241925"/>
            <a:ext cx="850900" cy="114300"/>
            <a:chOff x="977900" y="4427220"/>
            <a:chExt cx="850900" cy="114300"/>
          </a:xfrm>
        </p:grpSpPr>
        <p:cxnSp>
          <p:nvCxnSpPr>
            <p:cNvPr id="18539" name="Straight Connector 35"/>
            <p:cNvCxnSpPr>
              <a:cxnSpLocks noChangeShapeType="1"/>
            </p:cNvCxnSpPr>
            <p:nvPr/>
          </p:nvCxnSpPr>
          <p:spPr bwMode="auto">
            <a:xfrm>
              <a:off x="977900" y="448056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40" name="Rectangle 36"/>
            <p:cNvSpPr>
              <a:spLocks noChangeArrowheads="1"/>
            </p:cNvSpPr>
            <p:nvPr/>
          </p:nvSpPr>
          <p:spPr bwMode="auto">
            <a:xfrm>
              <a:off x="1330960" y="4427220"/>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53" name="Group 37"/>
          <p:cNvGrpSpPr>
            <a:grpSpLocks/>
          </p:cNvGrpSpPr>
          <p:nvPr/>
        </p:nvGrpSpPr>
        <p:grpSpPr bwMode="auto">
          <a:xfrm>
            <a:off x="1701800" y="5241925"/>
            <a:ext cx="850900" cy="114300"/>
            <a:chOff x="977900" y="4427220"/>
            <a:chExt cx="850900" cy="114300"/>
          </a:xfrm>
        </p:grpSpPr>
        <p:cxnSp>
          <p:nvCxnSpPr>
            <p:cNvPr id="18537" name="Straight Connector 38"/>
            <p:cNvCxnSpPr>
              <a:cxnSpLocks noChangeShapeType="1"/>
            </p:cNvCxnSpPr>
            <p:nvPr/>
          </p:nvCxnSpPr>
          <p:spPr bwMode="auto">
            <a:xfrm>
              <a:off x="977900" y="448056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38" name="Rectangle 39"/>
            <p:cNvSpPr>
              <a:spLocks noChangeArrowheads="1"/>
            </p:cNvSpPr>
            <p:nvPr/>
          </p:nvSpPr>
          <p:spPr bwMode="auto">
            <a:xfrm>
              <a:off x="1330960" y="4427220"/>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54" name="Group 40"/>
          <p:cNvGrpSpPr>
            <a:grpSpLocks/>
          </p:cNvGrpSpPr>
          <p:nvPr/>
        </p:nvGrpSpPr>
        <p:grpSpPr bwMode="auto">
          <a:xfrm rot="6868758">
            <a:off x="710407" y="4040981"/>
            <a:ext cx="666750" cy="103187"/>
            <a:chOff x="977900" y="4427220"/>
            <a:chExt cx="850900" cy="114300"/>
          </a:xfrm>
        </p:grpSpPr>
        <p:cxnSp>
          <p:nvCxnSpPr>
            <p:cNvPr id="18535" name="Straight Connector 41"/>
            <p:cNvCxnSpPr>
              <a:cxnSpLocks noChangeShapeType="1"/>
            </p:cNvCxnSpPr>
            <p:nvPr/>
          </p:nvCxnSpPr>
          <p:spPr bwMode="auto">
            <a:xfrm>
              <a:off x="977900" y="448056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36" name="Rectangle 42"/>
            <p:cNvSpPr>
              <a:spLocks noChangeArrowheads="1"/>
            </p:cNvSpPr>
            <p:nvPr/>
          </p:nvSpPr>
          <p:spPr bwMode="auto">
            <a:xfrm>
              <a:off x="1330960" y="4427220"/>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55" name="Group 43"/>
          <p:cNvGrpSpPr>
            <a:grpSpLocks/>
          </p:cNvGrpSpPr>
          <p:nvPr/>
        </p:nvGrpSpPr>
        <p:grpSpPr bwMode="auto">
          <a:xfrm rot="6868758">
            <a:off x="1802607" y="4037806"/>
            <a:ext cx="666750" cy="103187"/>
            <a:chOff x="977900" y="4427220"/>
            <a:chExt cx="850900" cy="114300"/>
          </a:xfrm>
        </p:grpSpPr>
        <p:cxnSp>
          <p:nvCxnSpPr>
            <p:cNvPr id="18533" name="Straight Connector 44"/>
            <p:cNvCxnSpPr>
              <a:cxnSpLocks noChangeShapeType="1"/>
            </p:cNvCxnSpPr>
            <p:nvPr/>
          </p:nvCxnSpPr>
          <p:spPr bwMode="auto">
            <a:xfrm>
              <a:off x="977900" y="448056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34" name="Rectangle 45"/>
            <p:cNvSpPr>
              <a:spLocks noChangeArrowheads="1"/>
            </p:cNvSpPr>
            <p:nvPr/>
          </p:nvSpPr>
          <p:spPr bwMode="auto">
            <a:xfrm>
              <a:off x="1330960" y="4427220"/>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56" name="Group 46"/>
          <p:cNvGrpSpPr>
            <a:grpSpLocks/>
          </p:cNvGrpSpPr>
          <p:nvPr/>
        </p:nvGrpSpPr>
        <p:grpSpPr bwMode="auto">
          <a:xfrm rot="6868758">
            <a:off x="2888457" y="4036219"/>
            <a:ext cx="666750" cy="103187"/>
            <a:chOff x="977900" y="4427220"/>
            <a:chExt cx="850900" cy="114300"/>
          </a:xfrm>
        </p:grpSpPr>
        <p:cxnSp>
          <p:nvCxnSpPr>
            <p:cNvPr id="18531" name="Straight Connector 47"/>
            <p:cNvCxnSpPr>
              <a:cxnSpLocks noChangeShapeType="1"/>
            </p:cNvCxnSpPr>
            <p:nvPr/>
          </p:nvCxnSpPr>
          <p:spPr bwMode="auto">
            <a:xfrm>
              <a:off x="977900" y="448056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32" name="Rectangle 48"/>
            <p:cNvSpPr>
              <a:spLocks noChangeArrowheads="1"/>
            </p:cNvSpPr>
            <p:nvPr/>
          </p:nvSpPr>
          <p:spPr bwMode="auto">
            <a:xfrm>
              <a:off x="1330960" y="4427220"/>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57" name="Group 52"/>
          <p:cNvGrpSpPr>
            <a:grpSpLocks/>
          </p:cNvGrpSpPr>
          <p:nvPr/>
        </p:nvGrpSpPr>
        <p:grpSpPr bwMode="auto">
          <a:xfrm rot="6868758">
            <a:off x="324644" y="4834731"/>
            <a:ext cx="666750" cy="103188"/>
            <a:chOff x="977900" y="4427220"/>
            <a:chExt cx="850900" cy="114300"/>
          </a:xfrm>
        </p:grpSpPr>
        <p:cxnSp>
          <p:nvCxnSpPr>
            <p:cNvPr id="18529" name="Straight Connector 53"/>
            <p:cNvCxnSpPr>
              <a:cxnSpLocks noChangeShapeType="1"/>
            </p:cNvCxnSpPr>
            <p:nvPr/>
          </p:nvCxnSpPr>
          <p:spPr bwMode="auto">
            <a:xfrm>
              <a:off x="977900" y="448056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30" name="Rectangle 54"/>
            <p:cNvSpPr>
              <a:spLocks noChangeArrowheads="1"/>
            </p:cNvSpPr>
            <p:nvPr/>
          </p:nvSpPr>
          <p:spPr bwMode="auto">
            <a:xfrm>
              <a:off x="1330960" y="4427220"/>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58" name="Group 55"/>
          <p:cNvGrpSpPr>
            <a:grpSpLocks/>
          </p:cNvGrpSpPr>
          <p:nvPr/>
        </p:nvGrpSpPr>
        <p:grpSpPr bwMode="auto">
          <a:xfrm rot="6868758">
            <a:off x="1416844" y="4831556"/>
            <a:ext cx="666750" cy="103188"/>
            <a:chOff x="977900" y="4427220"/>
            <a:chExt cx="850900" cy="114300"/>
          </a:xfrm>
        </p:grpSpPr>
        <p:cxnSp>
          <p:nvCxnSpPr>
            <p:cNvPr id="18527" name="Straight Connector 56"/>
            <p:cNvCxnSpPr>
              <a:cxnSpLocks noChangeShapeType="1"/>
            </p:cNvCxnSpPr>
            <p:nvPr/>
          </p:nvCxnSpPr>
          <p:spPr bwMode="auto">
            <a:xfrm>
              <a:off x="977900" y="448056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28" name="Rectangle 57"/>
            <p:cNvSpPr>
              <a:spLocks noChangeArrowheads="1"/>
            </p:cNvSpPr>
            <p:nvPr/>
          </p:nvSpPr>
          <p:spPr bwMode="auto">
            <a:xfrm>
              <a:off x="1330960" y="4427220"/>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59" name="Group 58"/>
          <p:cNvGrpSpPr>
            <a:grpSpLocks/>
          </p:cNvGrpSpPr>
          <p:nvPr/>
        </p:nvGrpSpPr>
        <p:grpSpPr bwMode="auto">
          <a:xfrm rot="6868758">
            <a:off x="2502694" y="4829969"/>
            <a:ext cx="666750" cy="103188"/>
            <a:chOff x="977900" y="4427220"/>
            <a:chExt cx="850900" cy="114300"/>
          </a:xfrm>
        </p:grpSpPr>
        <p:cxnSp>
          <p:nvCxnSpPr>
            <p:cNvPr id="18525" name="Straight Connector 59"/>
            <p:cNvCxnSpPr>
              <a:cxnSpLocks noChangeShapeType="1"/>
            </p:cNvCxnSpPr>
            <p:nvPr/>
          </p:nvCxnSpPr>
          <p:spPr bwMode="auto">
            <a:xfrm>
              <a:off x="977900" y="448056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26" name="Rectangle 60"/>
            <p:cNvSpPr>
              <a:spLocks noChangeArrowheads="1"/>
            </p:cNvSpPr>
            <p:nvPr/>
          </p:nvSpPr>
          <p:spPr bwMode="auto">
            <a:xfrm>
              <a:off x="1330960" y="4427220"/>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60" name="Group 22"/>
          <p:cNvGrpSpPr>
            <a:grpSpLocks/>
          </p:cNvGrpSpPr>
          <p:nvPr/>
        </p:nvGrpSpPr>
        <p:grpSpPr bwMode="auto">
          <a:xfrm>
            <a:off x="3370263" y="3810000"/>
            <a:ext cx="96837" cy="304800"/>
            <a:chOff x="3377658" y="3810000"/>
            <a:chExt cx="97062" cy="304800"/>
          </a:xfrm>
        </p:grpSpPr>
        <p:cxnSp>
          <p:nvCxnSpPr>
            <p:cNvPr id="18523" name="Straight Connector 11"/>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24" name="Rectangle 12"/>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61" name="Group 65"/>
          <p:cNvGrpSpPr>
            <a:grpSpLocks/>
          </p:cNvGrpSpPr>
          <p:nvPr/>
        </p:nvGrpSpPr>
        <p:grpSpPr bwMode="auto">
          <a:xfrm>
            <a:off x="2279650" y="3810000"/>
            <a:ext cx="96838" cy="304800"/>
            <a:chOff x="3377658" y="3810000"/>
            <a:chExt cx="97062" cy="304800"/>
          </a:xfrm>
        </p:grpSpPr>
        <p:cxnSp>
          <p:nvCxnSpPr>
            <p:cNvPr id="18521" name="Straight Connector 66"/>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22" name="Rectangle 67"/>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62" name="Group 68"/>
          <p:cNvGrpSpPr>
            <a:grpSpLocks/>
          </p:cNvGrpSpPr>
          <p:nvPr/>
        </p:nvGrpSpPr>
        <p:grpSpPr bwMode="auto">
          <a:xfrm>
            <a:off x="1190625" y="3810000"/>
            <a:ext cx="96838" cy="304800"/>
            <a:chOff x="3377658" y="3810000"/>
            <a:chExt cx="97062" cy="304800"/>
          </a:xfrm>
        </p:grpSpPr>
        <p:cxnSp>
          <p:nvCxnSpPr>
            <p:cNvPr id="18519" name="Straight Connector 69"/>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20" name="Rectangle 70"/>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63" name="Group 71"/>
          <p:cNvGrpSpPr>
            <a:grpSpLocks/>
          </p:cNvGrpSpPr>
          <p:nvPr/>
        </p:nvGrpSpPr>
        <p:grpSpPr bwMode="auto">
          <a:xfrm>
            <a:off x="808038" y="4602163"/>
            <a:ext cx="96837" cy="304800"/>
            <a:chOff x="3377658" y="3810000"/>
            <a:chExt cx="97062" cy="304800"/>
          </a:xfrm>
        </p:grpSpPr>
        <p:cxnSp>
          <p:nvCxnSpPr>
            <p:cNvPr id="18517" name="Straight Connector 72"/>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18" name="Rectangle 73"/>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64" name="Group 74"/>
          <p:cNvGrpSpPr>
            <a:grpSpLocks/>
          </p:cNvGrpSpPr>
          <p:nvPr/>
        </p:nvGrpSpPr>
        <p:grpSpPr bwMode="auto">
          <a:xfrm>
            <a:off x="1890713" y="4602163"/>
            <a:ext cx="96837" cy="304800"/>
            <a:chOff x="3377658" y="3810000"/>
            <a:chExt cx="97062" cy="304800"/>
          </a:xfrm>
        </p:grpSpPr>
        <p:cxnSp>
          <p:nvCxnSpPr>
            <p:cNvPr id="18515" name="Straight Connector 75"/>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16" name="Rectangle 76"/>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65" name="Group 77"/>
          <p:cNvGrpSpPr>
            <a:grpSpLocks/>
          </p:cNvGrpSpPr>
          <p:nvPr/>
        </p:nvGrpSpPr>
        <p:grpSpPr bwMode="auto">
          <a:xfrm>
            <a:off x="2971800" y="4594225"/>
            <a:ext cx="98425" cy="304800"/>
            <a:chOff x="3377658" y="3810000"/>
            <a:chExt cx="97062" cy="304800"/>
          </a:xfrm>
        </p:grpSpPr>
        <p:cxnSp>
          <p:nvCxnSpPr>
            <p:cNvPr id="18513" name="Straight Connector 78"/>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14" name="Rectangle 79"/>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66" name="Group 80"/>
          <p:cNvGrpSpPr>
            <a:grpSpLocks/>
          </p:cNvGrpSpPr>
          <p:nvPr/>
        </p:nvGrpSpPr>
        <p:grpSpPr bwMode="auto">
          <a:xfrm>
            <a:off x="2614613" y="5410200"/>
            <a:ext cx="96837" cy="304800"/>
            <a:chOff x="3377658" y="3810000"/>
            <a:chExt cx="97062" cy="304800"/>
          </a:xfrm>
        </p:grpSpPr>
        <p:cxnSp>
          <p:nvCxnSpPr>
            <p:cNvPr id="18511" name="Straight Connector 81"/>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12" name="Rectangle 82"/>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67" name="Group 83"/>
          <p:cNvGrpSpPr>
            <a:grpSpLocks/>
          </p:cNvGrpSpPr>
          <p:nvPr/>
        </p:nvGrpSpPr>
        <p:grpSpPr bwMode="auto">
          <a:xfrm>
            <a:off x="1531938" y="5410200"/>
            <a:ext cx="96837" cy="304800"/>
            <a:chOff x="3377658" y="3810000"/>
            <a:chExt cx="97062" cy="304800"/>
          </a:xfrm>
        </p:grpSpPr>
        <p:cxnSp>
          <p:nvCxnSpPr>
            <p:cNvPr id="18509" name="Straight Connector 84"/>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10" name="Rectangle 85"/>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68" name="Group 86"/>
          <p:cNvGrpSpPr>
            <a:grpSpLocks/>
          </p:cNvGrpSpPr>
          <p:nvPr/>
        </p:nvGrpSpPr>
        <p:grpSpPr bwMode="auto">
          <a:xfrm>
            <a:off x="452438" y="5410200"/>
            <a:ext cx="96837" cy="304800"/>
            <a:chOff x="3377658" y="3810000"/>
            <a:chExt cx="97062" cy="304800"/>
          </a:xfrm>
        </p:grpSpPr>
        <p:cxnSp>
          <p:nvCxnSpPr>
            <p:cNvPr id="18507" name="Straight Connector 87"/>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08" name="Rectangle 88"/>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sp>
        <p:nvSpPr>
          <p:cNvPr id="18469" name="Oval 91"/>
          <p:cNvSpPr>
            <a:spLocks noChangeArrowheads="1"/>
          </p:cNvSpPr>
          <p:nvPr/>
        </p:nvSpPr>
        <p:spPr bwMode="auto">
          <a:xfrm>
            <a:off x="5000625" y="35814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18470" name="Oval 92"/>
          <p:cNvSpPr>
            <a:spLocks noChangeArrowheads="1"/>
          </p:cNvSpPr>
          <p:nvPr/>
        </p:nvSpPr>
        <p:spPr bwMode="auto">
          <a:xfrm>
            <a:off x="6080125" y="35814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18471" name="Oval 93"/>
          <p:cNvSpPr>
            <a:spLocks noChangeArrowheads="1"/>
          </p:cNvSpPr>
          <p:nvPr/>
        </p:nvSpPr>
        <p:spPr bwMode="auto">
          <a:xfrm>
            <a:off x="7162800" y="35814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18472" name="Oval 94"/>
          <p:cNvSpPr>
            <a:spLocks noChangeArrowheads="1"/>
          </p:cNvSpPr>
          <p:nvPr/>
        </p:nvSpPr>
        <p:spPr bwMode="auto">
          <a:xfrm>
            <a:off x="4619625" y="4376738"/>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18473" name="Oval 95"/>
          <p:cNvSpPr>
            <a:spLocks noChangeArrowheads="1"/>
          </p:cNvSpPr>
          <p:nvPr/>
        </p:nvSpPr>
        <p:spPr bwMode="auto">
          <a:xfrm>
            <a:off x="5699125" y="4376738"/>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18474" name="Oval 96"/>
          <p:cNvSpPr>
            <a:spLocks noChangeArrowheads="1"/>
          </p:cNvSpPr>
          <p:nvPr/>
        </p:nvSpPr>
        <p:spPr bwMode="auto">
          <a:xfrm>
            <a:off x="6781800" y="4376738"/>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18475" name="Oval 97"/>
          <p:cNvSpPr>
            <a:spLocks noChangeArrowheads="1"/>
          </p:cNvSpPr>
          <p:nvPr/>
        </p:nvSpPr>
        <p:spPr bwMode="auto">
          <a:xfrm>
            <a:off x="4259263" y="51816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18476" name="Oval 98"/>
          <p:cNvSpPr>
            <a:spLocks noChangeArrowheads="1"/>
          </p:cNvSpPr>
          <p:nvPr/>
        </p:nvSpPr>
        <p:spPr bwMode="auto">
          <a:xfrm>
            <a:off x="5338763" y="51816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18477" name="Oval 99"/>
          <p:cNvSpPr>
            <a:spLocks noChangeArrowheads="1"/>
          </p:cNvSpPr>
          <p:nvPr/>
        </p:nvSpPr>
        <p:spPr bwMode="auto">
          <a:xfrm>
            <a:off x="6423025" y="51816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nvGrpSpPr>
          <p:cNvPr id="18478" name="Group 114"/>
          <p:cNvGrpSpPr>
            <a:grpSpLocks/>
          </p:cNvGrpSpPr>
          <p:nvPr/>
        </p:nvGrpSpPr>
        <p:grpSpPr bwMode="auto">
          <a:xfrm>
            <a:off x="7240588" y="3810000"/>
            <a:ext cx="96837" cy="304800"/>
            <a:chOff x="3377658" y="3810000"/>
            <a:chExt cx="97062" cy="304800"/>
          </a:xfrm>
        </p:grpSpPr>
        <p:cxnSp>
          <p:nvCxnSpPr>
            <p:cNvPr id="18505" name="Straight Connector 139"/>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06" name="Rectangle 140"/>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79" name="Group 115"/>
          <p:cNvGrpSpPr>
            <a:grpSpLocks/>
          </p:cNvGrpSpPr>
          <p:nvPr/>
        </p:nvGrpSpPr>
        <p:grpSpPr bwMode="auto">
          <a:xfrm>
            <a:off x="6149975" y="3810000"/>
            <a:ext cx="96838" cy="304800"/>
            <a:chOff x="3377658" y="3810000"/>
            <a:chExt cx="97062" cy="304800"/>
          </a:xfrm>
        </p:grpSpPr>
        <p:cxnSp>
          <p:nvCxnSpPr>
            <p:cNvPr id="18503" name="Straight Connector 137"/>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04" name="Rectangle 138"/>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80" name="Group 116"/>
          <p:cNvGrpSpPr>
            <a:grpSpLocks/>
          </p:cNvGrpSpPr>
          <p:nvPr/>
        </p:nvGrpSpPr>
        <p:grpSpPr bwMode="auto">
          <a:xfrm>
            <a:off x="5060950" y="3810000"/>
            <a:ext cx="98425" cy="304800"/>
            <a:chOff x="3377658" y="3810000"/>
            <a:chExt cx="97062" cy="304800"/>
          </a:xfrm>
        </p:grpSpPr>
        <p:cxnSp>
          <p:nvCxnSpPr>
            <p:cNvPr id="18501" name="Straight Connector 135"/>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02" name="Rectangle 136"/>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81" name="Group 117"/>
          <p:cNvGrpSpPr>
            <a:grpSpLocks/>
          </p:cNvGrpSpPr>
          <p:nvPr/>
        </p:nvGrpSpPr>
        <p:grpSpPr bwMode="auto">
          <a:xfrm>
            <a:off x="4678363" y="4602163"/>
            <a:ext cx="96837" cy="304800"/>
            <a:chOff x="3377658" y="3810000"/>
            <a:chExt cx="97062" cy="304800"/>
          </a:xfrm>
        </p:grpSpPr>
        <p:cxnSp>
          <p:nvCxnSpPr>
            <p:cNvPr id="18499" name="Straight Connector 133"/>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500" name="Rectangle 134"/>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82" name="Group 118"/>
          <p:cNvGrpSpPr>
            <a:grpSpLocks/>
          </p:cNvGrpSpPr>
          <p:nvPr/>
        </p:nvGrpSpPr>
        <p:grpSpPr bwMode="auto">
          <a:xfrm>
            <a:off x="5761038" y="4602163"/>
            <a:ext cx="96837" cy="304800"/>
            <a:chOff x="3377658" y="3810000"/>
            <a:chExt cx="97062" cy="304800"/>
          </a:xfrm>
        </p:grpSpPr>
        <p:cxnSp>
          <p:nvCxnSpPr>
            <p:cNvPr id="18497" name="Straight Connector 131"/>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498" name="Rectangle 132"/>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83" name="Group 119"/>
          <p:cNvGrpSpPr>
            <a:grpSpLocks/>
          </p:cNvGrpSpPr>
          <p:nvPr/>
        </p:nvGrpSpPr>
        <p:grpSpPr bwMode="auto">
          <a:xfrm>
            <a:off x="6842125" y="4594225"/>
            <a:ext cx="98425" cy="304800"/>
            <a:chOff x="3377658" y="3810000"/>
            <a:chExt cx="97062" cy="304800"/>
          </a:xfrm>
        </p:grpSpPr>
        <p:cxnSp>
          <p:nvCxnSpPr>
            <p:cNvPr id="18495" name="Straight Connector 129"/>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496" name="Rectangle 130"/>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84" name="Group 120"/>
          <p:cNvGrpSpPr>
            <a:grpSpLocks/>
          </p:cNvGrpSpPr>
          <p:nvPr/>
        </p:nvGrpSpPr>
        <p:grpSpPr bwMode="auto">
          <a:xfrm>
            <a:off x="6484938" y="5410200"/>
            <a:ext cx="96837" cy="304800"/>
            <a:chOff x="3377658" y="3810000"/>
            <a:chExt cx="97062" cy="304800"/>
          </a:xfrm>
        </p:grpSpPr>
        <p:cxnSp>
          <p:nvCxnSpPr>
            <p:cNvPr id="18493" name="Straight Connector 127"/>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494" name="Rectangle 128"/>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85" name="Group 121"/>
          <p:cNvGrpSpPr>
            <a:grpSpLocks/>
          </p:cNvGrpSpPr>
          <p:nvPr/>
        </p:nvGrpSpPr>
        <p:grpSpPr bwMode="auto">
          <a:xfrm>
            <a:off x="5402263" y="5410200"/>
            <a:ext cx="96837" cy="304800"/>
            <a:chOff x="3377658" y="3810000"/>
            <a:chExt cx="97062" cy="304800"/>
          </a:xfrm>
        </p:grpSpPr>
        <p:cxnSp>
          <p:nvCxnSpPr>
            <p:cNvPr id="18491" name="Straight Connector 125"/>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492" name="Rectangle 126"/>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18486" name="Group 122"/>
          <p:cNvGrpSpPr>
            <a:grpSpLocks/>
          </p:cNvGrpSpPr>
          <p:nvPr/>
        </p:nvGrpSpPr>
        <p:grpSpPr bwMode="auto">
          <a:xfrm>
            <a:off x="4322763" y="5410200"/>
            <a:ext cx="96837" cy="304800"/>
            <a:chOff x="3377658" y="3810000"/>
            <a:chExt cx="97062" cy="304800"/>
          </a:xfrm>
        </p:grpSpPr>
        <p:cxnSp>
          <p:nvCxnSpPr>
            <p:cNvPr id="18489" name="Straight Connector 123"/>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8490" name="Rectangle 124"/>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pic>
        <p:nvPicPr>
          <p:cNvPr id="18487" name="Picture 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689" y="1407864"/>
            <a:ext cx="319088"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88" name="Picture 1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2827" y="2074614"/>
            <a:ext cx="291465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Naïve Mean </a:t>
            </a:r>
            <a:r>
              <a:rPr lang="en-US" altLang="zh-CN" sz="2800" b="1" dirty="0" smtClean="0">
                <a:ea typeface="宋体" pitchFamily="2" charset="-122"/>
              </a:rPr>
              <a:t>Field</a:t>
            </a:r>
            <a:endParaRPr lang="en-US" altLang="zh-CN" sz="2800" b="1" dirty="0">
              <a:ea typeface="宋体" pitchFamily="2" charset="-122"/>
            </a:endParaRPr>
          </a:p>
        </p:txBody>
      </p:sp>
    </p:spTree>
    <p:extLst>
      <p:ext uri="{BB962C8B-B14F-4D97-AF65-F5344CB8AC3E}">
        <p14:creationId xmlns:p14="http://schemas.microsoft.com/office/powerpoint/2010/main" val="28029655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651" y="2113161"/>
            <a:ext cx="5151438"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TextBox 7"/>
          <p:cNvSpPr txBox="1">
            <a:spLocks noChangeArrowheads="1"/>
          </p:cNvSpPr>
          <p:nvPr/>
        </p:nvSpPr>
        <p:spPr bwMode="auto">
          <a:xfrm>
            <a:off x="272876" y="1421011"/>
            <a:ext cx="6011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a:latin typeface="+mj-lt"/>
              </a:rPr>
              <a:t> MPM with approximate distribution:</a:t>
            </a:r>
          </a:p>
        </p:txBody>
      </p:sp>
      <p:sp>
        <p:nvSpPr>
          <p:cNvPr id="29702" name="TextBox 7"/>
          <p:cNvSpPr txBox="1">
            <a:spLocks noChangeArrowheads="1"/>
          </p:cNvSpPr>
          <p:nvPr/>
        </p:nvSpPr>
        <p:spPr bwMode="auto">
          <a:xfrm>
            <a:off x="260176" y="4869160"/>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a:latin typeface="+mj-lt"/>
              </a:rPr>
              <a:t> Empirically achieves very high accuracy:</a:t>
            </a:r>
          </a:p>
        </p:txBody>
      </p:sp>
      <p:pic>
        <p:nvPicPr>
          <p:cNvPr id="2970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314" y="5477173"/>
            <a:ext cx="1992312"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4" name="TextBox 7"/>
          <p:cNvSpPr txBox="1">
            <a:spLocks noChangeArrowheads="1"/>
          </p:cNvSpPr>
          <p:nvPr/>
        </p:nvSpPr>
        <p:spPr bwMode="auto">
          <a:xfrm>
            <a:off x="260176" y="3212976"/>
            <a:ext cx="6011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 MAP solution / most likely solution </a:t>
            </a:r>
          </a:p>
        </p:txBody>
      </p:sp>
      <p:pic>
        <p:nvPicPr>
          <p:cNvPr id="2970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239" y="3740026"/>
            <a:ext cx="49434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Max posterior marginal (MPM)</a:t>
            </a:r>
          </a:p>
        </p:txBody>
      </p:sp>
    </p:spTree>
    <p:extLst>
      <p:ext uri="{BB962C8B-B14F-4D97-AF65-F5344CB8AC3E}">
        <p14:creationId xmlns:p14="http://schemas.microsoft.com/office/powerpoint/2010/main" val="36233703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7"/>
          <p:cNvSpPr txBox="1">
            <a:spLocks noChangeArrowheads="1"/>
          </p:cNvSpPr>
          <p:nvPr/>
        </p:nvSpPr>
        <p:spPr bwMode="auto">
          <a:xfrm>
            <a:off x="144016" y="1268760"/>
            <a:ext cx="774035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Shannon’s entropy decomposes</a:t>
            </a:r>
          </a:p>
        </p:txBody>
      </p:sp>
      <p:cxnSp>
        <p:nvCxnSpPr>
          <p:cNvPr id="19461" name="Straight Arrow Connector 7"/>
          <p:cNvCxnSpPr>
            <a:cxnSpLocks noChangeShapeType="1"/>
            <a:stCxn id="19468" idx="2"/>
            <a:endCxn id="19471" idx="0"/>
          </p:cNvCxnSpPr>
          <p:nvPr/>
        </p:nvCxnSpPr>
        <p:spPr bwMode="auto">
          <a:xfrm>
            <a:off x="2347913" y="3981549"/>
            <a:ext cx="617537" cy="595313"/>
          </a:xfrm>
          <a:prstGeom prst="straightConnector1">
            <a:avLst/>
          </a:prstGeom>
          <a:noFill/>
          <a:ln w="9525" algn="ctr">
            <a:solidFill>
              <a:srgbClr val="C00000"/>
            </a:solidFill>
            <a:miter lim="800000"/>
            <a:headEnd/>
            <a:tailEnd type="arrow" w="med" len="med"/>
          </a:ln>
          <a:extLst>
            <a:ext uri="{909E8E84-426E-40DD-AFC4-6F175D3DCCD1}">
              <a14:hiddenFill xmlns:a14="http://schemas.microsoft.com/office/drawing/2010/main">
                <a:noFill/>
              </a14:hiddenFill>
            </a:ext>
          </a:extLst>
        </p:spPr>
      </p:cxnSp>
      <p:pic>
        <p:nvPicPr>
          <p:cNvPr id="1946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044824"/>
            <a:ext cx="35560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913" y="3402112"/>
            <a:ext cx="411162"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475" y="3329087"/>
            <a:ext cx="19367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5"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650" y="3160812"/>
            <a:ext cx="263525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6"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9713" y="3173512"/>
            <a:ext cx="2817812"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7"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0588" y="3246537"/>
            <a:ext cx="16446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8" name="Rectangle 5"/>
          <p:cNvSpPr>
            <a:spLocks noChangeArrowheads="1"/>
          </p:cNvSpPr>
          <p:nvPr/>
        </p:nvSpPr>
        <p:spPr bwMode="auto">
          <a:xfrm>
            <a:off x="979488" y="3146524"/>
            <a:ext cx="2736850" cy="835025"/>
          </a:xfrm>
          <a:prstGeom prst="rect">
            <a:avLst/>
          </a:prstGeom>
          <a:noFill/>
          <a:ln w="2540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p>
        </p:txBody>
      </p:sp>
      <p:pic>
        <p:nvPicPr>
          <p:cNvPr id="19469"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7675" y="3297337"/>
            <a:ext cx="361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470" name="Group 1"/>
          <p:cNvGrpSpPr>
            <a:grpSpLocks/>
          </p:cNvGrpSpPr>
          <p:nvPr/>
        </p:nvGrpSpPr>
        <p:grpSpPr bwMode="auto">
          <a:xfrm>
            <a:off x="1093788" y="4649887"/>
            <a:ext cx="7967662" cy="795337"/>
            <a:chOff x="1066800" y="5412381"/>
            <a:chExt cx="7966959" cy="795739"/>
          </a:xfrm>
        </p:grpSpPr>
        <p:pic>
          <p:nvPicPr>
            <p:cNvPr id="19473"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5412381"/>
              <a:ext cx="3661475" cy="795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74"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8507" y="5565338"/>
              <a:ext cx="266142" cy="28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75"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92700" y="5442039"/>
              <a:ext cx="3941059" cy="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471" name="Rectangle 30"/>
          <p:cNvSpPr>
            <a:spLocks noChangeArrowheads="1"/>
          </p:cNvSpPr>
          <p:nvPr/>
        </p:nvSpPr>
        <p:spPr bwMode="auto">
          <a:xfrm>
            <a:off x="1058863" y="4576862"/>
            <a:ext cx="3811587" cy="868362"/>
          </a:xfrm>
          <a:prstGeom prst="rect">
            <a:avLst/>
          </a:prstGeom>
          <a:noFill/>
          <a:ln w="2540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p>
        </p:txBody>
      </p:sp>
      <p:pic>
        <p:nvPicPr>
          <p:cNvPr id="19472"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375" y="4745137"/>
            <a:ext cx="361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err="1">
                <a:ea typeface="宋体" pitchFamily="2" charset="-122"/>
              </a:rPr>
              <a:t>Variational</a:t>
            </a:r>
            <a:r>
              <a:rPr lang="en-US" altLang="zh-CN" sz="2800" b="1" dirty="0">
                <a:ea typeface="宋体" pitchFamily="2" charset="-122"/>
              </a:rPr>
              <a:t> </a:t>
            </a:r>
            <a:r>
              <a:rPr lang="en-US" altLang="zh-CN" sz="2800" b="1" dirty="0" smtClean="0">
                <a:ea typeface="宋体" pitchFamily="2" charset="-122"/>
              </a:rPr>
              <a:t>Inference</a:t>
            </a:r>
            <a:endParaRPr lang="en-US" altLang="zh-CN" sz="2800" b="1" dirty="0">
              <a:ea typeface="宋体" pitchFamily="2" charset="-122"/>
            </a:endParaRPr>
          </a:p>
        </p:txBody>
      </p:sp>
    </p:spTree>
    <p:extLst>
      <p:ext uri="{BB962C8B-B14F-4D97-AF65-F5344CB8AC3E}">
        <p14:creationId xmlns:p14="http://schemas.microsoft.com/office/powerpoint/2010/main" val="8589816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Box 7"/>
          <p:cNvSpPr txBox="1">
            <a:spLocks noChangeArrowheads="1"/>
          </p:cNvSpPr>
          <p:nvPr/>
        </p:nvSpPr>
        <p:spPr bwMode="auto">
          <a:xfrm>
            <a:off x="272479" y="1676400"/>
            <a:ext cx="88360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Iterative algorithm</a:t>
            </a:r>
          </a:p>
          <a:p>
            <a:pPr eaLnBrk="1" hangingPunct="1">
              <a:buFont typeface="Arial" charset="0"/>
              <a:buChar char="•"/>
            </a:pPr>
            <a:r>
              <a:rPr lang="en-GB" sz="2800" dirty="0">
                <a:latin typeface="+mj-lt"/>
              </a:rPr>
              <a:t>Iterate till convergence</a:t>
            </a:r>
          </a:p>
          <a:p>
            <a:pPr lvl="1" eaLnBrk="1" hangingPunct="1">
              <a:buFont typeface="Arial" charset="0"/>
              <a:buChar char="•"/>
            </a:pPr>
            <a:r>
              <a:rPr lang="en-GB" sz="2800" dirty="0">
                <a:latin typeface="+mj-lt"/>
              </a:rPr>
              <a:t>Update </a:t>
            </a:r>
            <a:r>
              <a:rPr lang="en-GB" sz="2800" dirty="0" err="1">
                <a:latin typeface="+mj-lt"/>
              </a:rPr>
              <a:t>marginals</a:t>
            </a:r>
            <a:r>
              <a:rPr lang="en-GB" sz="2800" dirty="0">
                <a:latin typeface="+mj-lt"/>
              </a:rPr>
              <a:t> of each variable in each iteration</a:t>
            </a:r>
          </a:p>
        </p:txBody>
      </p:sp>
      <p:grpSp>
        <p:nvGrpSpPr>
          <p:cNvPr id="27653" name="Group 8"/>
          <p:cNvGrpSpPr>
            <a:grpSpLocks/>
          </p:cNvGrpSpPr>
          <p:nvPr/>
        </p:nvGrpSpPr>
        <p:grpSpPr bwMode="auto">
          <a:xfrm>
            <a:off x="421704" y="3686175"/>
            <a:ext cx="8383588" cy="1006475"/>
            <a:chOff x="76200" y="2118774"/>
            <a:chExt cx="8384007" cy="1005426"/>
          </a:xfrm>
        </p:grpSpPr>
        <p:pic>
          <p:nvPicPr>
            <p:cNvPr id="2765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0"/>
              <a:ext cx="2231456" cy="52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118774"/>
              <a:ext cx="6021807" cy="100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Mean-field algorithm</a:t>
            </a:r>
          </a:p>
        </p:txBody>
      </p:sp>
    </p:spTree>
    <p:extLst>
      <p:ext uri="{BB962C8B-B14F-4D97-AF65-F5344CB8AC3E}">
        <p14:creationId xmlns:p14="http://schemas.microsoft.com/office/powerpoint/2010/main" val="37990511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7"/>
          <p:cNvSpPr txBox="1">
            <a:spLocks noChangeArrowheads="1"/>
          </p:cNvSpPr>
          <p:nvPr/>
        </p:nvSpPr>
        <p:spPr bwMode="auto">
          <a:xfrm>
            <a:off x="140468" y="1238250"/>
            <a:ext cx="69357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Stationary point solution</a:t>
            </a:r>
          </a:p>
          <a:p>
            <a:pPr eaLnBrk="1" hangingPunct="1">
              <a:buFont typeface="Arial" charset="0"/>
              <a:buChar char="•"/>
            </a:pPr>
            <a:r>
              <a:rPr lang="en-GB" sz="2800" dirty="0">
                <a:latin typeface="+mj-lt"/>
              </a:rPr>
              <a:t>Marginal update in mean-field</a:t>
            </a:r>
          </a:p>
        </p:txBody>
      </p:sp>
      <p:grpSp>
        <p:nvGrpSpPr>
          <p:cNvPr id="20485" name="Group 2"/>
          <p:cNvGrpSpPr>
            <a:grpSpLocks/>
          </p:cNvGrpSpPr>
          <p:nvPr/>
        </p:nvGrpSpPr>
        <p:grpSpPr bwMode="auto">
          <a:xfrm>
            <a:off x="292868" y="2422525"/>
            <a:ext cx="8383588" cy="1006475"/>
            <a:chOff x="76200" y="2118774"/>
            <a:chExt cx="8384007" cy="1005426"/>
          </a:xfrm>
        </p:grpSpPr>
        <p:pic>
          <p:nvPicPr>
            <p:cNvPr id="2049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0"/>
              <a:ext cx="2231456" cy="52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118774"/>
              <a:ext cx="6021807" cy="100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486" name="TextBox 7"/>
          <p:cNvSpPr txBox="1">
            <a:spLocks noChangeArrowheads="1"/>
          </p:cNvSpPr>
          <p:nvPr/>
        </p:nvSpPr>
        <p:spPr bwMode="auto">
          <a:xfrm>
            <a:off x="126180" y="3960019"/>
            <a:ext cx="41148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a:latin typeface="+mj-lt"/>
              </a:rPr>
              <a:t> Normalizing constant:</a:t>
            </a:r>
          </a:p>
        </p:txBody>
      </p:sp>
      <p:grpSp>
        <p:nvGrpSpPr>
          <p:cNvPr id="20487" name="Group 1"/>
          <p:cNvGrpSpPr>
            <a:grpSpLocks/>
          </p:cNvGrpSpPr>
          <p:nvPr/>
        </p:nvGrpSpPr>
        <p:grpSpPr bwMode="auto">
          <a:xfrm>
            <a:off x="1616843" y="4917281"/>
            <a:ext cx="6450013" cy="815975"/>
            <a:chOff x="1476375" y="4724400"/>
            <a:chExt cx="6450013" cy="815975"/>
          </a:xfrm>
        </p:grpSpPr>
        <p:pic>
          <p:nvPicPr>
            <p:cNvPr id="20488"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878388"/>
              <a:ext cx="4222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9"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4976813"/>
              <a:ext cx="36036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0"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5063" y="4724400"/>
              <a:ext cx="5521325"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err="1">
                <a:ea typeface="宋体" pitchFamily="2" charset="-122"/>
              </a:rPr>
              <a:t>Variational</a:t>
            </a:r>
            <a:r>
              <a:rPr lang="en-US" altLang="zh-CN" sz="2800" b="1" dirty="0">
                <a:ea typeface="宋体" pitchFamily="2" charset="-122"/>
              </a:rPr>
              <a:t> </a:t>
            </a:r>
            <a:r>
              <a:rPr lang="en-US" altLang="zh-CN" sz="2800" b="1" dirty="0" smtClean="0">
                <a:ea typeface="宋体" pitchFamily="2" charset="-122"/>
              </a:rPr>
              <a:t>Inference</a:t>
            </a:r>
            <a:endParaRPr lang="en-US" altLang="zh-CN" sz="2800" b="1" dirty="0">
              <a:ea typeface="宋体" pitchFamily="2" charset="-122"/>
            </a:endParaRPr>
          </a:p>
        </p:txBody>
      </p:sp>
    </p:spTree>
    <p:extLst>
      <p:ext uri="{BB962C8B-B14F-4D97-AF65-F5344CB8AC3E}">
        <p14:creationId xmlns:p14="http://schemas.microsoft.com/office/powerpoint/2010/main" val="17083378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Box 7"/>
          <p:cNvSpPr txBox="1">
            <a:spLocks noChangeArrowheads="1"/>
          </p:cNvSpPr>
          <p:nvPr/>
        </p:nvSpPr>
        <p:spPr bwMode="auto">
          <a:xfrm>
            <a:off x="76968" y="1178247"/>
            <a:ext cx="619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Marginal for variable </a:t>
            </a:r>
            <a:r>
              <a:rPr lang="en-GB" sz="2800" dirty="0" err="1">
                <a:latin typeface="+mj-lt"/>
              </a:rPr>
              <a:t>i</a:t>
            </a:r>
            <a:r>
              <a:rPr lang="en-GB" sz="2800" dirty="0">
                <a:latin typeface="+mj-lt"/>
              </a:rPr>
              <a:t> taking label l</a:t>
            </a:r>
          </a:p>
        </p:txBody>
      </p:sp>
      <p:grpSp>
        <p:nvGrpSpPr>
          <p:cNvPr id="21509" name="Group 2"/>
          <p:cNvGrpSpPr>
            <a:grpSpLocks/>
          </p:cNvGrpSpPr>
          <p:nvPr/>
        </p:nvGrpSpPr>
        <p:grpSpPr bwMode="auto">
          <a:xfrm>
            <a:off x="254768" y="2073597"/>
            <a:ext cx="8383588" cy="1004888"/>
            <a:chOff x="76200" y="2118774"/>
            <a:chExt cx="8384007" cy="1005426"/>
          </a:xfrm>
        </p:grpSpPr>
        <p:pic>
          <p:nvPicPr>
            <p:cNvPr id="2151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0"/>
              <a:ext cx="2231456" cy="52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118774"/>
              <a:ext cx="6021807" cy="100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510" name="Rectangle 1"/>
          <p:cNvSpPr>
            <a:spLocks noChangeArrowheads="1"/>
          </p:cNvSpPr>
          <p:nvPr/>
        </p:nvSpPr>
        <p:spPr bwMode="auto">
          <a:xfrm>
            <a:off x="200793" y="2268860"/>
            <a:ext cx="1835150" cy="557212"/>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p>
        </p:txBody>
      </p:sp>
      <p:sp>
        <p:nvSpPr>
          <p:cNvPr id="9"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err="1">
                <a:ea typeface="宋体" pitchFamily="2" charset="-122"/>
              </a:rPr>
              <a:t>Variational</a:t>
            </a:r>
            <a:r>
              <a:rPr lang="en-US" altLang="zh-CN" sz="2800" b="1" dirty="0">
                <a:ea typeface="宋体" pitchFamily="2" charset="-122"/>
              </a:rPr>
              <a:t> </a:t>
            </a:r>
            <a:r>
              <a:rPr lang="en-US" altLang="zh-CN" sz="2800" b="1" dirty="0" smtClean="0">
                <a:ea typeface="宋体" pitchFamily="2" charset="-122"/>
              </a:rPr>
              <a:t>Inference</a:t>
            </a:r>
            <a:endParaRPr lang="en-US" altLang="zh-CN" sz="2800" b="1" dirty="0">
              <a:ea typeface="宋体" pitchFamily="2" charset="-122"/>
            </a:endParaRPr>
          </a:p>
        </p:txBody>
      </p:sp>
    </p:spTree>
    <p:extLst>
      <p:ext uri="{BB962C8B-B14F-4D97-AF65-F5344CB8AC3E}">
        <p14:creationId xmlns:p14="http://schemas.microsoft.com/office/powerpoint/2010/main" val="428203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descr="eleph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676400"/>
            <a:ext cx="838200" cy="627063"/>
          </a:xfrm>
          <a:prstGeom prst="rect">
            <a:avLst/>
          </a:prstGeom>
          <a:noFill/>
          <a:extLst>
            <a:ext uri="{909E8E84-426E-40DD-AFC4-6F175D3DCCD1}">
              <a14:hiddenFill xmlns:a14="http://schemas.microsoft.com/office/drawing/2010/main">
                <a:solidFill>
                  <a:srgbClr val="FFFFFF"/>
                </a:solidFill>
              </a14:hiddenFill>
            </a:ext>
          </a:extLst>
        </p:spPr>
      </p:pic>
      <p:pic>
        <p:nvPicPr>
          <p:cNvPr id="105476" name="Picture 4" descr="t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676400"/>
            <a:ext cx="862013" cy="601663"/>
          </a:xfrm>
          <a:prstGeom prst="rect">
            <a:avLst/>
          </a:prstGeom>
          <a:noFill/>
          <a:extLst>
            <a:ext uri="{909E8E84-426E-40DD-AFC4-6F175D3DCCD1}">
              <a14:hiddenFill xmlns:a14="http://schemas.microsoft.com/office/drawing/2010/main">
                <a:solidFill>
                  <a:srgbClr val="FFFFFF"/>
                </a:solidFill>
              </a14:hiddenFill>
            </a:ext>
          </a:extLst>
        </p:spPr>
      </p:pic>
      <p:pic>
        <p:nvPicPr>
          <p:cNvPr id="105477" name="Picture 5" descr="lap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1676400"/>
            <a:ext cx="609600" cy="598488"/>
          </a:xfrm>
          <a:prstGeom prst="rect">
            <a:avLst/>
          </a:prstGeom>
          <a:noFill/>
          <a:extLst>
            <a:ext uri="{909E8E84-426E-40DD-AFC4-6F175D3DCCD1}">
              <a14:hiddenFill xmlns:a14="http://schemas.microsoft.com/office/drawing/2010/main">
                <a:solidFill>
                  <a:srgbClr val="FFFFFF"/>
                </a:solidFill>
              </a14:hiddenFill>
            </a:ext>
          </a:extLst>
        </p:spPr>
      </p:pic>
      <p:grpSp>
        <p:nvGrpSpPr>
          <p:cNvPr id="105478" name="Group 6"/>
          <p:cNvGrpSpPr>
            <a:grpSpLocks/>
          </p:cNvGrpSpPr>
          <p:nvPr/>
        </p:nvGrpSpPr>
        <p:grpSpPr bwMode="auto">
          <a:xfrm>
            <a:off x="304800" y="4114800"/>
            <a:ext cx="1447800" cy="1447800"/>
            <a:chOff x="528" y="3120"/>
            <a:chExt cx="912" cy="864"/>
          </a:xfrm>
        </p:grpSpPr>
        <p:grpSp>
          <p:nvGrpSpPr>
            <p:cNvPr id="105479" name="Group 7"/>
            <p:cNvGrpSpPr>
              <a:grpSpLocks/>
            </p:cNvGrpSpPr>
            <p:nvPr/>
          </p:nvGrpSpPr>
          <p:grpSpPr bwMode="auto">
            <a:xfrm>
              <a:off x="960" y="3360"/>
              <a:ext cx="480" cy="624"/>
              <a:chOff x="192" y="1968"/>
              <a:chExt cx="480" cy="624"/>
            </a:xfrm>
          </p:grpSpPr>
          <p:pic>
            <p:nvPicPr>
              <p:cNvPr id="105480" name="Picture 8" descr="doc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 y="1968"/>
                <a:ext cx="480" cy="6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5481" name="Rectangle 9"/>
              <p:cNvSpPr>
                <a:spLocks noChangeArrowheads="1"/>
              </p:cNvSpPr>
              <p:nvPr/>
            </p:nvSpPr>
            <p:spPr bwMode="auto">
              <a:xfrm>
                <a:off x="192" y="1968"/>
                <a:ext cx="480" cy="624"/>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5482" name="Group 10"/>
            <p:cNvGrpSpPr>
              <a:grpSpLocks/>
            </p:cNvGrpSpPr>
            <p:nvPr/>
          </p:nvGrpSpPr>
          <p:grpSpPr bwMode="auto">
            <a:xfrm>
              <a:off x="720" y="3264"/>
              <a:ext cx="480" cy="624"/>
              <a:chOff x="1056" y="2016"/>
              <a:chExt cx="480" cy="624"/>
            </a:xfrm>
          </p:grpSpPr>
          <p:pic>
            <p:nvPicPr>
              <p:cNvPr id="105483" name="Picture 11" descr="doc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 y="2016"/>
                <a:ext cx="480" cy="6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5484" name="Rectangle 12"/>
              <p:cNvSpPr>
                <a:spLocks noChangeArrowheads="1"/>
              </p:cNvSpPr>
              <p:nvPr/>
            </p:nvSpPr>
            <p:spPr bwMode="auto">
              <a:xfrm>
                <a:off x="1056" y="2016"/>
                <a:ext cx="480" cy="624"/>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5485" name="Group 13"/>
            <p:cNvGrpSpPr>
              <a:grpSpLocks/>
            </p:cNvGrpSpPr>
            <p:nvPr/>
          </p:nvGrpSpPr>
          <p:grpSpPr bwMode="auto">
            <a:xfrm>
              <a:off x="528" y="3120"/>
              <a:ext cx="530" cy="624"/>
              <a:chOff x="528" y="3120"/>
              <a:chExt cx="530" cy="624"/>
            </a:xfrm>
          </p:grpSpPr>
          <p:pic>
            <p:nvPicPr>
              <p:cNvPr id="105486" name="Picture 14" descr="doc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 y="3120"/>
                <a:ext cx="530" cy="6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5487" name="Rectangle 15"/>
              <p:cNvSpPr>
                <a:spLocks noChangeArrowheads="1"/>
              </p:cNvSpPr>
              <p:nvPr/>
            </p:nvSpPr>
            <p:spPr bwMode="auto">
              <a:xfrm>
                <a:off x="528" y="3120"/>
                <a:ext cx="528" cy="624"/>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105488" name="Oval 16"/>
          <p:cNvSpPr>
            <a:spLocks noChangeArrowheads="1"/>
          </p:cNvSpPr>
          <p:nvPr/>
        </p:nvSpPr>
        <p:spPr bwMode="auto">
          <a:xfrm>
            <a:off x="2362200" y="2590800"/>
            <a:ext cx="1143000" cy="381000"/>
          </a:xfrm>
          <a:prstGeom prst="ellipse">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5489" name="Oval 17"/>
          <p:cNvSpPr>
            <a:spLocks noChangeArrowheads="1"/>
          </p:cNvSpPr>
          <p:nvPr/>
        </p:nvSpPr>
        <p:spPr bwMode="auto">
          <a:xfrm>
            <a:off x="3886200" y="2590800"/>
            <a:ext cx="1143000" cy="381000"/>
          </a:xfrm>
          <a:prstGeom prst="ellipse">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5490" name="Oval 18"/>
          <p:cNvSpPr>
            <a:spLocks noChangeArrowheads="1"/>
          </p:cNvSpPr>
          <p:nvPr/>
        </p:nvSpPr>
        <p:spPr bwMode="auto">
          <a:xfrm>
            <a:off x="7620000" y="2514600"/>
            <a:ext cx="1143000" cy="381000"/>
          </a:xfrm>
          <a:prstGeom prst="ellipse">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5491" name="Text Box 19"/>
          <p:cNvSpPr txBox="1">
            <a:spLocks noChangeArrowheads="1"/>
          </p:cNvSpPr>
          <p:nvPr/>
        </p:nvSpPr>
        <p:spPr bwMode="auto">
          <a:xfrm>
            <a:off x="2667000" y="2590800"/>
            <a:ext cx="488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solidFill>
                  <a:srgbClr val="CC0000"/>
                </a:solidFill>
                <a:ea typeface="宋体" charset="-122"/>
              </a:rPr>
              <a:t>war</a:t>
            </a:r>
          </a:p>
        </p:txBody>
      </p:sp>
      <p:sp>
        <p:nvSpPr>
          <p:cNvPr id="105492" name="Text Box 20"/>
          <p:cNvSpPr txBox="1">
            <a:spLocks noChangeArrowheads="1"/>
          </p:cNvSpPr>
          <p:nvPr/>
        </p:nvSpPr>
        <p:spPr bwMode="auto">
          <a:xfrm>
            <a:off x="4038600" y="2590800"/>
            <a:ext cx="819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solidFill>
                  <a:srgbClr val="CC0000"/>
                </a:solidFill>
                <a:ea typeface="宋体" charset="-122"/>
              </a:rPr>
              <a:t>animals</a:t>
            </a:r>
          </a:p>
        </p:txBody>
      </p:sp>
      <p:sp>
        <p:nvSpPr>
          <p:cNvPr id="105493" name="Text Box 21"/>
          <p:cNvSpPr txBox="1">
            <a:spLocks noChangeArrowheads="1"/>
          </p:cNvSpPr>
          <p:nvPr/>
        </p:nvSpPr>
        <p:spPr bwMode="auto">
          <a:xfrm>
            <a:off x="7620000" y="2514600"/>
            <a:ext cx="1033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solidFill>
                  <a:srgbClr val="CC0000"/>
                </a:solidFill>
                <a:ea typeface="宋体" charset="-122"/>
              </a:rPr>
              <a:t>computers</a:t>
            </a:r>
          </a:p>
        </p:txBody>
      </p:sp>
      <p:sp>
        <p:nvSpPr>
          <p:cNvPr id="105494" name="Text Box 22"/>
          <p:cNvSpPr txBox="1">
            <a:spLocks noChangeArrowheads="1"/>
          </p:cNvSpPr>
          <p:nvPr/>
        </p:nvSpPr>
        <p:spPr bwMode="auto">
          <a:xfrm>
            <a:off x="304800" y="2590800"/>
            <a:ext cx="1235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dirty="0">
                <a:solidFill>
                  <a:srgbClr val="CC0000"/>
                </a:solidFill>
                <a:ea typeface="宋体" charset="-122"/>
              </a:rPr>
              <a:t>TOPICS</a:t>
            </a:r>
          </a:p>
        </p:txBody>
      </p:sp>
      <p:sp>
        <p:nvSpPr>
          <p:cNvPr id="105495" name="Text Box 23"/>
          <p:cNvSpPr txBox="1">
            <a:spLocks noChangeArrowheads="1"/>
          </p:cNvSpPr>
          <p:nvPr/>
        </p:nvSpPr>
        <p:spPr bwMode="auto">
          <a:xfrm>
            <a:off x="5867400" y="2133600"/>
            <a:ext cx="8699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5400">
                <a:ea typeface="宋体" charset="-122"/>
              </a:rPr>
              <a:t>…</a:t>
            </a:r>
          </a:p>
        </p:txBody>
      </p:sp>
      <p:sp>
        <p:nvSpPr>
          <p:cNvPr id="105496" name="Rectangle 24"/>
          <p:cNvSpPr>
            <a:spLocks noChangeArrowheads="1"/>
          </p:cNvSpPr>
          <p:nvPr/>
        </p:nvSpPr>
        <p:spPr bwMode="auto">
          <a:xfrm>
            <a:off x="2438400" y="4953000"/>
            <a:ext cx="990600" cy="45720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5497" name="Rectangle 25"/>
          <p:cNvSpPr>
            <a:spLocks noChangeArrowheads="1"/>
          </p:cNvSpPr>
          <p:nvPr/>
        </p:nvSpPr>
        <p:spPr bwMode="auto">
          <a:xfrm>
            <a:off x="4114800" y="4953000"/>
            <a:ext cx="990600" cy="45720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5498" name="Rectangle 26"/>
          <p:cNvSpPr>
            <a:spLocks noChangeArrowheads="1"/>
          </p:cNvSpPr>
          <p:nvPr/>
        </p:nvSpPr>
        <p:spPr bwMode="auto">
          <a:xfrm>
            <a:off x="7696200" y="4953000"/>
            <a:ext cx="990600" cy="45720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5499" name="Text Box 27"/>
          <p:cNvSpPr txBox="1">
            <a:spLocks noChangeArrowheads="1"/>
          </p:cNvSpPr>
          <p:nvPr/>
        </p:nvSpPr>
        <p:spPr bwMode="auto">
          <a:xfrm>
            <a:off x="2590800" y="5029200"/>
            <a:ext cx="6207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solidFill>
                  <a:schemeClr val="tx1"/>
                </a:solidFill>
                <a:ea typeface="宋体" charset="-122"/>
              </a:rPr>
              <a:t>Iraqi </a:t>
            </a:r>
          </a:p>
        </p:txBody>
      </p:sp>
      <p:sp>
        <p:nvSpPr>
          <p:cNvPr id="105500" name="Text Box 28"/>
          <p:cNvSpPr txBox="1">
            <a:spLocks noChangeArrowheads="1"/>
          </p:cNvSpPr>
          <p:nvPr/>
        </p:nvSpPr>
        <p:spPr bwMode="auto">
          <a:xfrm>
            <a:off x="4343400" y="5029200"/>
            <a:ext cx="433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solidFill>
                  <a:schemeClr val="tx1"/>
                </a:solidFill>
                <a:ea typeface="宋体" charset="-122"/>
              </a:rPr>
              <a:t>the</a:t>
            </a:r>
          </a:p>
        </p:txBody>
      </p:sp>
      <p:sp>
        <p:nvSpPr>
          <p:cNvPr id="105501" name="Text Box 29"/>
          <p:cNvSpPr txBox="1">
            <a:spLocks noChangeArrowheads="1"/>
          </p:cNvSpPr>
          <p:nvPr/>
        </p:nvSpPr>
        <p:spPr bwMode="auto">
          <a:xfrm>
            <a:off x="7772400" y="5029200"/>
            <a:ext cx="76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solidFill>
                  <a:schemeClr val="tx1"/>
                </a:solidFill>
                <a:ea typeface="宋体" charset="-122"/>
              </a:rPr>
              <a:t>Matlab</a:t>
            </a:r>
          </a:p>
        </p:txBody>
      </p:sp>
      <p:sp>
        <p:nvSpPr>
          <p:cNvPr id="105502" name="Line 30"/>
          <p:cNvSpPr>
            <a:spLocks noChangeShapeType="1"/>
          </p:cNvSpPr>
          <p:nvPr/>
        </p:nvSpPr>
        <p:spPr bwMode="auto">
          <a:xfrm>
            <a:off x="2971800" y="2971800"/>
            <a:ext cx="0" cy="198120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5503" name="Line 31"/>
          <p:cNvSpPr>
            <a:spLocks noChangeShapeType="1"/>
          </p:cNvSpPr>
          <p:nvPr/>
        </p:nvSpPr>
        <p:spPr bwMode="auto">
          <a:xfrm>
            <a:off x="2971800" y="2971800"/>
            <a:ext cx="1524000" cy="198120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5504" name="Line 32"/>
          <p:cNvSpPr>
            <a:spLocks noChangeShapeType="1"/>
          </p:cNvSpPr>
          <p:nvPr/>
        </p:nvSpPr>
        <p:spPr bwMode="auto">
          <a:xfrm>
            <a:off x="2971800" y="2971800"/>
            <a:ext cx="5029200" cy="1981200"/>
          </a:xfrm>
          <a:prstGeom prst="line">
            <a:avLst/>
          </a:prstGeom>
          <a:noFill/>
          <a:ln w="31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5505" name="Line 33"/>
          <p:cNvSpPr>
            <a:spLocks noChangeShapeType="1"/>
          </p:cNvSpPr>
          <p:nvPr/>
        </p:nvSpPr>
        <p:spPr bwMode="auto">
          <a:xfrm flipH="1">
            <a:off x="3200400" y="2895600"/>
            <a:ext cx="5029200" cy="1981200"/>
          </a:xfrm>
          <a:prstGeom prst="line">
            <a:avLst/>
          </a:prstGeom>
          <a:noFill/>
          <a:ln w="31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5506" name="Line 34"/>
          <p:cNvSpPr>
            <a:spLocks noChangeShapeType="1"/>
          </p:cNvSpPr>
          <p:nvPr/>
        </p:nvSpPr>
        <p:spPr bwMode="auto">
          <a:xfrm flipH="1">
            <a:off x="4572000" y="2895600"/>
            <a:ext cx="3657600" cy="205740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5507" name="Line 35"/>
          <p:cNvSpPr>
            <a:spLocks noChangeShapeType="1"/>
          </p:cNvSpPr>
          <p:nvPr/>
        </p:nvSpPr>
        <p:spPr bwMode="auto">
          <a:xfrm>
            <a:off x="4572000" y="2971800"/>
            <a:ext cx="0" cy="198120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5508" name="Line 36"/>
          <p:cNvSpPr>
            <a:spLocks noChangeShapeType="1"/>
          </p:cNvSpPr>
          <p:nvPr/>
        </p:nvSpPr>
        <p:spPr bwMode="auto">
          <a:xfrm>
            <a:off x="8229600" y="2895600"/>
            <a:ext cx="0" cy="205740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
        <p:nvSpPr>
          <p:cNvPr id="40" name="Rectangle 2"/>
          <p:cNvSpPr txBox="1">
            <a:spLocks noChangeArrowheads="1"/>
          </p:cNvSpPr>
          <p:nvPr/>
        </p:nvSpPr>
        <p:spPr>
          <a:xfrm>
            <a:off x="457200" y="274638"/>
            <a:ext cx="8229600" cy="715962"/>
          </a:xfrm>
          <a:prstGeom prst="rect">
            <a:avLst/>
          </a:prstGeom>
        </p:spPr>
        <p:txBody>
          <a:bodyPr vert="horz" lIns="91429" tIns="45714" rIns="91429" bIns="45714"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Example 2: Directed </a:t>
            </a:r>
            <a:r>
              <a:rPr lang="en-US" altLang="zh-CN" sz="2800" b="1" dirty="0" smtClean="0">
                <a:ea typeface="宋体" pitchFamily="2" charset="-122"/>
              </a:rPr>
              <a:t>Graphs</a:t>
            </a:r>
            <a:endParaRPr lang="en-US" altLang="zh-CN" sz="2800" b="1" dirty="0">
              <a:ea typeface="宋体" pitchFamily="2" charset="-122"/>
            </a:endParaRPr>
          </a:p>
        </p:txBody>
      </p:sp>
    </p:spTree>
    <p:extLst>
      <p:ext uri="{BB962C8B-B14F-4D97-AF65-F5344CB8AC3E}">
        <p14:creationId xmlns:p14="http://schemas.microsoft.com/office/powerpoint/2010/main" val="27500406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Box 7"/>
          <p:cNvSpPr txBox="1">
            <a:spLocks noChangeArrowheads="1"/>
          </p:cNvSpPr>
          <p:nvPr/>
        </p:nvSpPr>
        <p:spPr bwMode="auto">
          <a:xfrm>
            <a:off x="76968" y="1180331"/>
            <a:ext cx="619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Marginal for variable </a:t>
            </a:r>
            <a:r>
              <a:rPr lang="en-GB" sz="2800" dirty="0" err="1">
                <a:latin typeface="+mj-lt"/>
              </a:rPr>
              <a:t>i</a:t>
            </a:r>
            <a:r>
              <a:rPr lang="en-GB" sz="2800" dirty="0">
                <a:latin typeface="+mj-lt"/>
              </a:rPr>
              <a:t> taking label l</a:t>
            </a:r>
          </a:p>
        </p:txBody>
      </p:sp>
      <p:grpSp>
        <p:nvGrpSpPr>
          <p:cNvPr id="22533" name="Group 2"/>
          <p:cNvGrpSpPr>
            <a:grpSpLocks/>
          </p:cNvGrpSpPr>
          <p:nvPr/>
        </p:nvGrpSpPr>
        <p:grpSpPr bwMode="auto">
          <a:xfrm>
            <a:off x="254768" y="2075681"/>
            <a:ext cx="8383588" cy="1004888"/>
            <a:chOff x="76200" y="2118774"/>
            <a:chExt cx="8384007" cy="1005426"/>
          </a:xfrm>
        </p:grpSpPr>
        <p:pic>
          <p:nvPicPr>
            <p:cNvPr id="2253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0"/>
              <a:ext cx="2231456" cy="52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118774"/>
              <a:ext cx="6021807" cy="100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534" name="Rectangle 1"/>
          <p:cNvSpPr>
            <a:spLocks noChangeArrowheads="1"/>
          </p:cNvSpPr>
          <p:nvPr/>
        </p:nvSpPr>
        <p:spPr bwMode="auto">
          <a:xfrm>
            <a:off x="7950968" y="2299519"/>
            <a:ext cx="476250" cy="463550"/>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latin typeface="+mj-lt"/>
            </a:endParaRPr>
          </a:p>
        </p:txBody>
      </p:sp>
      <p:sp>
        <p:nvSpPr>
          <p:cNvPr id="22535" name="TextBox 7"/>
          <p:cNvSpPr txBox="1">
            <a:spLocks noChangeArrowheads="1"/>
          </p:cNvSpPr>
          <p:nvPr/>
        </p:nvSpPr>
        <p:spPr bwMode="auto">
          <a:xfrm>
            <a:off x="102368" y="3399656"/>
            <a:ext cx="784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a:latin typeface="+mj-lt"/>
              </a:rPr>
              <a:t>An assignment of all variables in clique c</a:t>
            </a:r>
          </a:p>
        </p:txBody>
      </p:sp>
      <p:sp>
        <p:nvSpPr>
          <p:cNvPr id="10"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err="1">
                <a:ea typeface="宋体" pitchFamily="2" charset="-122"/>
              </a:rPr>
              <a:t>Variational</a:t>
            </a:r>
            <a:r>
              <a:rPr lang="en-US" altLang="zh-CN" sz="2800" b="1" dirty="0">
                <a:ea typeface="宋体" pitchFamily="2" charset="-122"/>
              </a:rPr>
              <a:t> </a:t>
            </a:r>
            <a:r>
              <a:rPr lang="en-US" altLang="zh-CN" sz="2800" b="1" dirty="0" smtClean="0">
                <a:ea typeface="宋体" pitchFamily="2" charset="-122"/>
              </a:rPr>
              <a:t>Inference</a:t>
            </a:r>
            <a:endParaRPr lang="en-US" altLang="zh-CN" sz="2800" b="1" dirty="0">
              <a:ea typeface="宋体" pitchFamily="2" charset="-122"/>
            </a:endParaRPr>
          </a:p>
        </p:txBody>
      </p:sp>
    </p:spTree>
    <p:extLst>
      <p:ext uri="{BB962C8B-B14F-4D97-AF65-F5344CB8AC3E}">
        <p14:creationId xmlns:p14="http://schemas.microsoft.com/office/powerpoint/2010/main" val="6111225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Box 7"/>
          <p:cNvSpPr txBox="1">
            <a:spLocks noChangeArrowheads="1"/>
          </p:cNvSpPr>
          <p:nvPr/>
        </p:nvSpPr>
        <p:spPr bwMode="auto">
          <a:xfrm>
            <a:off x="76968" y="1186036"/>
            <a:ext cx="619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Marginal for variable </a:t>
            </a:r>
            <a:r>
              <a:rPr lang="en-GB" sz="2800" dirty="0" err="1">
                <a:latin typeface="+mj-lt"/>
              </a:rPr>
              <a:t>i</a:t>
            </a:r>
            <a:r>
              <a:rPr lang="en-GB" sz="2800" dirty="0">
                <a:latin typeface="+mj-lt"/>
              </a:rPr>
              <a:t> taking label l</a:t>
            </a:r>
          </a:p>
        </p:txBody>
      </p:sp>
      <p:grpSp>
        <p:nvGrpSpPr>
          <p:cNvPr id="23557" name="Group 2"/>
          <p:cNvGrpSpPr>
            <a:grpSpLocks/>
          </p:cNvGrpSpPr>
          <p:nvPr/>
        </p:nvGrpSpPr>
        <p:grpSpPr bwMode="auto">
          <a:xfrm>
            <a:off x="254768" y="2081386"/>
            <a:ext cx="8383588" cy="1004888"/>
            <a:chOff x="76200" y="2118774"/>
            <a:chExt cx="8384007" cy="1005426"/>
          </a:xfrm>
        </p:grpSpPr>
        <p:pic>
          <p:nvPicPr>
            <p:cNvPr id="2356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0"/>
              <a:ext cx="2231456" cy="52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118774"/>
              <a:ext cx="6021807" cy="100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558" name="Rectangle 1"/>
          <p:cNvSpPr>
            <a:spLocks noChangeArrowheads="1"/>
          </p:cNvSpPr>
          <p:nvPr/>
        </p:nvSpPr>
        <p:spPr bwMode="auto">
          <a:xfrm>
            <a:off x="6609531" y="2276649"/>
            <a:ext cx="766762" cy="463550"/>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latin typeface="+mj-lt"/>
            </a:endParaRPr>
          </a:p>
        </p:txBody>
      </p:sp>
      <p:sp>
        <p:nvSpPr>
          <p:cNvPr id="23559" name="TextBox 7"/>
          <p:cNvSpPr txBox="1">
            <a:spLocks noChangeArrowheads="1"/>
          </p:cNvSpPr>
          <p:nvPr/>
        </p:nvSpPr>
        <p:spPr bwMode="auto">
          <a:xfrm>
            <a:off x="111893" y="3405361"/>
            <a:ext cx="784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a:latin typeface="+mj-lt"/>
              </a:rPr>
              <a:t>An assignment of all variables in clique c</a:t>
            </a:r>
          </a:p>
        </p:txBody>
      </p:sp>
      <mc:AlternateContent xmlns:mc="http://schemas.openxmlformats.org/markup-compatibility/2006" xmlns:a14="http://schemas.microsoft.com/office/drawing/2010/main">
        <mc:Choice Requires="a14">
          <p:sp>
            <p:nvSpPr>
              <p:cNvPr id="23560" name="TextBox 7"/>
              <p:cNvSpPr txBox="1">
                <a:spLocks noChangeArrowheads="1"/>
              </p:cNvSpPr>
              <p:nvPr/>
            </p:nvSpPr>
            <p:spPr bwMode="auto">
              <a:xfrm>
                <a:off x="111893" y="4091161"/>
                <a:ext cx="7848600"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smtClean="0">
                    <a:latin typeface="+mj-lt"/>
                  </a:rPr>
                  <a:t>An assignment of all variables apart from </a:t>
                </a:r>
                <a14:m>
                  <m:oMath xmlns:m="http://schemas.openxmlformats.org/officeDocument/2006/math">
                    <m:sSub>
                      <m:sSubPr>
                        <m:ctrlPr>
                          <a:rPr lang="en-US" sz="2800" b="0" i="1" smtClean="0">
                            <a:latin typeface="Cambria Math"/>
                          </a:rPr>
                        </m:ctrlPr>
                      </m:sSubPr>
                      <m:e>
                        <m:r>
                          <a:rPr lang="en-US" sz="2800" b="0" i="1" smtClean="0">
                            <a:latin typeface="Cambria Math"/>
                          </a:rPr>
                          <m:t>𝑥</m:t>
                        </m:r>
                      </m:e>
                      <m:sub>
                        <m:r>
                          <a:rPr lang="en-US" sz="2800" b="0" i="1" smtClean="0">
                            <a:latin typeface="Cambria Math"/>
                          </a:rPr>
                          <m:t>𝑖</m:t>
                        </m:r>
                      </m:sub>
                    </m:sSub>
                  </m:oMath>
                </a14:m>
                <a:endParaRPr lang="en-GB" sz="2800" dirty="0">
                  <a:latin typeface="+mj-lt"/>
                </a:endParaRPr>
              </a:p>
            </p:txBody>
          </p:sp>
        </mc:Choice>
        <mc:Fallback xmlns="">
          <p:sp>
            <p:nvSpPr>
              <p:cNvPr id="23560" name="TextBox 7"/>
              <p:cNvSpPr txBox="1">
                <a:spLocks noRot="1" noChangeAspect="1" noMove="1" noResize="1" noEditPoints="1" noAdjustHandles="1" noChangeArrowheads="1" noChangeShapeType="1" noTextEdit="1"/>
              </p:cNvSpPr>
              <p:nvPr/>
            </p:nvSpPr>
            <p:spPr bwMode="auto">
              <a:xfrm>
                <a:off x="111893" y="4091161"/>
                <a:ext cx="7848600" cy="523220"/>
              </a:xfrm>
              <a:prstGeom prst="rect">
                <a:avLst/>
              </a:prstGeom>
              <a:blipFill rotWithShape="1">
                <a:blip r:embed="rId5"/>
                <a:stretch>
                  <a:fillRect l="-1320" t="-10465"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1"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err="1">
                <a:ea typeface="宋体" pitchFamily="2" charset="-122"/>
              </a:rPr>
              <a:t>Variational</a:t>
            </a:r>
            <a:r>
              <a:rPr lang="en-US" altLang="zh-CN" sz="2800" b="1" dirty="0">
                <a:ea typeface="宋体" pitchFamily="2" charset="-122"/>
              </a:rPr>
              <a:t> </a:t>
            </a:r>
            <a:r>
              <a:rPr lang="en-US" altLang="zh-CN" sz="2800" b="1" dirty="0" smtClean="0">
                <a:ea typeface="宋体" pitchFamily="2" charset="-122"/>
              </a:rPr>
              <a:t>Inference</a:t>
            </a:r>
            <a:endParaRPr lang="en-US" altLang="zh-CN" sz="2800" b="1" dirty="0">
              <a:ea typeface="宋体" pitchFamily="2" charset="-122"/>
            </a:endParaRPr>
          </a:p>
        </p:txBody>
      </p:sp>
    </p:spTree>
    <p:extLst>
      <p:ext uri="{BB962C8B-B14F-4D97-AF65-F5344CB8AC3E}">
        <p14:creationId xmlns:p14="http://schemas.microsoft.com/office/powerpoint/2010/main" val="10156006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Box 7"/>
          <p:cNvSpPr txBox="1">
            <a:spLocks noChangeArrowheads="1"/>
          </p:cNvSpPr>
          <p:nvPr/>
        </p:nvSpPr>
        <p:spPr bwMode="auto">
          <a:xfrm>
            <a:off x="83120" y="1182613"/>
            <a:ext cx="619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Marginal for variable </a:t>
            </a:r>
            <a:r>
              <a:rPr lang="en-GB" sz="2800" dirty="0" err="1">
                <a:latin typeface="+mj-lt"/>
              </a:rPr>
              <a:t>i</a:t>
            </a:r>
            <a:r>
              <a:rPr lang="en-GB" sz="2800" dirty="0">
                <a:latin typeface="+mj-lt"/>
              </a:rPr>
              <a:t> taking label l</a:t>
            </a:r>
          </a:p>
        </p:txBody>
      </p:sp>
      <p:grpSp>
        <p:nvGrpSpPr>
          <p:cNvPr id="24581" name="Group 2"/>
          <p:cNvGrpSpPr>
            <a:grpSpLocks/>
          </p:cNvGrpSpPr>
          <p:nvPr/>
        </p:nvGrpSpPr>
        <p:grpSpPr bwMode="auto">
          <a:xfrm>
            <a:off x="260920" y="2077963"/>
            <a:ext cx="8383588" cy="1004888"/>
            <a:chOff x="76200" y="2118774"/>
            <a:chExt cx="8384007" cy="1005426"/>
          </a:xfrm>
        </p:grpSpPr>
        <p:pic>
          <p:nvPicPr>
            <p:cNvPr id="2458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0"/>
              <a:ext cx="2231456" cy="52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118774"/>
              <a:ext cx="6021807" cy="100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582" name="Rectangle 1"/>
          <p:cNvSpPr>
            <a:spLocks noChangeArrowheads="1"/>
          </p:cNvSpPr>
          <p:nvPr/>
        </p:nvSpPr>
        <p:spPr bwMode="auto">
          <a:xfrm>
            <a:off x="5823520" y="2273226"/>
            <a:ext cx="1676400" cy="463550"/>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latin typeface="+mj-lt"/>
            </a:endParaRPr>
          </a:p>
        </p:txBody>
      </p:sp>
      <p:sp>
        <p:nvSpPr>
          <p:cNvPr id="24583" name="TextBox 7"/>
          <p:cNvSpPr txBox="1">
            <a:spLocks noChangeArrowheads="1"/>
          </p:cNvSpPr>
          <p:nvPr/>
        </p:nvSpPr>
        <p:spPr bwMode="auto">
          <a:xfrm>
            <a:off x="108520" y="3401938"/>
            <a:ext cx="784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a:latin typeface="+mj-lt"/>
              </a:rPr>
              <a:t>An assignment of all variables in clique c</a:t>
            </a:r>
          </a:p>
        </p:txBody>
      </p:sp>
      <mc:AlternateContent xmlns:mc="http://schemas.openxmlformats.org/markup-compatibility/2006" xmlns:a14="http://schemas.microsoft.com/office/drawing/2010/main">
        <mc:Choice Requires="a14">
          <p:sp>
            <p:nvSpPr>
              <p:cNvPr id="24584" name="TextBox 7"/>
              <p:cNvSpPr txBox="1">
                <a:spLocks noChangeArrowheads="1"/>
              </p:cNvSpPr>
              <p:nvPr/>
            </p:nvSpPr>
            <p:spPr bwMode="auto">
              <a:xfrm>
                <a:off x="107504" y="4087738"/>
                <a:ext cx="7848600"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smtClean="0">
                    <a:latin typeface="+mj-lt"/>
                  </a:rPr>
                  <a:t>An assignment of all variables apart from </a:t>
                </a:r>
                <a14:m>
                  <m:oMath xmlns:m="http://schemas.openxmlformats.org/officeDocument/2006/math">
                    <m:sSub>
                      <m:sSubPr>
                        <m:ctrlPr>
                          <a:rPr lang="en-US" sz="2800" b="0" i="1" smtClean="0">
                            <a:latin typeface="Cambria Math"/>
                          </a:rPr>
                        </m:ctrlPr>
                      </m:sSubPr>
                      <m:e>
                        <m:r>
                          <a:rPr lang="en-US" sz="2800" b="0" i="1" smtClean="0">
                            <a:latin typeface="Cambria Math"/>
                          </a:rPr>
                          <m:t>𝑥</m:t>
                        </m:r>
                      </m:e>
                      <m:sub>
                        <m:r>
                          <a:rPr lang="en-US" sz="2800" b="0" i="1" smtClean="0">
                            <a:latin typeface="Cambria Math"/>
                          </a:rPr>
                          <m:t>𝑖</m:t>
                        </m:r>
                      </m:sub>
                    </m:sSub>
                  </m:oMath>
                </a14:m>
                <a:endParaRPr lang="en-GB" sz="2800" dirty="0">
                  <a:latin typeface="+mj-lt"/>
                </a:endParaRPr>
              </a:p>
            </p:txBody>
          </p:sp>
        </mc:Choice>
        <mc:Fallback xmlns="">
          <p:sp>
            <p:nvSpPr>
              <p:cNvPr id="24584" name="TextBox 7"/>
              <p:cNvSpPr txBox="1">
                <a:spLocks noRot="1" noChangeAspect="1" noMove="1" noResize="1" noEditPoints="1" noAdjustHandles="1" noChangeArrowheads="1" noChangeShapeType="1" noTextEdit="1"/>
              </p:cNvSpPr>
              <p:nvPr/>
            </p:nvSpPr>
            <p:spPr bwMode="auto">
              <a:xfrm>
                <a:off x="107504" y="4087738"/>
                <a:ext cx="7848600" cy="523220"/>
              </a:xfrm>
              <a:prstGeom prst="rect">
                <a:avLst/>
              </a:prstGeom>
              <a:blipFill rotWithShape="1">
                <a:blip r:embed="rId5"/>
                <a:stretch>
                  <a:fillRect l="-1399" t="-10588" b="-3411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585" name="TextBox 7"/>
              <p:cNvSpPr txBox="1">
                <a:spLocks noChangeArrowheads="1"/>
              </p:cNvSpPr>
              <p:nvPr/>
            </p:nvSpPr>
            <p:spPr bwMode="auto">
              <a:xfrm>
                <a:off x="145033" y="4705325"/>
                <a:ext cx="9107487"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smtClean="0">
                    <a:latin typeface="+mj-lt"/>
                  </a:rPr>
                  <a:t>Marginal distribution of all variables in c apart from </a:t>
                </a:r>
                <a14:m>
                  <m:oMath xmlns:m="http://schemas.openxmlformats.org/officeDocument/2006/math">
                    <m:sSub>
                      <m:sSubPr>
                        <m:ctrlPr>
                          <a:rPr lang="en-US" sz="2800" b="0" i="1" smtClean="0">
                            <a:latin typeface="Cambria Math"/>
                          </a:rPr>
                        </m:ctrlPr>
                      </m:sSubPr>
                      <m:e>
                        <m:r>
                          <a:rPr lang="en-US" sz="2800" b="0" i="1" smtClean="0">
                            <a:latin typeface="Cambria Math"/>
                          </a:rPr>
                          <m:t>𝑥</m:t>
                        </m:r>
                      </m:e>
                      <m:sub>
                        <m:r>
                          <a:rPr lang="en-US" sz="2800" b="0" i="1" smtClean="0">
                            <a:latin typeface="Cambria Math"/>
                          </a:rPr>
                          <m:t>𝑖</m:t>
                        </m:r>
                      </m:sub>
                    </m:sSub>
                  </m:oMath>
                </a14:m>
                <a:endParaRPr lang="en-GB" sz="2800" dirty="0">
                  <a:latin typeface="+mj-lt"/>
                </a:endParaRPr>
              </a:p>
            </p:txBody>
          </p:sp>
        </mc:Choice>
        <mc:Fallback xmlns="">
          <p:sp>
            <p:nvSpPr>
              <p:cNvPr id="24585" name="TextBox 7"/>
              <p:cNvSpPr txBox="1">
                <a:spLocks noRot="1" noChangeAspect="1" noMove="1" noResize="1" noEditPoints="1" noAdjustHandles="1" noChangeArrowheads="1" noChangeShapeType="1" noTextEdit="1"/>
              </p:cNvSpPr>
              <p:nvPr/>
            </p:nvSpPr>
            <p:spPr bwMode="auto">
              <a:xfrm>
                <a:off x="145033" y="4705325"/>
                <a:ext cx="9107487" cy="523220"/>
              </a:xfrm>
              <a:prstGeom prst="rect">
                <a:avLst/>
              </a:prstGeom>
              <a:blipFill rotWithShape="1">
                <a:blip r:embed="rId6"/>
                <a:stretch>
                  <a:fillRect l="-1205" t="-10465"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2"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err="1">
                <a:ea typeface="宋体" pitchFamily="2" charset="-122"/>
              </a:rPr>
              <a:t>Variational</a:t>
            </a:r>
            <a:r>
              <a:rPr lang="en-US" altLang="zh-CN" sz="2800" b="1" dirty="0">
                <a:ea typeface="宋体" pitchFamily="2" charset="-122"/>
              </a:rPr>
              <a:t> Inference</a:t>
            </a:r>
          </a:p>
        </p:txBody>
      </p:sp>
    </p:spTree>
    <p:extLst>
      <p:ext uri="{BB962C8B-B14F-4D97-AF65-F5344CB8AC3E}">
        <p14:creationId xmlns:p14="http://schemas.microsoft.com/office/powerpoint/2010/main" val="24170232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Box 7"/>
          <p:cNvSpPr txBox="1">
            <a:spLocks noChangeArrowheads="1"/>
          </p:cNvSpPr>
          <p:nvPr/>
        </p:nvSpPr>
        <p:spPr bwMode="auto">
          <a:xfrm>
            <a:off x="83120" y="1184448"/>
            <a:ext cx="619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a:latin typeface="+mj-lt"/>
              </a:rPr>
              <a:t>Marginal for variable </a:t>
            </a:r>
            <a:r>
              <a:rPr lang="en-GB" sz="2800" dirty="0" err="1">
                <a:latin typeface="+mj-lt"/>
              </a:rPr>
              <a:t>i</a:t>
            </a:r>
            <a:r>
              <a:rPr lang="en-GB" sz="2800" dirty="0">
                <a:latin typeface="+mj-lt"/>
              </a:rPr>
              <a:t> taking label l</a:t>
            </a:r>
          </a:p>
        </p:txBody>
      </p:sp>
      <p:grpSp>
        <p:nvGrpSpPr>
          <p:cNvPr id="25605" name="Group 2"/>
          <p:cNvGrpSpPr>
            <a:grpSpLocks/>
          </p:cNvGrpSpPr>
          <p:nvPr/>
        </p:nvGrpSpPr>
        <p:grpSpPr bwMode="auto">
          <a:xfrm>
            <a:off x="260920" y="2079798"/>
            <a:ext cx="8383588" cy="1004888"/>
            <a:chOff x="76200" y="2118774"/>
            <a:chExt cx="8384007" cy="1005426"/>
          </a:xfrm>
        </p:grpSpPr>
        <p:pic>
          <p:nvPicPr>
            <p:cNvPr id="2561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0"/>
              <a:ext cx="2231456" cy="52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118774"/>
              <a:ext cx="6021807" cy="100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606" name="Rectangle 1"/>
          <p:cNvSpPr>
            <a:spLocks noChangeArrowheads="1"/>
          </p:cNvSpPr>
          <p:nvPr/>
        </p:nvSpPr>
        <p:spPr bwMode="auto">
          <a:xfrm>
            <a:off x="4680520" y="2219498"/>
            <a:ext cx="3805238" cy="930275"/>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latin typeface="+mj-lt"/>
            </a:endParaRPr>
          </a:p>
        </p:txBody>
      </p:sp>
      <p:sp>
        <p:nvSpPr>
          <p:cNvPr id="25607" name="TextBox 7"/>
          <p:cNvSpPr txBox="1">
            <a:spLocks noChangeArrowheads="1"/>
          </p:cNvSpPr>
          <p:nvPr/>
        </p:nvSpPr>
        <p:spPr bwMode="auto">
          <a:xfrm>
            <a:off x="108520" y="3403773"/>
            <a:ext cx="784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a:latin typeface="+mj-lt"/>
              </a:rPr>
              <a:t>An assignment of all variables in clique c</a:t>
            </a:r>
          </a:p>
        </p:txBody>
      </p:sp>
      <mc:AlternateContent xmlns:mc="http://schemas.openxmlformats.org/markup-compatibility/2006" xmlns:a14="http://schemas.microsoft.com/office/drawing/2010/main">
        <mc:Choice Requires="a14">
          <p:sp>
            <p:nvSpPr>
              <p:cNvPr id="25608" name="TextBox 7"/>
              <p:cNvSpPr txBox="1">
                <a:spLocks noChangeArrowheads="1"/>
              </p:cNvSpPr>
              <p:nvPr/>
            </p:nvSpPr>
            <p:spPr bwMode="auto">
              <a:xfrm>
                <a:off x="108520" y="4089573"/>
                <a:ext cx="7848600"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smtClean="0">
                    <a:latin typeface="+mj-lt"/>
                  </a:rPr>
                  <a:t>An assignment of all variables apart from </a:t>
                </a:r>
                <a14:m>
                  <m:oMath xmlns:m="http://schemas.openxmlformats.org/officeDocument/2006/math">
                    <m:sSub>
                      <m:sSubPr>
                        <m:ctrlPr>
                          <a:rPr lang="en-US" sz="2800" b="0" i="1" smtClean="0">
                            <a:latin typeface="Cambria Math"/>
                          </a:rPr>
                        </m:ctrlPr>
                      </m:sSubPr>
                      <m:e>
                        <m:r>
                          <a:rPr lang="en-US" sz="2800" b="0" i="1" smtClean="0">
                            <a:latin typeface="Cambria Math"/>
                          </a:rPr>
                          <m:t>𝑥</m:t>
                        </m:r>
                      </m:e>
                      <m:sub>
                        <m:r>
                          <a:rPr lang="en-US" sz="2800" b="0" i="1" smtClean="0">
                            <a:latin typeface="Cambria Math"/>
                          </a:rPr>
                          <m:t>𝑖</m:t>
                        </m:r>
                      </m:sub>
                    </m:sSub>
                  </m:oMath>
                </a14:m>
                <a:endParaRPr lang="en-GB" sz="2800" dirty="0">
                  <a:latin typeface="+mj-lt"/>
                </a:endParaRPr>
              </a:p>
            </p:txBody>
          </p:sp>
        </mc:Choice>
        <mc:Fallback xmlns="">
          <p:sp>
            <p:nvSpPr>
              <p:cNvPr id="25608" name="TextBox 7"/>
              <p:cNvSpPr txBox="1">
                <a:spLocks noRot="1" noChangeAspect="1" noMove="1" noResize="1" noEditPoints="1" noAdjustHandles="1" noChangeArrowheads="1" noChangeShapeType="1" noTextEdit="1"/>
              </p:cNvSpPr>
              <p:nvPr/>
            </p:nvSpPr>
            <p:spPr bwMode="auto">
              <a:xfrm>
                <a:off x="108520" y="4089573"/>
                <a:ext cx="7848600" cy="523220"/>
              </a:xfrm>
              <a:prstGeom prst="rect">
                <a:avLst/>
              </a:prstGeom>
              <a:blipFill rotWithShape="1">
                <a:blip r:embed="rId5"/>
                <a:stretch>
                  <a:fillRect l="-1399" t="-10465"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609" name="TextBox 7"/>
              <p:cNvSpPr txBox="1">
                <a:spLocks noChangeArrowheads="1"/>
              </p:cNvSpPr>
              <p:nvPr/>
            </p:nvSpPr>
            <p:spPr bwMode="auto">
              <a:xfrm>
                <a:off x="145033" y="4707160"/>
                <a:ext cx="9107487"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smtClean="0">
                    <a:latin typeface="+mj-lt"/>
                  </a:rPr>
                  <a:t>Marginal distribution of all variables in c apart from </a:t>
                </a:r>
                <a14:m>
                  <m:oMath xmlns:m="http://schemas.openxmlformats.org/officeDocument/2006/math">
                    <m:sSub>
                      <m:sSubPr>
                        <m:ctrlPr>
                          <a:rPr lang="en-US" sz="2800" b="0" i="1" smtClean="0">
                            <a:latin typeface="Cambria Math"/>
                          </a:rPr>
                        </m:ctrlPr>
                      </m:sSubPr>
                      <m:e>
                        <m:r>
                          <a:rPr lang="en-US" sz="2800" b="0" i="1" smtClean="0">
                            <a:latin typeface="Cambria Math"/>
                          </a:rPr>
                          <m:t>𝑥</m:t>
                        </m:r>
                      </m:e>
                      <m:sub>
                        <m:r>
                          <a:rPr lang="en-US" sz="2800" b="0" i="1" smtClean="0">
                            <a:latin typeface="Cambria Math"/>
                          </a:rPr>
                          <m:t>𝑖</m:t>
                        </m:r>
                      </m:sub>
                    </m:sSub>
                  </m:oMath>
                </a14:m>
                <a:endParaRPr lang="en-GB" sz="2800" dirty="0">
                  <a:latin typeface="+mj-lt"/>
                </a:endParaRPr>
              </a:p>
            </p:txBody>
          </p:sp>
        </mc:Choice>
        <mc:Fallback xmlns="">
          <p:sp>
            <p:nvSpPr>
              <p:cNvPr id="25609" name="TextBox 7"/>
              <p:cNvSpPr txBox="1">
                <a:spLocks noRot="1" noChangeAspect="1" noMove="1" noResize="1" noEditPoints="1" noAdjustHandles="1" noChangeArrowheads="1" noChangeShapeType="1" noTextEdit="1"/>
              </p:cNvSpPr>
              <p:nvPr/>
            </p:nvSpPr>
            <p:spPr bwMode="auto">
              <a:xfrm>
                <a:off x="145033" y="4707160"/>
                <a:ext cx="9107487" cy="523220"/>
              </a:xfrm>
              <a:prstGeom prst="rect">
                <a:avLst/>
              </a:prstGeom>
              <a:blipFill rotWithShape="1">
                <a:blip r:embed="rId6"/>
                <a:stretch>
                  <a:fillRect l="-1205" t="-10465"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610" name="TextBox 7"/>
              <p:cNvSpPr txBox="1">
                <a:spLocks noChangeArrowheads="1"/>
              </p:cNvSpPr>
              <p:nvPr/>
            </p:nvSpPr>
            <p:spPr bwMode="auto">
              <a:xfrm>
                <a:off x="108520" y="5355232"/>
                <a:ext cx="9107488" cy="9540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800" dirty="0" smtClean="0">
                    <a:latin typeface="+mj-lt"/>
                  </a:rPr>
                  <a:t>Summation evaluates the expected value of cost over distribution Q given that </a:t>
                </a:r>
                <a14:m>
                  <m:oMath xmlns:m="http://schemas.openxmlformats.org/officeDocument/2006/math">
                    <m:sSub>
                      <m:sSubPr>
                        <m:ctrlPr>
                          <a:rPr lang="en-US" sz="2800" b="0" i="1" smtClean="0">
                            <a:latin typeface="Cambria Math"/>
                          </a:rPr>
                        </m:ctrlPr>
                      </m:sSubPr>
                      <m:e>
                        <m:r>
                          <a:rPr lang="en-US" sz="2800" b="0" i="1" smtClean="0">
                            <a:latin typeface="Cambria Math"/>
                          </a:rPr>
                          <m:t>𝑥</m:t>
                        </m:r>
                      </m:e>
                      <m:sub>
                        <m:r>
                          <a:rPr lang="en-US" sz="2800" b="0" i="1" smtClean="0">
                            <a:latin typeface="Cambria Math"/>
                          </a:rPr>
                          <m:t>𝑖</m:t>
                        </m:r>
                      </m:sub>
                    </m:sSub>
                  </m:oMath>
                </a14:m>
                <a:r>
                  <a:rPr lang="en-GB" sz="2800" dirty="0" smtClean="0">
                    <a:latin typeface="+mj-lt"/>
                  </a:rPr>
                  <a:t> </a:t>
                </a:r>
                <a:r>
                  <a:rPr lang="en-GB" sz="2800" dirty="0">
                    <a:latin typeface="+mj-lt"/>
                  </a:rPr>
                  <a:t>takes label l</a:t>
                </a:r>
              </a:p>
            </p:txBody>
          </p:sp>
        </mc:Choice>
        <mc:Fallback xmlns="">
          <p:sp>
            <p:nvSpPr>
              <p:cNvPr id="25610" name="TextBox 7"/>
              <p:cNvSpPr txBox="1">
                <a:spLocks noRot="1" noChangeAspect="1" noMove="1" noResize="1" noEditPoints="1" noAdjustHandles="1" noChangeArrowheads="1" noChangeShapeType="1" noTextEdit="1"/>
              </p:cNvSpPr>
              <p:nvPr/>
            </p:nvSpPr>
            <p:spPr bwMode="auto">
              <a:xfrm>
                <a:off x="108520" y="5355232"/>
                <a:ext cx="9107488" cy="954088"/>
              </a:xfrm>
              <a:prstGeom prst="rect">
                <a:avLst/>
              </a:prstGeom>
              <a:blipFill rotWithShape="1">
                <a:blip r:embed="rId7"/>
                <a:stretch>
                  <a:fillRect l="-1205" t="-5732" b="-171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3"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err="1">
                <a:ea typeface="宋体" pitchFamily="2" charset="-122"/>
              </a:rPr>
              <a:t>Variational</a:t>
            </a:r>
            <a:r>
              <a:rPr lang="en-US" altLang="zh-CN" sz="2800" b="1" dirty="0">
                <a:ea typeface="宋体" pitchFamily="2" charset="-122"/>
              </a:rPr>
              <a:t> Inference</a:t>
            </a:r>
          </a:p>
        </p:txBody>
      </p:sp>
    </p:spTree>
    <p:extLst>
      <p:ext uri="{BB962C8B-B14F-4D97-AF65-F5344CB8AC3E}">
        <p14:creationId xmlns:p14="http://schemas.microsoft.com/office/powerpoint/2010/main" val="30674784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28" name="Straight Connector 15"/>
          <p:cNvCxnSpPr>
            <a:cxnSpLocks noChangeShapeType="1"/>
            <a:stCxn id="26635" idx="2"/>
            <a:endCxn id="26634" idx="6"/>
          </p:cNvCxnSpPr>
          <p:nvPr/>
        </p:nvCxnSpPr>
        <p:spPr bwMode="auto">
          <a:xfrm flipH="1">
            <a:off x="1911350" y="2349500"/>
            <a:ext cx="831850" cy="4763"/>
          </a:xfrm>
          <a:prstGeom prst="line">
            <a:avLst/>
          </a:prstGeom>
          <a:noFill/>
          <a:ln w="28575" algn="ctr">
            <a:solidFill>
              <a:schemeClr val="tx1"/>
            </a:solidFill>
            <a:miter lim="800000"/>
            <a:headEnd/>
            <a:tailEnd/>
          </a:ln>
          <a:extLst>
            <a:ext uri="{909E8E84-426E-40DD-AFC4-6F175D3DCCD1}">
              <a14:hiddenFill xmlns:a14="http://schemas.microsoft.com/office/drawing/2010/main">
                <a:noFill/>
              </a14:hiddenFill>
            </a:ext>
          </a:extLst>
        </p:spPr>
      </p:cxnSp>
      <p:pic>
        <p:nvPicPr>
          <p:cNvPr id="2662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3238" y="2520950"/>
            <a:ext cx="2762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8725" y="2501900"/>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2547367"/>
            <a:ext cx="5937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6013" y="2568005"/>
            <a:ext cx="5937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633" name="Straight Arrow Connector 44"/>
          <p:cNvCxnSpPr>
            <a:cxnSpLocks noChangeShapeType="1"/>
          </p:cNvCxnSpPr>
          <p:nvPr/>
        </p:nvCxnSpPr>
        <p:spPr bwMode="auto">
          <a:xfrm flipH="1" flipV="1">
            <a:off x="1911350" y="2514600"/>
            <a:ext cx="476250" cy="1588"/>
          </a:xfrm>
          <a:prstGeom prst="straightConnector1">
            <a:avLst/>
          </a:prstGeom>
          <a:noFill/>
          <a:ln w="9525" algn="ctr">
            <a:solidFill>
              <a:srgbClr val="FF0000"/>
            </a:solidFill>
            <a:miter lim="800000"/>
            <a:headEnd/>
            <a:tailEnd type="arrow" w="med" len="med"/>
          </a:ln>
          <a:extLst>
            <a:ext uri="{909E8E84-426E-40DD-AFC4-6F175D3DCCD1}">
              <a14:hiddenFill xmlns:a14="http://schemas.microsoft.com/office/drawing/2010/main">
                <a:noFill/>
              </a14:hiddenFill>
            </a:ext>
          </a:extLst>
        </p:spPr>
      </p:cxnSp>
      <p:sp>
        <p:nvSpPr>
          <p:cNvPr id="26634" name="Oval 7"/>
          <p:cNvSpPr>
            <a:spLocks noChangeArrowheads="1"/>
          </p:cNvSpPr>
          <p:nvPr/>
        </p:nvSpPr>
        <p:spPr bwMode="auto">
          <a:xfrm>
            <a:off x="1606550" y="2201863"/>
            <a:ext cx="304800" cy="304800"/>
          </a:xfrm>
          <a:prstGeom prst="ellipse">
            <a:avLst/>
          </a:prstGeom>
          <a:solidFill>
            <a:schemeClr val="bg1">
              <a:lumMod val="50000"/>
            </a:schemeClr>
          </a:solidFill>
          <a:ln>
            <a:noFill/>
          </a:ln>
        </p:spPr>
        <p:txBody>
          <a:bodyPr wrap="none" anchor="ctr"/>
          <a:lstStyle/>
          <a:p>
            <a:endParaRPr lang="en-GB" sz="1600"/>
          </a:p>
        </p:txBody>
      </p:sp>
      <p:sp>
        <p:nvSpPr>
          <p:cNvPr id="26635" name="Oval 7"/>
          <p:cNvSpPr>
            <a:spLocks noChangeArrowheads="1"/>
          </p:cNvSpPr>
          <p:nvPr/>
        </p:nvSpPr>
        <p:spPr bwMode="auto">
          <a:xfrm>
            <a:off x="2743200" y="2197100"/>
            <a:ext cx="304800" cy="304800"/>
          </a:xfrm>
          <a:prstGeom prst="ellipse">
            <a:avLst/>
          </a:prstGeom>
          <a:solidFill>
            <a:schemeClr val="bg1">
              <a:lumMod val="50000"/>
            </a:schemeClr>
          </a:solidFill>
          <a:ln>
            <a:noFill/>
          </a:ln>
        </p:spPr>
        <p:txBody>
          <a:bodyPr wrap="none" anchor="ctr"/>
          <a:lstStyle/>
          <a:p>
            <a:endParaRPr lang="en-GB" sz="1600"/>
          </a:p>
        </p:txBody>
      </p:sp>
      <p:sp>
        <p:nvSpPr>
          <p:cNvPr id="26636" name="Oval 7"/>
          <p:cNvSpPr>
            <a:spLocks noChangeArrowheads="1"/>
          </p:cNvSpPr>
          <p:nvPr/>
        </p:nvSpPr>
        <p:spPr bwMode="auto">
          <a:xfrm>
            <a:off x="1612900" y="1219200"/>
            <a:ext cx="304800" cy="304800"/>
          </a:xfrm>
          <a:prstGeom prst="ellipse">
            <a:avLst/>
          </a:prstGeom>
          <a:solidFill>
            <a:schemeClr val="bg1">
              <a:lumMod val="50000"/>
            </a:schemeClr>
          </a:solidFill>
          <a:ln>
            <a:noFill/>
          </a:ln>
        </p:spPr>
        <p:txBody>
          <a:bodyPr wrap="none" anchor="ctr"/>
          <a:lstStyle/>
          <a:p>
            <a:endParaRPr lang="en-GB" sz="1600"/>
          </a:p>
        </p:txBody>
      </p:sp>
      <p:sp>
        <p:nvSpPr>
          <p:cNvPr id="26637" name="Oval 7"/>
          <p:cNvSpPr>
            <a:spLocks noChangeArrowheads="1"/>
          </p:cNvSpPr>
          <p:nvPr/>
        </p:nvSpPr>
        <p:spPr bwMode="auto">
          <a:xfrm>
            <a:off x="522784" y="2209800"/>
            <a:ext cx="304800" cy="304800"/>
          </a:xfrm>
          <a:prstGeom prst="ellipse">
            <a:avLst/>
          </a:prstGeom>
          <a:solidFill>
            <a:schemeClr val="bg1">
              <a:lumMod val="50000"/>
            </a:schemeClr>
          </a:solidFill>
          <a:ln>
            <a:noFill/>
          </a:ln>
        </p:spPr>
        <p:txBody>
          <a:bodyPr wrap="none" anchor="ctr"/>
          <a:lstStyle/>
          <a:p>
            <a:endParaRPr lang="en-GB" sz="1600"/>
          </a:p>
        </p:txBody>
      </p:sp>
      <p:sp>
        <p:nvSpPr>
          <p:cNvPr id="26638" name="Oval 7"/>
          <p:cNvSpPr>
            <a:spLocks noChangeArrowheads="1"/>
          </p:cNvSpPr>
          <p:nvPr/>
        </p:nvSpPr>
        <p:spPr bwMode="auto">
          <a:xfrm>
            <a:off x="1612900" y="3124200"/>
            <a:ext cx="304800" cy="304800"/>
          </a:xfrm>
          <a:prstGeom prst="ellipse">
            <a:avLst/>
          </a:prstGeom>
          <a:solidFill>
            <a:schemeClr val="bg1">
              <a:lumMod val="50000"/>
            </a:schemeClr>
          </a:solidFill>
          <a:ln>
            <a:noFill/>
          </a:ln>
        </p:spPr>
        <p:txBody>
          <a:bodyPr wrap="none" anchor="ctr"/>
          <a:lstStyle/>
          <a:p>
            <a:endParaRPr lang="en-GB" sz="1600"/>
          </a:p>
        </p:txBody>
      </p:sp>
      <p:cxnSp>
        <p:nvCxnSpPr>
          <p:cNvPr id="26639" name="Straight Connector 15"/>
          <p:cNvCxnSpPr>
            <a:cxnSpLocks noChangeShapeType="1"/>
            <a:stCxn id="26634" idx="2"/>
            <a:endCxn id="26637" idx="6"/>
          </p:cNvCxnSpPr>
          <p:nvPr/>
        </p:nvCxnSpPr>
        <p:spPr bwMode="auto">
          <a:xfrm flipH="1">
            <a:off x="827584" y="2354263"/>
            <a:ext cx="778966" cy="7937"/>
          </a:xfrm>
          <a:prstGeom prst="line">
            <a:avLst/>
          </a:prstGeom>
          <a:noFill/>
          <a:ln w="28575" algn="ctr">
            <a:solidFill>
              <a:schemeClr val="tx1"/>
            </a:solidFill>
            <a:miter lim="800000"/>
            <a:headEnd/>
            <a:tailEnd/>
          </a:ln>
          <a:extLst>
            <a:ext uri="{909E8E84-426E-40DD-AFC4-6F175D3DCCD1}">
              <a14:hiddenFill xmlns:a14="http://schemas.microsoft.com/office/drawing/2010/main">
                <a:noFill/>
              </a14:hiddenFill>
            </a:ext>
          </a:extLst>
        </p:spPr>
      </p:cxnSp>
      <p:cxnSp>
        <p:nvCxnSpPr>
          <p:cNvPr id="26640" name="Straight Connector 15"/>
          <p:cNvCxnSpPr>
            <a:cxnSpLocks noChangeShapeType="1"/>
            <a:stCxn id="26636" idx="4"/>
            <a:endCxn id="26634" idx="0"/>
          </p:cNvCxnSpPr>
          <p:nvPr/>
        </p:nvCxnSpPr>
        <p:spPr bwMode="auto">
          <a:xfrm flipH="1">
            <a:off x="1758950" y="1524000"/>
            <a:ext cx="6350" cy="677863"/>
          </a:xfrm>
          <a:prstGeom prst="line">
            <a:avLst/>
          </a:prstGeom>
          <a:noFill/>
          <a:ln w="28575" algn="ctr">
            <a:solidFill>
              <a:schemeClr val="tx1"/>
            </a:solidFill>
            <a:miter lim="800000"/>
            <a:headEnd/>
            <a:tailEnd/>
          </a:ln>
          <a:extLst>
            <a:ext uri="{909E8E84-426E-40DD-AFC4-6F175D3DCCD1}">
              <a14:hiddenFill xmlns:a14="http://schemas.microsoft.com/office/drawing/2010/main">
                <a:noFill/>
              </a14:hiddenFill>
            </a:ext>
          </a:extLst>
        </p:spPr>
      </p:cxnSp>
      <p:cxnSp>
        <p:nvCxnSpPr>
          <p:cNvPr id="26641" name="Straight Connector 15"/>
          <p:cNvCxnSpPr>
            <a:cxnSpLocks noChangeShapeType="1"/>
            <a:endCxn id="26638" idx="0"/>
          </p:cNvCxnSpPr>
          <p:nvPr/>
        </p:nvCxnSpPr>
        <p:spPr bwMode="auto">
          <a:xfrm>
            <a:off x="1765300" y="2484438"/>
            <a:ext cx="0" cy="639762"/>
          </a:xfrm>
          <a:prstGeom prst="line">
            <a:avLst/>
          </a:prstGeom>
          <a:noFill/>
          <a:ln w="28575" algn="ctr">
            <a:solidFill>
              <a:schemeClr val="tx1"/>
            </a:solidFill>
            <a:miter lim="800000"/>
            <a:headEnd/>
            <a:tailEnd/>
          </a:ln>
          <a:extLst>
            <a:ext uri="{909E8E84-426E-40DD-AFC4-6F175D3DCCD1}">
              <a14:hiddenFill xmlns:a14="http://schemas.microsoft.com/office/drawing/2010/main">
                <a:noFill/>
              </a14:hiddenFill>
            </a:ext>
          </a:extLst>
        </p:spPr>
      </p:cxnSp>
      <p:cxnSp>
        <p:nvCxnSpPr>
          <p:cNvPr id="26642" name="Straight Arrow Connector 44"/>
          <p:cNvCxnSpPr>
            <a:cxnSpLocks noChangeShapeType="1"/>
          </p:cNvCxnSpPr>
          <p:nvPr/>
        </p:nvCxnSpPr>
        <p:spPr bwMode="auto">
          <a:xfrm flipV="1">
            <a:off x="1619250" y="2525713"/>
            <a:ext cx="0" cy="368300"/>
          </a:xfrm>
          <a:prstGeom prst="straightConnector1">
            <a:avLst/>
          </a:prstGeom>
          <a:noFill/>
          <a:ln w="9525" algn="ctr">
            <a:solidFill>
              <a:srgbClr val="FF0000"/>
            </a:solidFill>
            <a:miter lim="800000"/>
            <a:headEnd/>
            <a:tailEnd type="arrow" w="med" len="med"/>
          </a:ln>
          <a:extLst>
            <a:ext uri="{909E8E84-426E-40DD-AFC4-6F175D3DCCD1}">
              <a14:hiddenFill xmlns:a14="http://schemas.microsoft.com/office/drawing/2010/main">
                <a:noFill/>
              </a14:hiddenFill>
            </a:ext>
          </a:extLst>
        </p:spPr>
      </p:cxnSp>
      <p:cxnSp>
        <p:nvCxnSpPr>
          <p:cNvPr id="26643" name="Straight Arrow Connector 44"/>
          <p:cNvCxnSpPr>
            <a:cxnSpLocks noChangeShapeType="1"/>
          </p:cNvCxnSpPr>
          <p:nvPr/>
        </p:nvCxnSpPr>
        <p:spPr bwMode="auto">
          <a:xfrm>
            <a:off x="1155700" y="2209800"/>
            <a:ext cx="450850" cy="0"/>
          </a:xfrm>
          <a:prstGeom prst="straightConnector1">
            <a:avLst/>
          </a:prstGeom>
          <a:noFill/>
          <a:ln w="9525" algn="ctr">
            <a:solidFill>
              <a:srgbClr val="FF0000"/>
            </a:solidFill>
            <a:miter lim="800000"/>
            <a:headEnd/>
            <a:tailEnd type="arrow" w="med" len="med"/>
          </a:ln>
          <a:extLst>
            <a:ext uri="{909E8E84-426E-40DD-AFC4-6F175D3DCCD1}">
              <a14:hiddenFill xmlns:a14="http://schemas.microsoft.com/office/drawing/2010/main">
                <a:noFill/>
              </a14:hiddenFill>
            </a:ext>
          </a:extLst>
        </p:spPr>
      </p:cxnSp>
      <p:cxnSp>
        <p:nvCxnSpPr>
          <p:cNvPr id="26644" name="Straight Arrow Connector 44"/>
          <p:cNvCxnSpPr>
            <a:cxnSpLocks noChangeShapeType="1"/>
          </p:cNvCxnSpPr>
          <p:nvPr/>
        </p:nvCxnSpPr>
        <p:spPr bwMode="auto">
          <a:xfrm>
            <a:off x="1917700" y="1752600"/>
            <a:ext cx="0" cy="444500"/>
          </a:xfrm>
          <a:prstGeom prst="straightConnector1">
            <a:avLst/>
          </a:prstGeom>
          <a:noFill/>
          <a:ln w="9525" algn="ctr">
            <a:solidFill>
              <a:srgbClr val="FF0000"/>
            </a:solidFill>
            <a:miter lim="800000"/>
            <a:headEnd/>
            <a:tailEnd type="arrow" w="med" len="med"/>
          </a:ln>
          <a:extLst>
            <a:ext uri="{909E8E84-426E-40DD-AFC4-6F175D3DCCD1}">
              <a14:hiddenFill xmlns:a14="http://schemas.microsoft.com/office/drawing/2010/main">
                <a:noFill/>
              </a14:hiddenFill>
            </a:ext>
          </a:extLst>
        </p:spPr>
      </p:cxnSp>
      <p:sp>
        <p:nvSpPr>
          <p:cNvPr id="26645" name="Oval 7"/>
          <p:cNvSpPr>
            <a:spLocks noChangeArrowheads="1"/>
          </p:cNvSpPr>
          <p:nvPr/>
        </p:nvSpPr>
        <p:spPr bwMode="auto">
          <a:xfrm>
            <a:off x="6604000" y="2242567"/>
            <a:ext cx="304800" cy="3048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sz="1600"/>
          </a:p>
        </p:txBody>
      </p:sp>
      <p:sp>
        <p:nvSpPr>
          <p:cNvPr id="26646" name="Oval 7"/>
          <p:cNvSpPr>
            <a:spLocks noChangeArrowheads="1"/>
          </p:cNvSpPr>
          <p:nvPr/>
        </p:nvSpPr>
        <p:spPr bwMode="auto">
          <a:xfrm>
            <a:off x="7385050" y="2237805"/>
            <a:ext cx="304800" cy="304800"/>
          </a:xfrm>
          <a:prstGeom prst="ellipse">
            <a:avLst/>
          </a:prstGeom>
          <a:solidFill>
            <a:schemeClr val="bg1">
              <a:lumMod val="50000"/>
            </a:schemeClr>
          </a:solidFill>
          <a:ln>
            <a:noFill/>
          </a:ln>
        </p:spPr>
        <p:txBody>
          <a:bodyPr wrap="none" anchor="ctr"/>
          <a:lstStyle/>
          <a:p>
            <a:endParaRPr lang="en-GB" sz="1600"/>
          </a:p>
        </p:txBody>
      </p:sp>
      <p:sp>
        <p:nvSpPr>
          <p:cNvPr id="26647" name="Oval 7"/>
          <p:cNvSpPr>
            <a:spLocks noChangeArrowheads="1"/>
          </p:cNvSpPr>
          <p:nvPr/>
        </p:nvSpPr>
        <p:spPr bwMode="auto">
          <a:xfrm>
            <a:off x="6610350" y="1488505"/>
            <a:ext cx="304800" cy="304800"/>
          </a:xfrm>
          <a:prstGeom prst="ellipse">
            <a:avLst/>
          </a:prstGeom>
          <a:solidFill>
            <a:schemeClr val="bg1">
              <a:lumMod val="50000"/>
            </a:schemeClr>
          </a:solidFill>
          <a:ln>
            <a:noFill/>
          </a:ln>
        </p:spPr>
        <p:txBody>
          <a:bodyPr wrap="none" anchor="ctr"/>
          <a:lstStyle/>
          <a:p>
            <a:endParaRPr lang="en-GB" sz="1600"/>
          </a:p>
        </p:txBody>
      </p:sp>
      <p:sp>
        <p:nvSpPr>
          <p:cNvPr id="26648" name="Oval 7"/>
          <p:cNvSpPr>
            <a:spLocks noChangeArrowheads="1"/>
          </p:cNvSpPr>
          <p:nvPr/>
        </p:nvSpPr>
        <p:spPr bwMode="auto">
          <a:xfrm>
            <a:off x="5848350" y="2250505"/>
            <a:ext cx="304800" cy="304800"/>
          </a:xfrm>
          <a:prstGeom prst="ellipse">
            <a:avLst/>
          </a:prstGeom>
          <a:solidFill>
            <a:schemeClr val="bg1">
              <a:lumMod val="50000"/>
            </a:schemeClr>
          </a:solidFill>
          <a:ln>
            <a:noFill/>
          </a:ln>
        </p:spPr>
        <p:txBody>
          <a:bodyPr wrap="none" anchor="ctr"/>
          <a:lstStyle/>
          <a:p>
            <a:endParaRPr lang="en-GB" sz="1600"/>
          </a:p>
        </p:txBody>
      </p:sp>
      <p:sp>
        <p:nvSpPr>
          <p:cNvPr id="26649" name="Oval 7"/>
          <p:cNvSpPr>
            <a:spLocks noChangeArrowheads="1"/>
          </p:cNvSpPr>
          <p:nvPr/>
        </p:nvSpPr>
        <p:spPr bwMode="auto">
          <a:xfrm>
            <a:off x="6610350" y="2961705"/>
            <a:ext cx="304800" cy="304800"/>
          </a:xfrm>
          <a:prstGeom prst="ellipse">
            <a:avLst/>
          </a:prstGeom>
          <a:solidFill>
            <a:schemeClr val="bg1">
              <a:lumMod val="50000"/>
            </a:schemeClr>
          </a:solidFill>
          <a:ln>
            <a:noFill/>
          </a:ln>
        </p:spPr>
        <p:txBody>
          <a:bodyPr wrap="none" anchor="ctr"/>
          <a:lstStyle/>
          <a:p>
            <a:endParaRPr lang="en-GB" sz="1600"/>
          </a:p>
        </p:txBody>
      </p:sp>
      <p:sp>
        <p:nvSpPr>
          <p:cNvPr id="12" name="Right Arrow 11"/>
          <p:cNvSpPr/>
          <p:nvPr/>
        </p:nvSpPr>
        <p:spPr bwMode="auto">
          <a:xfrm>
            <a:off x="3965575" y="2436242"/>
            <a:ext cx="990600" cy="298450"/>
          </a:xfrm>
          <a:prstGeom prst="rightArrow">
            <a:avLst/>
          </a:prstGeom>
          <a:solidFill>
            <a:schemeClr val="accent5">
              <a:lumMod val="75000"/>
            </a:schemeClr>
          </a:solidFill>
          <a:ln w="9525" cap="flat" cmpd="sng" algn="ctr">
            <a:noFill/>
            <a:prstDash val="solid"/>
            <a:miter lim="800000"/>
            <a:headEnd type="none" w="med" len="med"/>
            <a:tailEnd type="none" w="med" len="med"/>
          </a:ln>
          <a:effectLst/>
        </p:spPr>
        <p:txBody>
          <a:bodyPr wrap="none" anchor="ctr"/>
          <a:lstStyle/>
          <a:p>
            <a:endParaRPr lang="en-GB" sz="1600"/>
          </a:p>
        </p:txBody>
      </p:sp>
      <p:sp>
        <p:nvSpPr>
          <p:cNvPr id="26651" name="TextBox 12"/>
          <p:cNvSpPr txBox="1">
            <a:spLocks noChangeArrowheads="1"/>
          </p:cNvSpPr>
          <p:nvPr/>
        </p:nvSpPr>
        <p:spPr bwMode="auto">
          <a:xfrm>
            <a:off x="3571875" y="1463105"/>
            <a:ext cx="1778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dirty="0">
                <a:latin typeface="+mj-lt"/>
              </a:rPr>
              <a:t>Naïve </a:t>
            </a:r>
          </a:p>
          <a:p>
            <a:pPr algn="ctr" eaLnBrk="1" hangingPunct="1"/>
            <a:r>
              <a:rPr lang="en-GB" dirty="0">
                <a:latin typeface="+mj-lt"/>
              </a:rPr>
              <a:t>mean-field approximation</a:t>
            </a:r>
          </a:p>
        </p:txBody>
      </p:sp>
      <p:grpSp>
        <p:nvGrpSpPr>
          <p:cNvPr id="26652" name="Group 4"/>
          <p:cNvGrpSpPr>
            <a:grpSpLocks/>
          </p:cNvGrpSpPr>
          <p:nvPr/>
        </p:nvGrpSpPr>
        <p:grpSpPr bwMode="auto">
          <a:xfrm>
            <a:off x="350813" y="3542556"/>
            <a:ext cx="2955925" cy="985837"/>
            <a:chOff x="180975" y="4041775"/>
            <a:chExt cx="2955925" cy="985838"/>
          </a:xfrm>
        </p:grpSpPr>
        <p:pic>
          <p:nvPicPr>
            <p:cNvPr id="266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5" y="4297363"/>
              <a:ext cx="1022350" cy="38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5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7300" y="4405313"/>
              <a:ext cx="32385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6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7988" y="4041775"/>
              <a:ext cx="466725" cy="98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6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3763" y="4197350"/>
              <a:ext cx="973137"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6653" name="Picture 3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76438" y="1905000"/>
            <a:ext cx="10080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54" name="Picture 4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13113" y="3818781"/>
            <a:ext cx="2814637" cy="67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55" name="Picture 4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55963" y="4522043"/>
            <a:ext cx="2916237"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56" name="Picture 4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3588" y="5290393"/>
            <a:ext cx="2840037" cy="69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57" name="Picture 4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09938" y="6015881"/>
            <a:ext cx="2854325"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Simple Illustration</a:t>
            </a:r>
          </a:p>
        </p:txBody>
      </p:sp>
    </p:spTree>
    <p:extLst>
      <p:ext uri="{BB962C8B-B14F-4D97-AF65-F5344CB8AC3E}">
        <p14:creationId xmlns:p14="http://schemas.microsoft.com/office/powerpoint/2010/main" val="8460131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Box 7"/>
          <p:cNvSpPr txBox="1">
            <a:spLocks noChangeArrowheads="1"/>
          </p:cNvSpPr>
          <p:nvPr/>
        </p:nvSpPr>
        <p:spPr bwMode="auto">
          <a:xfrm>
            <a:off x="467544" y="1589891"/>
            <a:ext cx="7086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400" dirty="0">
                <a:latin typeface="+mj-lt"/>
              </a:rPr>
              <a:t> Naïve mean field can lead to poor solution</a:t>
            </a:r>
          </a:p>
          <a:p>
            <a:pPr eaLnBrk="1" hangingPunct="1">
              <a:buFont typeface="Arial" charset="0"/>
              <a:buChar char="•"/>
            </a:pPr>
            <a:r>
              <a:rPr lang="en-GB" sz="2400" dirty="0">
                <a:latin typeface="+mj-lt"/>
              </a:rPr>
              <a:t> Structured (higher order) mean-field </a:t>
            </a:r>
          </a:p>
        </p:txBody>
      </p:sp>
      <p:sp>
        <p:nvSpPr>
          <p:cNvPr id="30725" name="Oval 9"/>
          <p:cNvSpPr>
            <a:spLocks noChangeArrowheads="1"/>
          </p:cNvSpPr>
          <p:nvPr/>
        </p:nvSpPr>
        <p:spPr bwMode="auto">
          <a:xfrm>
            <a:off x="3171825" y="31242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30726" name="Oval 10"/>
          <p:cNvSpPr>
            <a:spLocks noChangeArrowheads="1"/>
          </p:cNvSpPr>
          <p:nvPr/>
        </p:nvSpPr>
        <p:spPr bwMode="auto">
          <a:xfrm>
            <a:off x="4251325" y="31242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30727" name="Oval 11"/>
          <p:cNvSpPr>
            <a:spLocks noChangeArrowheads="1"/>
          </p:cNvSpPr>
          <p:nvPr/>
        </p:nvSpPr>
        <p:spPr bwMode="auto">
          <a:xfrm>
            <a:off x="5334000" y="31242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30728" name="Oval 12"/>
          <p:cNvSpPr>
            <a:spLocks noChangeArrowheads="1"/>
          </p:cNvSpPr>
          <p:nvPr/>
        </p:nvSpPr>
        <p:spPr bwMode="auto">
          <a:xfrm>
            <a:off x="2790825" y="3919538"/>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30729" name="Oval 14"/>
          <p:cNvSpPr>
            <a:spLocks noChangeArrowheads="1"/>
          </p:cNvSpPr>
          <p:nvPr/>
        </p:nvSpPr>
        <p:spPr bwMode="auto">
          <a:xfrm>
            <a:off x="3870325" y="3919538"/>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30730" name="Oval 15"/>
          <p:cNvSpPr>
            <a:spLocks noChangeArrowheads="1"/>
          </p:cNvSpPr>
          <p:nvPr/>
        </p:nvSpPr>
        <p:spPr bwMode="auto">
          <a:xfrm>
            <a:off x="4953000" y="3919538"/>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30731" name="Oval 16"/>
          <p:cNvSpPr>
            <a:spLocks noChangeArrowheads="1"/>
          </p:cNvSpPr>
          <p:nvPr/>
        </p:nvSpPr>
        <p:spPr bwMode="auto">
          <a:xfrm>
            <a:off x="2430463" y="47244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30732" name="Oval 17"/>
          <p:cNvSpPr>
            <a:spLocks noChangeArrowheads="1"/>
          </p:cNvSpPr>
          <p:nvPr/>
        </p:nvSpPr>
        <p:spPr bwMode="auto">
          <a:xfrm>
            <a:off x="3509963" y="47244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sp>
        <p:nvSpPr>
          <p:cNvPr id="30733" name="Oval 18"/>
          <p:cNvSpPr>
            <a:spLocks noChangeArrowheads="1"/>
          </p:cNvSpPr>
          <p:nvPr/>
        </p:nvSpPr>
        <p:spPr bwMode="auto">
          <a:xfrm>
            <a:off x="4594225" y="4724400"/>
            <a:ext cx="228600" cy="2286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cxnSp>
        <p:nvCxnSpPr>
          <p:cNvPr id="30734" name="Straight Connector 19"/>
          <p:cNvCxnSpPr>
            <a:cxnSpLocks noChangeShapeType="1"/>
            <a:stCxn id="30725" idx="6"/>
            <a:endCxn id="30726" idx="2"/>
          </p:cNvCxnSpPr>
          <p:nvPr/>
        </p:nvCxnSpPr>
        <p:spPr bwMode="auto">
          <a:xfrm>
            <a:off x="3400425" y="3238500"/>
            <a:ext cx="850900" cy="0"/>
          </a:xfrm>
          <a:prstGeom prst="line">
            <a:avLst/>
          </a:prstGeom>
          <a:noFill/>
          <a:ln w="9525" algn="ctr">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30735" name="Rectangle 20"/>
          <p:cNvSpPr>
            <a:spLocks noChangeArrowheads="1"/>
          </p:cNvSpPr>
          <p:nvPr/>
        </p:nvSpPr>
        <p:spPr bwMode="auto">
          <a:xfrm>
            <a:off x="3754438" y="3184525"/>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cxnSp>
        <p:nvCxnSpPr>
          <p:cNvPr id="30736" name="Straight Connector 21"/>
          <p:cNvCxnSpPr>
            <a:cxnSpLocks noChangeShapeType="1"/>
          </p:cNvCxnSpPr>
          <p:nvPr/>
        </p:nvCxnSpPr>
        <p:spPr bwMode="auto">
          <a:xfrm>
            <a:off x="4479925" y="3238500"/>
            <a:ext cx="850900" cy="0"/>
          </a:xfrm>
          <a:prstGeom prst="line">
            <a:avLst/>
          </a:prstGeom>
          <a:noFill/>
          <a:ln w="9525" algn="ctr">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30737" name="Rectangle 22"/>
          <p:cNvSpPr>
            <a:spLocks noChangeArrowheads="1"/>
          </p:cNvSpPr>
          <p:nvPr/>
        </p:nvSpPr>
        <p:spPr bwMode="auto">
          <a:xfrm>
            <a:off x="4833938" y="3184525"/>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cxnSp>
        <p:nvCxnSpPr>
          <p:cNvPr id="30738" name="Straight Connector 78"/>
          <p:cNvCxnSpPr>
            <a:cxnSpLocks noChangeShapeType="1"/>
          </p:cNvCxnSpPr>
          <p:nvPr/>
        </p:nvCxnSpPr>
        <p:spPr bwMode="auto">
          <a:xfrm>
            <a:off x="3019425" y="4030663"/>
            <a:ext cx="850900" cy="0"/>
          </a:xfrm>
          <a:prstGeom prst="line">
            <a:avLst/>
          </a:prstGeom>
          <a:noFill/>
          <a:ln w="9525" algn="ctr">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30739" name="Rectangle 79"/>
          <p:cNvSpPr>
            <a:spLocks noChangeArrowheads="1"/>
          </p:cNvSpPr>
          <p:nvPr/>
        </p:nvSpPr>
        <p:spPr bwMode="auto">
          <a:xfrm>
            <a:off x="3373438" y="3978275"/>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cxnSp>
        <p:nvCxnSpPr>
          <p:cNvPr id="30740" name="Straight Connector 76"/>
          <p:cNvCxnSpPr>
            <a:cxnSpLocks noChangeShapeType="1"/>
          </p:cNvCxnSpPr>
          <p:nvPr/>
        </p:nvCxnSpPr>
        <p:spPr bwMode="auto">
          <a:xfrm>
            <a:off x="4102100" y="4030663"/>
            <a:ext cx="850900" cy="0"/>
          </a:xfrm>
          <a:prstGeom prst="line">
            <a:avLst/>
          </a:prstGeom>
          <a:noFill/>
          <a:ln w="9525" algn="ctr">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30741" name="Rectangle 77"/>
          <p:cNvSpPr>
            <a:spLocks noChangeArrowheads="1"/>
          </p:cNvSpPr>
          <p:nvPr/>
        </p:nvSpPr>
        <p:spPr bwMode="auto">
          <a:xfrm>
            <a:off x="4454525" y="3978275"/>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cxnSp>
        <p:nvCxnSpPr>
          <p:cNvPr id="30742" name="Straight Connector 74"/>
          <p:cNvCxnSpPr>
            <a:cxnSpLocks noChangeShapeType="1"/>
          </p:cNvCxnSpPr>
          <p:nvPr/>
        </p:nvCxnSpPr>
        <p:spPr bwMode="auto">
          <a:xfrm>
            <a:off x="2659063" y="4838700"/>
            <a:ext cx="850900" cy="0"/>
          </a:xfrm>
          <a:prstGeom prst="line">
            <a:avLst/>
          </a:prstGeom>
          <a:noFill/>
          <a:ln w="9525" algn="ctr">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30743" name="Rectangle 75"/>
          <p:cNvSpPr>
            <a:spLocks noChangeArrowheads="1"/>
          </p:cNvSpPr>
          <p:nvPr/>
        </p:nvSpPr>
        <p:spPr bwMode="auto">
          <a:xfrm>
            <a:off x="3013075" y="4784725"/>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cxnSp>
        <p:nvCxnSpPr>
          <p:cNvPr id="30744" name="Straight Connector 72"/>
          <p:cNvCxnSpPr>
            <a:cxnSpLocks noChangeShapeType="1"/>
          </p:cNvCxnSpPr>
          <p:nvPr/>
        </p:nvCxnSpPr>
        <p:spPr bwMode="auto">
          <a:xfrm>
            <a:off x="3743325" y="4838700"/>
            <a:ext cx="850900" cy="0"/>
          </a:xfrm>
          <a:prstGeom prst="line">
            <a:avLst/>
          </a:prstGeom>
          <a:noFill/>
          <a:ln w="9525" algn="ctr">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30745" name="Rectangle 73"/>
          <p:cNvSpPr>
            <a:spLocks noChangeArrowheads="1"/>
          </p:cNvSpPr>
          <p:nvPr/>
        </p:nvSpPr>
        <p:spPr bwMode="auto">
          <a:xfrm>
            <a:off x="4097338" y="4784725"/>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nvGrpSpPr>
          <p:cNvPr id="30746" name="Group 27"/>
          <p:cNvGrpSpPr>
            <a:grpSpLocks/>
          </p:cNvGrpSpPr>
          <p:nvPr/>
        </p:nvGrpSpPr>
        <p:grpSpPr bwMode="auto">
          <a:xfrm rot="6868758">
            <a:off x="2751932" y="3583781"/>
            <a:ext cx="666750" cy="103187"/>
            <a:chOff x="977900" y="4427220"/>
            <a:chExt cx="850900" cy="114300"/>
          </a:xfrm>
        </p:grpSpPr>
        <p:cxnSp>
          <p:nvCxnSpPr>
            <p:cNvPr id="30790" name="Straight Connector 70"/>
            <p:cNvCxnSpPr>
              <a:cxnSpLocks noChangeShapeType="1"/>
            </p:cNvCxnSpPr>
            <p:nvPr/>
          </p:nvCxnSpPr>
          <p:spPr bwMode="auto">
            <a:xfrm>
              <a:off x="977900" y="448056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30791" name="Rectangle 71"/>
            <p:cNvSpPr>
              <a:spLocks noChangeArrowheads="1"/>
            </p:cNvSpPr>
            <p:nvPr/>
          </p:nvSpPr>
          <p:spPr bwMode="auto">
            <a:xfrm>
              <a:off x="1330960" y="4427220"/>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30747" name="Group 28"/>
          <p:cNvGrpSpPr>
            <a:grpSpLocks/>
          </p:cNvGrpSpPr>
          <p:nvPr/>
        </p:nvGrpSpPr>
        <p:grpSpPr bwMode="auto">
          <a:xfrm rot="6868758">
            <a:off x="3844132" y="3580606"/>
            <a:ext cx="666750" cy="103187"/>
            <a:chOff x="977900" y="4427220"/>
            <a:chExt cx="850900" cy="114300"/>
          </a:xfrm>
        </p:grpSpPr>
        <p:cxnSp>
          <p:nvCxnSpPr>
            <p:cNvPr id="30788" name="Straight Connector 68"/>
            <p:cNvCxnSpPr>
              <a:cxnSpLocks noChangeShapeType="1"/>
            </p:cNvCxnSpPr>
            <p:nvPr/>
          </p:nvCxnSpPr>
          <p:spPr bwMode="auto">
            <a:xfrm>
              <a:off x="977900" y="448056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30789" name="Rectangle 69"/>
            <p:cNvSpPr>
              <a:spLocks noChangeArrowheads="1"/>
            </p:cNvSpPr>
            <p:nvPr/>
          </p:nvSpPr>
          <p:spPr bwMode="auto">
            <a:xfrm>
              <a:off x="1330960" y="4427220"/>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30748" name="Group 29"/>
          <p:cNvGrpSpPr>
            <a:grpSpLocks/>
          </p:cNvGrpSpPr>
          <p:nvPr/>
        </p:nvGrpSpPr>
        <p:grpSpPr bwMode="auto">
          <a:xfrm rot="6868758">
            <a:off x="4929982" y="3579019"/>
            <a:ext cx="666750" cy="103187"/>
            <a:chOff x="977900" y="4427220"/>
            <a:chExt cx="850900" cy="114300"/>
          </a:xfrm>
        </p:grpSpPr>
        <p:cxnSp>
          <p:nvCxnSpPr>
            <p:cNvPr id="30786" name="Straight Connector 66"/>
            <p:cNvCxnSpPr>
              <a:cxnSpLocks noChangeShapeType="1"/>
            </p:cNvCxnSpPr>
            <p:nvPr/>
          </p:nvCxnSpPr>
          <p:spPr bwMode="auto">
            <a:xfrm>
              <a:off x="977900" y="448056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30787" name="Rectangle 67"/>
            <p:cNvSpPr>
              <a:spLocks noChangeArrowheads="1"/>
            </p:cNvSpPr>
            <p:nvPr/>
          </p:nvSpPr>
          <p:spPr bwMode="auto">
            <a:xfrm>
              <a:off x="1330960" y="4427220"/>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30749" name="Group 30"/>
          <p:cNvGrpSpPr>
            <a:grpSpLocks/>
          </p:cNvGrpSpPr>
          <p:nvPr/>
        </p:nvGrpSpPr>
        <p:grpSpPr bwMode="auto">
          <a:xfrm rot="6868758">
            <a:off x="2366169" y="4377531"/>
            <a:ext cx="666750" cy="103188"/>
            <a:chOff x="977900" y="4427220"/>
            <a:chExt cx="850900" cy="114300"/>
          </a:xfrm>
        </p:grpSpPr>
        <p:cxnSp>
          <p:nvCxnSpPr>
            <p:cNvPr id="30784" name="Straight Connector 64"/>
            <p:cNvCxnSpPr>
              <a:cxnSpLocks noChangeShapeType="1"/>
            </p:cNvCxnSpPr>
            <p:nvPr/>
          </p:nvCxnSpPr>
          <p:spPr bwMode="auto">
            <a:xfrm>
              <a:off x="977900" y="448056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30785" name="Rectangle 65"/>
            <p:cNvSpPr>
              <a:spLocks noChangeArrowheads="1"/>
            </p:cNvSpPr>
            <p:nvPr/>
          </p:nvSpPr>
          <p:spPr bwMode="auto">
            <a:xfrm>
              <a:off x="1330960" y="4427220"/>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30750" name="Group 31"/>
          <p:cNvGrpSpPr>
            <a:grpSpLocks/>
          </p:cNvGrpSpPr>
          <p:nvPr/>
        </p:nvGrpSpPr>
        <p:grpSpPr bwMode="auto">
          <a:xfrm rot="6868758">
            <a:off x="3458369" y="4374356"/>
            <a:ext cx="666750" cy="103188"/>
            <a:chOff x="977900" y="4427220"/>
            <a:chExt cx="850900" cy="114300"/>
          </a:xfrm>
        </p:grpSpPr>
        <p:cxnSp>
          <p:nvCxnSpPr>
            <p:cNvPr id="30782" name="Straight Connector 62"/>
            <p:cNvCxnSpPr>
              <a:cxnSpLocks noChangeShapeType="1"/>
            </p:cNvCxnSpPr>
            <p:nvPr/>
          </p:nvCxnSpPr>
          <p:spPr bwMode="auto">
            <a:xfrm>
              <a:off x="977900" y="448056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30783" name="Rectangle 63"/>
            <p:cNvSpPr>
              <a:spLocks noChangeArrowheads="1"/>
            </p:cNvSpPr>
            <p:nvPr/>
          </p:nvSpPr>
          <p:spPr bwMode="auto">
            <a:xfrm>
              <a:off x="1330960" y="4427220"/>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30751" name="Group 32"/>
          <p:cNvGrpSpPr>
            <a:grpSpLocks/>
          </p:cNvGrpSpPr>
          <p:nvPr/>
        </p:nvGrpSpPr>
        <p:grpSpPr bwMode="auto">
          <a:xfrm rot="6868758">
            <a:off x="4544219" y="4372769"/>
            <a:ext cx="666750" cy="103188"/>
            <a:chOff x="977900" y="4427220"/>
            <a:chExt cx="850900" cy="114300"/>
          </a:xfrm>
        </p:grpSpPr>
        <p:cxnSp>
          <p:nvCxnSpPr>
            <p:cNvPr id="30780" name="Straight Connector 60"/>
            <p:cNvCxnSpPr>
              <a:cxnSpLocks noChangeShapeType="1"/>
            </p:cNvCxnSpPr>
            <p:nvPr/>
          </p:nvCxnSpPr>
          <p:spPr bwMode="auto">
            <a:xfrm>
              <a:off x="977900" y="4480560"/>
              <a:ext cx="850900" cy="0"/>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30781" name="Rectangle 61"/>
            <p:cNvSpPr>
              <a:spLocks noChangeArrowheads="1"/>
            </p:cNvSpPr>
            <p:nvPr/>
          </p:nvSpPr>
          <p:spPr bwMode="auto">
            <a:xfrm>
              <a:off x="1330960" y="4427220"/>
              <a:ext cx="139700" cy="114300"/>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30752" name="Group 33"/>
          <p:cNvGrpSpPr>
            <a:grpSpLocks/>
          </p:cNvGrpSpPr>
          <p:nvPr/>
        </p:nvGrpSpPr>
        <p:grpSpPr bwMode="auto">
          <a:xfrm>
            <a:off x="5411788" y="3352800"/>
            <a:ext cx="96837" cy="304800"/>
            <a:chOff x="3377658" y="3810000"/>
            <a:chExt cx="97062" cy="304800"/>
          </a:xfrm>
        </p:grpSpPr>
        <p:cxnSp>
          <p:nvCxnSpPr>
            <p:cNvPr id="30778" name="Straight Connector 58"/>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30779" name="Rectangle 59"/>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30753" name="Group 34"/>
          <p:cNvGrpSpPr>
            <a:grpSpLocks/>
          </p:cNvGrpSpPr>
          <p:nvPr/>
        </p:nvGrpSpPr>
        <p:grpSpPr bwMode="auto">
          <a:xfrm>
            <a:off x="4321175" y="3352800"/>
            <a:ext cx="96838" cy="304800"/>
            <a:chOff x="3377658" y="3810000"/>
            <a:chExt cx="97062" cy="304800"/>
          </a:xfrm>
        </p:grpSpPr>
        <p:cxnSp>
          <p:nvCxnSpPr>
            <p:cNvPr id="30776" name="Straight Connector 56"/>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30777" name="Rectangle 57"/>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30754" name="Group 35"/>
          <p:cNvGrpSpPr>
            <a:grpSpLocks/>
          </p:cNvGrpSpPr>
          <p:nvPr/>
        </p:nvGrpSpPr>
        <p:grpSpPr bwMode="auto">
          <a:xfrm>
            <a:off x="3232150" y="3352800"/>
            <a:ext cx="98425" cy="304800"/>
            <a:chOff x="3377658" y="3810000"/>
            <a:chExt cx="97062" cy="304800"/>
          </a:xfrm>
        </p:grpSpPr>
        <p:cxnSp>
          <p:nvCxnSpPr>
            <p:cNvPr id="30774" name="Straight Connector 54"/>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30775" name="Rectangle 55"/>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30755" name="Group 36"/>
          <p:cNvGrpSpPr>
            <a:grpSpLocks/>
          </p:cNvGrpSpPr>
          <p:nvPr/>
        </p:nvGrpSpPr>
        <p:grpSpPr bwMode="auto">
          <a:xfrm>
            <a:off x="2849563" y="4144963"/>
            <a:ext cx="96837" cy="304800"/>
            <a:chOff x="3377658" y="3810000"/>
            <a:chExt cx="97062" cy="304800"/>
          </a:xfrm>
        </p:grpSpPr>
        <p:cxnSp>
          <p:nvCxnSpPr>
            <p:cNvPr id="30772" name="Straight Connector 52"/>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30773" name="Rectangle 53"/>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30756" name="Group 37"/>
          <p:cNvGrpSpPr>
            <a:grpSpLocks/>
          </p:cNvGrpSpPr>
          <p:nvPr/>
        </p:nvGrpSpPr>
        <p:grpSpPr bwMode="auto">
          <a:xfrm>
            <a:off x="3932238" y="4144963"/>
            <a:ext cx="96837" cy="304800"/>
            <a:chOff x="3377658" y="3810000"/>
            <a:chExt cx="97062" cy="304800"/>
          </a:xfrm>
        </p:grpSpPr>
        <p:cxnSp>
          <p:nvCxnSpPr>
            <p:cNvPr id="30770" name="Straight Connector 50"/>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30771" name="Rectangle 51"/>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30757" name="Group 38"/>
          <p:cNvGrpSpPr>
            <a:grpSpLocks/>
          </p:cNvGrpSpPr>
          <p:nvPr/>
        </p:nvGrpSpPr>
        <p:grpSpPr bwMode="auto">
          <a:xfrm>
            <a:off x="5013325" y="4137025"/>
            <a:ext cx="98425" cy="304800"/>
            <a:chOff x="3377658" y="3810000"/>
            <a:chExt cx="97062" cy="304800"/>
          </a:xfrm>
        </p:grpSpPr>
        <p:cxnSp>
          <p:nvCxnSpPr>
            <p:cNvPr id="30768" name="Straight Connector 48"/>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30769" name="Rectangle 49"/>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30758" name="Group 39"/>
          <p:cNvGrpSpPr>
            <a:grpSpLocks/>
          </p:cNvGrpSpPr>
          <p:nvPr/>
        </p:nvGrpSpPr>
        <p:grpSpPr bwMode="auto">
          <a:xfrm>
            <a:off x="4656138" y="4953000"/>
            <a:ext cx="96837" cy="304800"/>
            <a:chOff x="3377658" y="3810000"/>
            <a:chExt cx="97062" cy="304800"/>
          </a:xfrm>
        </p:grpSpPr>
        <p:cxnSp>
          <p:nvCxnSpPr>
            <p:cNvPr id="30766" name="Straight Connector 46"/>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30767" name="Rectangle 47"/>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30759" name="Group 40"/>
          <p:cNvGrpSpPr>
            <a:grpSpLocks/>
          </p:cNvGrpSpPr>
          <p:nvPr/>
        </p:nvGrpSpPr>
        <p:grpSpPr bwMode="auto">
          <a:xfrm>
            <a:off x="3573463" y="4953000"/>
            <a:ext cx="96837" cy="304800"/>
            <a:chOff x="3377658" y="3810000"/>
            <a:chExt cx="97062" cy="304800"/>
          </a:xfrm>
        </p:grpSpPr>
        <p:cxnSp>
          <p:nvCxnSpPr>
            <p:cNvPr id="30764" name="Straight Connector 44"/>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30765" name="Rectangle 45"/>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grpSp>
        <p:nvGrpSpPr>
          <p:cNvPr id="30760" name="Group 41"/>
          <p:cNvGrpSpPr>
            <a:grpSpLocks/>
          </p:cNvGrpSpPr>
          <p:nvPr/>
        </p:nvGrpSpPr>
        <p:grpSpPr bwMode="auto">
          <a:xfrm>
            <a:off x="2493963" y="4953000"/>
            <a:ext cx="96837" cy="304800"/>
            <a:chOff x="3377658" y="3810000"/>
            <a:chExt cx="97062" cy="304800"/>
          </a:xfrm>
        </p:grpSpPr>
        <p:cxnSp>
          <p:nvCxnSpPr>
            <p:cNvPr id="30762" name="Straight Connector 42"/>
            <p:cNvCxnSpPr>
              <a:cxnSpLocks noChangeShapeType="1"/>
            </p:cNvCxnSpPr>
            <p:nvPr/>
          </p:nvCxnSpPr>
          <p:spPr bwMode="auto">
            <a:xfrm>
              <a:off x="3421380" y="3810000"/>
              <a:ext cx="0" cy="204183"/>
            </a:xfrm>
            <a:prstGeom prst="line">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30763" name="Rectangle 43"/>
            <p:cNvSpPr>
              <a:spLocks noChangeArrowheads="1"/>
            </p:cNvSpPr>
            <p:nvPr/>
          </p:nvSpPr>
          <p:spPr bwMode="auto">
            <a:xfrm>
              <a:off x="3377658" y="4016139"/>
              <a:ext cx="97062" cy="98661"/>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GB" sz="1600"/>
            </a:p>
          </p:txBody>
        </p:sp>
      </p:grpSp>
      <p:sp>
        <p:nvSpPr>
          <p:cNvPr id="30761" name="Oval 1"/>
          <p:cNvSpPr>
            <a:spLocks noChangeArrowheads="1"/>
          </p:cNvSpPr>
          <p:nvPr/>
        </p:nvSpPr>
        <p:spPr bwMode="auto">
          <a:xfrm rot="1472960">
            <a:off x="2625725" y="2905125"/>
            <a:ext cx="649288" cy="2271713"/>
          </a:xfrm>
          <a:prstGeom prst="ellipse">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p>
        </p:txBody>
      </p:sp>
      <p:sp>
        <p:nvSpPr>
          <p:cNvPr id="72"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Structured Mean Field</a:t>
            </a:r>
          </a:p>
        </p:txBody>
      </p:sp>
    </p:spTree>
    <p:extLst>
      <p:ext uri="{BB962C8B-B14F-4D97-AF65-F5344CB8AC3E}">
        <p14:creationId xmlns:p14="http://schemas.microsoft.com/office/powerpoint/2010/main" val="30135509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748" name="TextBox 7"/>
              <p:cNvSpPr txBox="1">
                <a:spLocks noChangeArrowheads="1"/>
              </p:cNvSpPr>
              <p:nvPr/>
            </p:nvSpPr>
            <p:spPr bwMode="auto">
              <a:xfrm>
                <a:off x="374848" y="1716881"/>
                <a:ext cx="6858000" cy="8309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400" dirty="0" smtClean="0">
                    <a:latin typeface="+mj-lt"/>
                  </a:rPr>
                  <a:t> Pick a model </a:t>
                </a:r>
                <a14:m>
                  <m:oMath xmlns:m="http://schemas.openxmlformats.org/officeDocument/2006/math">
                    <m:sSub>
                      <m:sSubPr>
                        <m:ctrlPr>
                          <a:rPr lang="en-US" sz="2400" b="0" i="1" smtClean="0">
                            <a:latin typeface="Cambria Math"/>
                          </a:rPr>
                        </m:ctrlPr>
                      </m:sSubPr>
                      <m:e>
                        <m:r>
                          <a:rPr lang="en-US" sz="2400" b="0" i="1" smtClean="0">
                            <a:latin typeface="Cambria Math"/>
                          </a:rPr>
                          <m:t>𝑄</m:t>
                        </m:r>
                      </m:e>
                      <m:sub>
                        <m:r>
                          <a:rPr lang="en-US" sz="2400" b="0" i="1" smtClean="0">
                            <a:latin typeface="Cambria Math"/>
                          </a:rPr>
                          <m:t>𝑖</m:t>
                        </m:r>
                      </m:sub>
                    </m:sSub>
                    <m:r>
                      <a:rPr lang="en-US" sz="2400" b="0" i="1" smtClean="0">
                        <a:latin typeface="Cambria Math"/>
                      </a:rPr>
                      <m:t>(</m:t>
                    </m:r>
                    <m:sSub>
                      <m:sSubPr>
                        <m:ctrlPr>
                          <a:rPr lang="en-US" sz="2400" b="0" i="1" smtClean="0">
                            <a:latin typeface="Cambria Math"/>
                          </a:rPr>
                        </m:ctrlPr>
                      </m:sSubPr>
                      <m:e>
                        <m:r>
                          <a:rPr lang="en-US" sz="2400" b="0" i="1" smtClean="0">
                            <a:latin typeface="Cambria Math"/>
                          </a:rPr>
                          <m:t>𝑥</m:t>
                        </m:r>
                      </m:e>
                      <m:sub>
                        <m:r>
                          <a:rPr lang="en-US" sz="2400" b="0" i="1" smtClean="0">
                            <a:latin typeface="Cambria Math"/>
                          </a:rPr>
                          <m:t>𝑖</m:t>
                        </m:r>
                      </m:sub>
                    </m:sSub>
                    <m:r>
                      <a:rPr lang="en-US" sz="2400" b="0" i="1" smtClean="0">
                        <a:latin typeface="Cambria Math"/>
                      </a:rPr>
                      <m:t>)</m:t>
                    </m:r>
                  </m:oMath>
                </a14:m>
                <a:endParaRPr lang="en-GB" sz="2400" dirty="0">
                  <a:latin typeface="+mj-lt"/>
                </a:endParaRPr>
              </a:p>
              <a:p>
                <a:pPr lvl="1" eaLnBrk="1" hangingPunct="1">
                  <a:buFont typeface="Arial" charset="0"/>
                  <a:buChar char="•"/>
                </a:pPr>
                <a:r>
                  <a:rPr lang="en-GB" sz="2400" dirty="0">
                    <a:latin typeface="+mj-lt"/>
                  </a:rPr>
                  <a:t>Unary, pairwise, higher order cliques</a:t>
                </a:r>
              </a:p>
            </p:txBody>
          </p:sp>
        </mc:Choice>
        <mc:Fallback xmlns="">
          <p:sp>
            <p:nvSpPr>
              <p:cNvPr id="31748" name="TextBox 7"/>
              <p:cNvSpPr txBox="1">
                <a:spLocks noRot="1" noChangeAspect="1" noMove="1" noResize="1" noEditPoints="1" noAdjustHandles="1" noChangeArrowheads="1" noChangeShapeType="1" noTextEdit="1"/>
              </p:cNvSpPr>
              <p:nvPr/>
            </p:nvSpPr>
            <p:spPr bwMode="auto">
              <a:xfrm>
                <a:off x="374848" y="1716881"/>
                <a:ext cx="6858000" cy="830997"/>
              </a:xfrm>
              <a:prstGeom prst="rect">
                <a:avLst/>
              </a:prstGeom>
              <a:blipFill rotWithShape="1">
                <a:blip r:embed="rId3"/>
                <a:stretch>
                  <a:fillRect l="-1156" t="-5882" b="-161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749" name="TextBox 7"/>
              <p:cNvSpPr txBox="1">
                <a:spLocks noChangeArrowheads="1"/>
              </p:cNvSpPr>
              <p:nvPr/>
            </p:nvSpPr>
            <p:spPr bwMode="auto">
              <a:xfrm>
                <a:off x="472256" y="3229768"/>
                <a:ext cx="7086600" cy="86074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400" dirty="0" smtClean="0">
                    <a:latin typeface="+mj-lt"/>
                  </a:rPr>
                  <a:t> Define a cost </a:t>
                </a:r>
                <a14:m>
                  <m:oMath xmlns:m="http://schemas.openxmlformats.org/officeDocument/2006/math">
                    <m:r>
                      <a:rPr lang="en-US" altLang="zh-CN" sz="2400" b="0" i="1" smtClean="0">
                        <a:latin typeface="Cambria Math"/>
                      </a:rPr>
                      <m:t>𝜓</m:t>
                    </m:r>
                    <m:r>
                      <a:rPr lang="en-US" altLang="zh-CN" sz="2400" i="1">
                        <a:latin typeface="Cambria Math"/>
                      </a:rPr>
                      <m:t>(</m:t>
                    </m:r>
                    <m:sSub>
                      <m:sSubPr>
                        <m:ctrlPr>
                          <a:rPr lang="en-US" altLang="zh-CN" sz="2400" i="1">
                            <a:latin typeface="Cambria Math"/>
                          </a:rPr>
                        </m:ctrlPr>
                      </m:sSubPr>
                      <m:e>
                        <m:r>
                          <a:rPr lang="en-US" altLang="zh-CN" sz="2400" i="1">
                            <a:latin typeface="Cambria Math"/>
                          </a:rPr>
                          <m:t>𝑥</m:t>
                        </m:r>
                      </m:e>
                      <m:sub>
                        <m:r>
                          <a:rPr lang="en-US" altLang="zh-CN" sz="2400" i="1">
                            <a:latin typeface="Cambria Math"/>
                          </a:rPr>
                          <m:t>𝑖</m:t>
                        </m:r>
                      </m:sub>
                    </m:sSub>
                    <m:r>
                      <a:rPr lang="en-US" altLang="zh-CN" sz="2400" b="0" i="1" smtClean="0">
                        <a:latin typeface="Cambria Math"/>
                      </a:rPr>
                      <m:t>,</m:t>
                    </m:r>
                    <m:sSub>
                      <m:sSubPr>
                        <m:ctrlPr>
                          <a:rPr lang="en-US" altLang="zh-CN" sz="2400" b="0" i="1" smtClean="0">
                            <a:latin typeface="Cambria Math"/>
                          </a:rPr>
                        </m:ctrlPr>
                      </m:sSubPr>
                      <m:e>
                        <m:r>
                          <a:rPr lang="en-US" altLang="zh-CN" sz="2400" b="0" i="1" smtClean="0">
                            <a:latin typeface="Cambria Math"/>
                          </a:rPr>
                          <m:t>𝑥</m:t>
                        </m:r>
                      </m:e>
                      <m:sub>
                        <m:r>
                          <a:rPr lang="en-US" altLang="zh-CN" sz="2400" b="0" i="1" smtClean="0">
                            <a:latin typeface="Cambria Math"/>
                          </a:rPr>
                          <m:t>𝑗</m:t>
                        </m:r>
                      </m:sub>
                    </m:sSub>
                    <m:r>
                      <a:rPr lang="en-US" altLang="zh-CN" sz="2400" i="1">
                        <a:latin typeface="Cambria Math"/>
                      </a:rPr>
                      <m:t>)</m:t>
                    </m:r>
                  </m:oMath>
                </a14:m>
                <a:endParaRPr lang="en-GB" sz="2400" dirty="0">
                  <a:latin typeface="+mj-lt"/>
                </a:endParaRPr>
              </a:p>
              <a:p>
                <a:pPr lvl="1" eaLnBrk="1" hangingPunct="1">
                  <a:buFont typeface="Arial" charset="0"/>
                  <a:buChar char="•"/>
                </a:pPr>
                <a:r>
                  <a:rPr lang="en-GB" sz="2400" dirty="0">
                    <a:latin typeface="+mj-lt"/>
                  </a:rPr>
                  <a:t>Potts, linear truncated, robust PN</a:t>
                </a:r>
              </a:p>
            </p:txBody>
          </p:sp>
        </mc:Choice>
        <mc:Fallback xmlns="">
          <p:sp>
            <p:nvSpPr>
              <p:cNvPr id="31749" name="TextBox 7"/>
              <p:cNvSpPr txBox="1">
                <a:spLocks noRot="1" noChangeAspect="1" noMove="1" noResize="1" noEditPoints="1" noAdjustHandles="1" noChangeArrowheads="1" noChangeShapeType="1" noTextEdit="1"/>
              </p:cNvSpPr>
              <p:nvPr/>
            </p:nvSpPr>
            <p:spPr bwMode="auto">
              <a:xfrm>
                <a:off x="472256" y="3229768"/>
                <a:ext cx="7086600" cy="860748"/>
              </a:xfrm>
              <a:prstGeom prst="rect">
                <a:avLst/>
              </a:prstGeom>
              <a:blipFill rotWithShape="1">
                <a:blip r:embed="rId4"/>
                <a:stretch>
                  <a:fillRect l="-1118" t="-4965" b="-1560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31750" name="TextBox 7"/>
          <p:cNvSpPr txBox="1">
            <a:spLocks noChangeArrowheads="1"/>
          </p:cNvSpPr>
          <p:nvPr/>
        </p:nvSpPr>
        <p:spPr bwMode="auto">
          <a:xfrm>
            <a:off x="472256" y="4714081"/>
            <a:ext cx="751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400" dirty="0">
                <a:latin typeface="+mj-lt"/>
              </a:rPr>
              <a:t> Calculate the marginal </a:t>
            </a:r>
          </a:p>
          <a:p>
            <a:pPr lvl="1" eaLnBrk="1" hangingPunct="1">
              <a:buFont typeface="Arial" charset="0"/>
              <a:buChar char="•"/>
            </a:pPr>
            <a:r>
              <a:rPr lang="en-GB" sz="2400" dirty="0">
                <a:latin typeface="+mj-lt"/>
              </a:rPr>
              <a:t>Calculate the expectation of cost defined</a:t>
            </a:r>
          </a:p>
        </p:txBody>
      </p:sp>
      <p:sp>
        <p:nvSpPr>
          <p:cNvPr id="31751" name="Rectangle 1"/>
          <p:cNvSpPr>
            <a:spLocks noChangeArrowheads="1"/>
          </p:cNvSpPr>
          <p:nvPr/>
        </p:nvSpPr>
        <p:spPr bwMode="auto">
          <a:xfrm>
            <a:off x="451048" y="1748631"/>
            <a:ext cx="6553200" cy="799247"/>
          </a:xfrm>
          <a:prstGeom prst="rect">
            <a:avLst/>
          </a:prstGeom>
          <a:noFill/>
          <a:ln w="952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400">
              <a:latin typeface="+mj-lt"/>
            </a:endParaRPr>
          </a:p>
        </p:txBody>
      </p:sp>
      <p:sp>
        <p:nvSpPr>
          <p:cNvPr id="31752" name="Rectangle 75"/>
          <p:cNvSpPr>
            <a:spLocks noChangeArrowheads="1"/>
          </p:cNvSpPr>
          <p:nvPr/>
        </p:nvSpPr>
        <p:spPr bwMode="auto">
          <a:xfrm>
            <a:off x="446856" y="3266282"/>
            <a:ext cx="6553200" cy="794484"/>
          </a:xfrm>
          <a:prstGeom prst="rect">
            <a:avLst/>
          </a:prstGeom>
          <a:noFill/>
          <a:ln w="952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400">
              <a:latin typeface="+mj-lt"/>
            </a:endParaRPr>
          </a:p>
        </p:txBody>
      </p:sp>
      <p:sp>
        <p:nvSpPr>
          <p:cNvPr id="31753" name="Rectangle 76"/>
          <p:cNvSpPr>
            <a:spLocks noChangeArrowheads="1"/>
          </p:cNvSpPr>
          <p:nvPr/>
        </p:nvSpPr>
        <p:spPr bwMode="auto">
          <a:xfrm>
            <a:off x="440506" y="4779168"/>
            <a:ext cx="7353300" cy="765910"/>
          </a:xfrm>
          <a:prstGeom prst="rect">
            <a:avLst/>
          </a:prstGeom>
          <a:noFill/>
          <a:ln w="9525"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400">
              <a:latin typeface="+mj-lt"/>
            </a:endParaRPr>
          </a:p>
        </p:txBody>
      </p:sp>
      <p:cxnSp>
        <p:nvCxnSpPr>
          <p:cNvPr id="31757" name="Straight Arrow Connector 11"/>
          <p:cNvCxnSpPr>
            <a:cxnSpLocks noChangeShapeType="1"/>
            <a:stCxn id="31752" idx="2"/>
          </p:cNvCxnSpPr>
          <p:nvPr/>
        </p:nvCxnSpPr>
        <p:spPr bwMode="auto">
          <a:xfrm>
            <a:off x="3723456" y="4060766"/>
            <a:ext cx="0" cy="718402"/>
          </a:xfrm>
          <a:prstGeom prst="straightConnector1">
            <a:avLst/>
          </a:prstGeom>
          <a:noFill/>
          <a:ln w="9525" algn="ctr">
            <a:solidFill>
              <a:srgbClr val="C00000"/>
            </a:solidFill>
            <a:miter lim="800000"/>
            <a:headEnd/>
            <a:tailEnd type="arrow" w="med" len="med"/>
          </a:ln>
          <a:extLst>
            <a:ext uri="{909E8E84-426E-40DD-AFC4-6F175D3DCCD1}">
              <a14:hiddenFill xmlns:a14="http://schemas.microsoft.com/office/drawing/2010/main">
                <a:noFill/>
              </a14:hiddenFill>
            </a:ext>
          </a:extLst>
        </p:spPr>
      </p:cxnSp>
      <p:sp>
        <p:nvSpPr>
          <p:cNvPr id="15"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How to make a mean-field </a:t>
            </a:r>
            <a:r>
              <a:rPr lang="en-US" altLang="zh-CN" sz="2800" b="1" dirty="0" smtClean="0">
                <a:ea typeface="宋体" pitchFamily="2" charset="-122"/>
              </a:rPr>
              <a:t>algorithm</a:t>
            </a:r>
            <a:endParaRPr lang="en-US" altLang="zh-CN" sz="2800" b="1" dirty="0">
              <a:ea typeface="宋体" pitchFamily="2" charset="-122"/>
            </a:endParaRPr>
          </a:p>
        </p:txBody>
      </p:sp>
      <p:cxnSp>
        <p:nvCxnSpPr>
          <p:cNvPr id="13" name="Straight Arrow Connector 11"/>
          <p:cNvCxnSpPr>
            <a:cxnSpLocks noChangeShapeType="1"/>
          </p:cNvCxnSpPr>
          <p:nvPr/>
        </p:nvCxnSpPr>
        <p:spPr bwMode="auto">
          <a:xfrm>
            <a:off x="3707904" y="2547880"/>
            <a:ext cx="0" cy="718402"/>
          </a:xfrm>
          <a:prstGeom prst="straightConnector1">
            <a:avLst/>
          </a:prstGeom>
          <a:noFill/>
          <a:ln w="9525" algn="ctr">
            <a:solidFill>
              <a:srgbClr val="C00000"/>
            </a:solidFill>
            <a:miter lim="800000"/>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903370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Box 7"/>
          <p:cNvSpPr txBox="1">
            <a:spLocks noChangeArrowheads="1"/>
          </p:cNvSpPr>
          <p:nvPr/>
        </p:nvSpPr>
        <p:spPr bwMode="auto">
          <a:xfrm>
            <a:off x="323528" y="1905000"/>
            <a:ext cx="770485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GB" sz="2400" dirty="0">
                <a:latin typeface="+mj-lt"/>
              </a:rPr>
              <a:t> Use this plug-in strategy in many different models</a:t>
            </a:r>
          </a:p>
          <a:p>
            <a:pPr lvl="1" eaLnBrk="1" hangingPunct="1">
              <a:buFont typeface="Arial" charset="0"/>
              <a:buChar char="•"/>
            </a:pPr>
            <a:r>
              <a:rPr lang="en-GB" sz="2400" dirty="0">
                <a:latin typeface="+mj-lt"/>
              </a:rPr>
              <a:t>Grid pairwise CRF</a:t>
            </a:r>
          </a:p>
          <a:p>
            <a:pPr lvl="1" eaLnBrk="1" hangingPunct="1">
              <a:buFont typeface="Arial" charset="0"/>
              <a:buChar char="•"/>
            </a:pPr>
            <a:r>
              <a:rPr lang="en-GB" sz="2400" dirty="0">
                <a:latin typeface="+mj-lt"/>
              </a:rPr>
              <a:t>Dense pairwise CRF</a:t>
            </a:r>
          </a:p>
          <a:p>
            <a:pPr lvl="1" eaLnBrk="1" hangingPunct="1">
              <a:buFont typeface="Arial" charset="0"/>
              <a:buChar char="•"/>
            </a:pPr>
            <a:r>
              <a:rPr lang="en-GB" sz="2400" dirty="0">
                <a:latin typeface="+mj-lt"/>
              </a:rPr>
              <a:t>Higher order model</a:t>
            </a:r>
          </a:p>
          <a:p>
            <a:pPr lvl="1" eaLnBrk="1" hangingPunct="1">
              <a:buFont typeface="Arial" charset="0"/>
              <a:buChar char="•"/>
            </a:pPr>
            <a:r>
              <a:rPr lang="en-GB" sz="2400" dirty="0">
                <a:latin typeface="+mj-lt"/>
              </a:rPr>
              <a:t>Co-occurrence model </a:t>
            </a:r>
          </a:p>
          <a:p>
            <a:pPr lvl="1" eaLnBrk="1" hangingPunct="1">
              <a:buFont typeface="Arial" charset="0"/>
              <a:buChar char="•"/>
            </a:pPr>
            <a:r>
              <a:rPr lang="en-GB" sz="2400" dirty="0">
                <a:latin typeface="+mj-lt"/>
              </a:rPr>
              <a:t>Latent variable model</a:t>
            </a:r>
          </a:p>
          <a:p>
            <a:pPr lvl="1" eaLnBrk="1" hangingPunct="1">
              <a:buFont typeface="Arial" charset="0"/>
              <a:buChar char="•"/>
            </a:pPr>
            <a:r>
              <a:rPr lang="en-GB" sz="2400" dirty="0">
                <a:latin typeface="+mj-lt"/>
              </a:rPr>
              <a:t>Product label space</a:t>
            </a:r>
          </a:p>
        </p:txBody>
      </p:sp>
      <p:sp>
        <p:nvSpPr>
          <p:cNvPr id="5" name="Rectangle 2"/>
          <p:cNvSpPr txBox="1">
            <a:spLocks noChangeArrowheads="1"/>
          </p:cNvSpPr>
          <p:nvPr/>
        </p:nvSpPr>
        <p:spPr>
          <a:xfrm>
            <a:off x="457200" y="240383"/>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ea typeface="宋体" pitchFamily="2" charset="-122"/>
              </a:rPr>
              <a:t>How to make a mean-field algorithm</a:t>
            </a:r>
          </a:p>
        </p:txBody>
      </p:sp>
    </p:spTree>
    <p:extLst>
      <p:ext uri="{BB962C8B-B14F-4D97-AF65-F5344CB8AC3E}">
        <p14:creationId xmlns:p14="http://schemas.microsoft.com/office/powerpoint/2010/main" val="4163913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TextBox 2"/>
          <p:cNvSpPr txBox="1"/>
          <p:nvPr/>
        </p:nvSpPr>
        <p:spPr>
          <a:xfrm>
            <a:off x="323528" y="1004093"/>
            <a:ext cx="8496944" cy="923330"/>
          </a:xfrm>
          <a:prstGeom prst="rect">
            <a:avLst/>
          </a:prstGeom>
          <a:noFill/>
        </p:spPr>
        <p:txBody>
          <a:bodyPr wrap="square" rtlCol="0">
            <a:spAutoFit/>
          </a:bodyPr>
          <a:lstStyle/>
          <a:p>
            <a:pPr algn="ctr"/>
            <a:r>
              <a:rPr lang="en-US" altLang="zh-CN" sz="5400" b="1" dirty="0" smtClean="0">
                <a:solidFill>
                  <a:schemeClr val="bg1"/>
                </a:solidFill>
                <a:latin typeface="Arial Black" pitchFamily="34" charset="0"/>
                <a:ea typeface="微软雅黑" pitchFamily="34" charset="-122"/>
              </a:rPr>
              <a:t>Chapter 3</a:t>
            </a:r>
            <a:endParaRPr lang="zh-CN" altLang="en-US" sz="5400" b="1" dirty="0">
              <a:solidFill>
                <a:schemeClr val="bg1"/>
              </a:solidFill>
              <a:latin typeface="Arial Black" pitchFamily="34" charset="0"/>
              <a:ea typeface="微软雅黑" pitchFamily="34" charset="-122"/>
            </a:endParaRPr>
          </a:p>
        </p:txBody>
      </p:sp>
      <p:sp>
        <p:nvSpPr>
          <p:cNvPr id="5" name="TextBox 4"/>
          <p:cNvSpPr txBox="1"/>
          <p:nvPr/>
        </p:nvSpPr>
        <p:spPr>
          <a:xfrm>
            <a:off x="323528" y="3429002"/>
            <a:ext cx="8496944" cy="584775"/>
          </a:xfrm>
          <a:prstGeom prst="rect">
            <a:avLst/>
          </a:prstGeom>
          <a:noFill/>
        </p:spPr>
        <p:txBody>
          <a:bodyPr wrap="square" rtlCol="0">
            <a:spAutoFit/>
          </a:bodyPr>
          <a:lstStyle/>
          <a:p>
            <a:pPr algn="ctr"/>
            <a:r>
              <a:rPr lang="en-US" altLang="zh-CN" sz="3200" b="1" dirty="0" smtClean="0">
                <a:solidFill>
                  <a:schemeClr val="bg1"/>
                </a:solidFill>
                <a:latin typeface="Times New Roman" pitchFamily="18" charset="0"/>
                <a:ea typeface="微软雅黑" pitchFamily="34" charset="-122"/>
                <a:cs typeface="Times New Roman" pitchFamily="18" charset="0"/>
              </a:rPr>
              <a:t>Monte Carlo Methods</a:t>
            </a:r>
            <a:endParaRPr lang="zh-CN" altLang="en-US" sz="3200" b="1" dirty="0">
              <a:solidFill>
                <a:schemeClr val="bg1"/>
              </a:solidFill>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4222522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Overview</a:t>
            </a:r>
          </a:p>
        </p:txBody>
      </p:sp>
      <p:sp>
        <p:nvSpPr>
          <p:cNvPr id="16386" name="Rectangle 2"/>
          <p:cNvSpPr>
            <a:spLocks noGrp="1" noChangeArrowheads="1"/>
          </p:cNvSpPr>
          <p:nvPr>
            <p:ph type="body" idx="1"/>
          </p:nvPr>
        </p:nvSpPr>
        <p:spPr>
          <a:xfrm>
            <a:off x="892969" y="1223367"/>
            <a:ext cx="7358063" cy="5179219"/>
          </a:xfrm>
          <a:ln/>
        </p:spPr>
        <p:txBody>
          <a:bodyPr/>
          <a:lstStyle/>
          <a:p>
            <a:pPr marL="267881" indent="-223234">
              <a:buSzPct val="120000"/>
            </a:pPr>
            <a:r>
              <a:rPr lang="en-US" altLang="zh-CN">
                <a:ea typeface="宋体" charset="-122"/>
              </a:rPr>
              <a:t>Monte Carlo basics</a:t>
            </a:r>
          </a:p>
          <a:p>
            <a:pPr marL="267881" indent="-223234">
              <a:buSzPct val="120000"/>
            </a:pPr>
            <a:r>
              <a:rPr lang="en-US" altLang="zh-CN">
                <a:ea typeface="宋体" charset="-122"/>
              </a:rPr>
              <a:t>Rejection and Importance sampling</a:t>
            </a:r>
          </a:p>
          <a:p>
            <a:pPr marL="267881" indent="-223234">
              <a:buSzPct val="120000"/>
            </a:pPr>
            <a:r>
              <a:rPr lang="en-US" altLang="zh-CN">
                <a:ea typeface="宋体" charset="-122"/>
              </a:rPr>
              <a:t>Markov chain Monte Carlo</a:t>
            </a:r>
          </a:p>
          <a:p>
            <a:pPr marL="267881" indent="-223234">
              <a:buSzPct val="120000"/>
            </a:pPr>
            <a:r>
              <a:rPr lang="en-US" altLang="zh-CN">
                <a:ea typeface="宋体" charset="-122"/>
              </a:rPr>
              <a:t>Metropolis-Hastings and Gibbs sampling</a:t>
            </a:r>
          </a:p>
          <a:p>
            <a:pPr marL="267881" indent="-223234">
              <a:buSzPct val="120000"/>
            </a:pPr>
            <a:r>
              <a:rPr lang="en-US" altLang="zh-CN">
                <a:ea typeface="宋体" charset="-122"/>
              </a:rPr>
              <a:t>Slice sampling</a:t>
            </a:r>
          </a:p>
          <a:p>
            <a:pPr marL="267881" indent="-223234">
              <a:buSzPct val="120000"/>
            </a:pPr>
            <a:r>
              <a:rPr lang="en-US" altLang="zh-CN">
                <a:ea typeface="宋体" charset="-122"/>
              </a:rPr>
              <a:t>Hamiltonian Monte Carlo</a:t>
            </a:r>
          </a:p>
        </p:txBody>
      </p:sp>
      <p:pic>
        <p:nvPicPr>
          <p:cNvPr id="1638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2994324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TextBox 2"/>
          <p:cNvSpPr txBox="1"/>
          <p:nvPr/>
        </p:nvSpPr>
        <p:spPr>
          <a:xfrm>
            <a:off x="323528" y="1004093"/>
            <a:ext cx="8496944" cy="923330"/>
          </a:xfrm>
          <a:prstGeom prst="rect">
            <a:avLst/>
          </a:prstGeom>
          <a:noFill/>
        </p:spPr>
        <p:txBody>
          <a:bodyPr wrap="square" rtlCol="0">
            <a:spAutoFit/>
          </a:bodyPr>
          <a:lstStyle/>
          <a:p>
            <a:pPr algn="ctr"/>
            <a:r>
              <a:rPr lang="en-US" altLang="zh-CN" sz="5400" b="1" dirty="0" smtClean="0">
                <a:solidFill>
                  <a:schemeClr val="bg1"/>
                </a:solidFill>
                <a:latin typeface="Arial Black" pitchFamily="34" charset="0"/>
                <a:ea typeface="微软雅黑" pitchFamily="34" charset="-122"/>
              </a:rPr>
              <a:t>Section 1</a:t>
            </a:r>
            <a:endParaRPr lang="zh-CN" altLang="en-US" sz="5400" b="1" dirty="0">
              <a:solidFill>
                <a:schemeClr val="bg1"/>
              </a:solidFill>
              <a:latin typeface="Arial Black" pitchFamily="34" charset="0"/>
              <a:ea typeface="微软雅黑" pitchFamily="34" charset="-122"/>
            </a:endParaRPr>
          </a:p>
        </p:txBody>
      </p:sp>
      <p:sp>
        <p:nvSpPr>
          <p:cNvPr id="5" name="TextBox 4"/>
          <p:cNvSpPr txBox="1"/>
          <p:nvPr/>
        </p:nvSpPr>
        <p:spPr>
          <a:xfrm>
            <a:off x="323528" y="3429002"/>
            <a:ext cx="8496944" cy="584775"/>
          </a:xfrm>
          <a:prstGeom prst="rect">
            <a:avLst/>
          </a:prstGeom>
          <a:noFill/>
        </p:spPr>
        <p:txBody>
          <a:bodyPr wrap="square" rtlCol="0">
            <a:spAutoFit/>
          </a:bodyPr>
          <a:lstStyle/>
          <a:p>
            <a:pPr algn="ctr"/>
            <a:r>
              <a:rPr lang="en-US" altLang="zh-CN" sz="3200" b="1" dirty="0" smtClean="0">
                <a:solidFill>
                  <a:schemeClr val="bg1"/>
                </a:solidFill>
                <a:latin typeface="Times New Roman" pitchFamily="18" charset="0"/>
                <a:ea typeface="微软雅黑" pitchFamily="34" charset="-122"/>
                <a:cs typeface="Times New Roman" pitchFamily="18" charset="0"/>
              </a:rPr>
              <a:t>Markov Random Field</a:t>
            </a:r>
            <a:endParaRPr lang="zh-CN" altLang="en-US" sz="3200" b="1" dirty="0">
              <a:solidFill>
                <a:schemeClr val="bg1"/>
              </a:solidFill>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2092047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 Computing Expectations</a:t>
            </a:r>
          </a:p>
        </p:txBody>
      </p:sp>
      <p:sp>
        <p:nvSpPr>
          <p:cNvPr id="17410" name="Rectangle 2"/>
          <p:cNvSpPr>
            <a:spLocks noGrp="1" noChangeArrowheads="1"/>
          </p:cNvSpPr>
          <p:nvPr>
            <p:ph type="body" idx="1"/>
          </p:nvPr>
        </p:nvSpPr>
        <p:spPr>
          <a:xfrm>
            <a:off x="910828" y="1169789"/>
            <a:ext cx="7358063" cy="544711"/>
          </a:xfrm>
          <a:ln/>
        </p:spPr>
        <p:txBody>
          <a:bodyPr>
            <a:normAutofit fontScale="85000" lnSpcReduction="10000"/>
          </a:bodyPr>
          <a:lstStyle/>
          <a:p>
            <a:r>
              <a:rPr lang="en-US" altLang="zh-CN">
                <a:ea typeface="宋体" charset="-122"/>
              </a:rPr>
              <a:t>We often like to use probabilistic models for data.</a:t>
            </a:r>
          </a:p>
        </p:txBody>
      </p:sp>
      <p:pic>
        <p:nvPicPr>
          <p:cNvPr id="1741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180" y="1857375"/>
            <a:ext cx="2839641" cy="29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906" y="2339578"/>
            <a:ext cx="1491258"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414" name="Rectangle 6"/>
          <p:cNvSpPr>
            <a:spLocks/>
          </p:cNvSpPr>
          <p:nvPr/>
        </p:nvSpPr>
        <p:spPr bwMode="auto">
          <a:xfrm>
            <a:off x="910828" y="4045148"/>
            <a:ext cx="7358063"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b="1">
                <a:ea typeface="宋体" charset="-122"/>
              </a:rPr>
              <a:t>What is the mean of the posterior?</a:t>
            </a:r>
          </a:p>
        </p:txBody>
      </p:sp>
      <p:pic>
        <p:nvPicPr>
          <p:cNvPr id="174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0774" y="4911328"/>
            <a:ext cx="248245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4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6399" y="2911078"/>
            <a:ext cx="3902273" cy="76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692772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 Computing Expectations</a:t>
            </a:r>
          </a:p>
        </p:txBody>
      </p:sp>
      <p:pic>
        <p:nvPicPr>
          <p:cNvPr id="1843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435" name="Rectangle 3"/>
          <p:cNvSpPr>
            <a:spLocks/>
          </p:cNvSpPr>
          <p:nvPr/>
        </p:nvSpPr>
        <p:spPr bwMode="auto">
          <a:xfrm>
            <a:off x="910828" y="1143000"/>
            <a:ext cx="7358063"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b="1">
                <a:ea typeface="宋体" charset="-122"/>
              </a:rPr>
              <a:t>What is the predictive distribution?</a:t>
            </a: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664" y="2205633"/>
            <a:ext cx="423267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437" name="Rectangle 5"/>
          <p:cNvSpPr>
            <a:spLocks/>
          </p:cNvSpPr>
          <p:nvPr/>
        </p:nvSpPr>
        <p:spPr bwMode="auto">
          <a:xfrm>
            <a:off x="910828" y="3830836"/>
            <a:ext cx="7804547"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b="1">
                <a:ea typeface="宋体" charset="-122"/>
              </a:rPr>
              <a:t>What is the marginal (integrated) likelihood?</a:t>
            </a:r>
          </a:p>
        </p:txBody>
      </p:sp>
      <p:pic>
        <p:nvPicPr>
          <p:cNvPr id="184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4531" y="4893469"/>
            <a:ext cx="4688086"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4043388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 Computing Expectations</a:t>
            </a:r>
          </a:p>
        </p:txBody>
      </p:sp>
      <p:pic>
        <p:nvPicPr>
          <p:cNvPr id="1945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9459" name="Rectangle 3"/>
          <p:cNvSpPr>
            <a:spLocks/>
          </p:cNvSpPr>
          <p:nvPr/>
        </p:nvSpPr>
        <p:spPr bwMode="auto">
          <a:xfrm>
            <a:off x="910828" y="1160859"/>
            <a:ext cx="7358063"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Sometimes we prefer latent variable models.</a:t>
            </a:r>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1937742"/>
            <a:ext cx="5420320" cy="29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9461" name="Rectangle 5"/>
          <p:cNvSpPr>
            <a:spLocks/>
          </p:cNvSpPr>
          <p:nvPr/>
        </p:nvSpPr>
        <p:spPr bwMode="auto">
          <a:xfrm>
            <a:off x="910828" y="2634258"/>
            <a:ext cx="7358063"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Sometimes these joint models are intractable.</a:t>
            </a:r>
          </a:p>
        </p:txBody>
      </p:sp>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227" y="3411141"/>
            <a:ext cx="4366617" cy="6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9463" name="Rectangle 7"/>
          <p:cNvSpPr>
            <a:spLocks/>
          </p:cNvSpPr>
          <p:nvPr/>
        </p:nvSpPr>
        <p:spPr bwMode="auto">
          <a:xfrm>
            <a:off x="910828" y="4473773"/>
            <a:ext cx="7804547"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b="1">
                <a:ea typeface="宋体" charset="-122"/>
              </a:rPr>
              <a:t>Maximize the marginal probability of data</a:t>
            </a:r>
          </a:p>
        </p:txBody>
      </p:sp>
      <p:pic>
        <p:nvPicPr>
          <p:cNvPr id="194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7469" y="5250656"/>
            <a:ext cx="39290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51944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 The Monte Carlo Principle</a:t>
            </a:r>
          </a:p>
        </p:txBody>
      </p:sp>
      <p:pic>
        <p:nvPicPr>
          <p:cNvPr id="2048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0483" name="Rectangle 3"/>
          <p:cNvSpPr>
            <a:spLocks/>
          </p:cNvSpPr>
          <p:nvPr/>
        </p:nvSpPr>
        <p:spPr bwMode="auto">
          <a:xfrm>
            <a:off x="910828" y="1509117"/>
            <a:ext cx="7358063"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Each of these examples has a shared form:</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2607469"/>
            <a:ext cx="4143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617" y="5009555"/>
            <a:ext cx="7259836"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0486" name="Rectangle 6"/>
          <p:cNvSpPr>
            <a:spLocks/>
          </p:cNvSpPr>
          <p:nvPr/>
        </p:nvSpPr>
        <p:spPr bwMode="auto">
          <a:xfrm>
            <a:off x="910828" y="4107656"/>
            <a:ext cx="7358063"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Any such expectation can be computed from samples:</a:t>
            </a:r>
          </a:p>
        </p:txBody>
      </p:sp>
      <p:sp>
        <p:nvSpPr>
          <p:cNvPr id="8"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4243256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 The Monte Carlo Principle</a:t>
            </a:r>
          </a:p>
        </p:txBody>
      </p:sp>
      <p:pic>
        <p:nvPicPr>
          <p:cNvPr id="2150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1507" name="Rectangle 3"/>
          <p:cNvSpPr>
            <a:spLocks/>
          </p:cNvSpPr>
          <p:nvPr/>
        </p:nvSpPr>
        <p:spPr bwMode="auto">
          <a:xfrm>
            <a:off x="892969" y="1384102"/>
            <a:ext cx="7920633"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Example: Computing a Bayesian predictive distribution</a:t>
            </a:r>
          </a:p>
        </p:txBody>
      </p:sp>
      <p:sp>
        <p:nvSpPr>
          <p:cNvPr id="21508" name="Rectangle 4"/>
          <p:cNvSpPr>
            <a:spLocks/>
          </p:cNvSpPr>
          <p:nvPr/>
        </p:nvSpPr>
        <p:spPr bwMode="auto">
          <a:xfrm>
            <a:off x="892969" y="4107656"/>
            <a:ext cx="7358063"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We get a predictive mixture distribution:</a:t>
            </a:r>
          </a:p>
        </p:txBody>
      </p:sp>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664" y="2116336"/>
            <a:ext cx="423267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15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3187898"/>
            <a:ext cx="5429250"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15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735" y="5009555"/>
            <a:ext cx="6902648"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532836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 Properties of MC Estimators</a:t>
            </a:r>
          </a:p>
        </p:txBody>
      </p:sp>
      <p:pic>
        <p:nvPicPr>
          <p:cNvPr id="2253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531" name="Rectangle 3"/>
          <p:cNvSpPr>
            <a:spLocks/>
          </p:cNvSpPr>
          <p:nvPr/>
        </p:nvSpPr>
        <p:spPr bwMode="auto">
          <a:xfrm>
            <a:off x="910828" y="2384227"/>
            <a:ext cx="7920633"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Monte Carlo estimates are unbiased.</a:t>
            </a:r>
          </a:p>
        </p:txBody>
      </p:sp>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16" y="1223367"/>
            <a:ext cx="7750969"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508" y="2928937"/>
            <a:ext cx="6732984"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253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74" y="4697016"/>
            <a:ext cx="8188523"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535" name="Rectangle 7"/>
          <p:cNvSpPr>
            <a:spLocks/>
          </p:cNvSpPr>
          <p:nvPr/>
        </p:nvSpPr>
        <p:spPr bwMode="auto">
          <a:xfrm>
            <a:off x="910828" y="4107656"/>
            <a:ext cx="7920633"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The variance of the estimator shrinks as </a:t>
            </a:r>
          </a:p>
        </p:txBody>
      </p:sp>
      <p:pic>
        <p:nvPicPr>
          <p:cNvPr id="2253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4259461"/>
            <a:ext cx="508992"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537" name="Rectangle 9"/>
          <p:cNvSpPr>
            <a:spLocks/>
          </p:cNvSpPr>
          <p:nvPr/>
        </p:nvSpPr>
        <p:spPr bwMode="auto">
          <a:xfrm>
            <a:off x="910828" y="5679281"/>
            <a:ext cx="7920633"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The “error” of the estimator shrinks as </a:t>
            </a:r>
          </a:p>
        </p:txBody>
      </p:sp>
      <p:pic>
        <p:nvPicPr>
          <p:cNvPr id="2253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152" y="5786437"/>
            <a:ext cx="848320"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462721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Why Monte Carlo?</a:t>
            </a:r>
          </a:p>
        </p:txBody>
      </p:sp>
      <p:pic>
        <p:nvPicPr>
          <p:cNvPr id="2355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3555" name="Rectangle 3"/>
          <p:cNvSpPr>
            <a:spLocks/>
          </p:cNvSpPr>
          <p:nvPr/>
        </p:nvSpPr>
        <p:spPr bwMode="auto">
          <a:xfrm>
            <a:off x="660797" y="1035844"/>
            <a:ext cx="7822406" cy="286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3400" b="1" i="1">
                <a:ea typeface="宋体" charset="-122"/>
              </a:rPr>
              <a:t>“Monte Carlo is an extremely bad method; it should be used only when all alternative methods are worse.”</a:t>
            </a:r>
          </a:p>
          <a:p>
            <a:pPr algn="r">
              <a:spcBef>
                <a:spcPts val="1687"/>
              </a:spcBef>
            </a:pPr>
            <a:r>
              <a:rPr lang="en-US" altLang="zh-CN" sz="3400">
                <a:ea typeface="宋体" charset="-122"/>
              </a:rPr>
              <a:t>Alan Sokal</a:t>
            </a:r>
          </a:p>
          <a:p>
            <a:pPr algn="r">
              <a:spcBef>
                <a:spcPts val="1687"/>
              </a:spcBef>
            </a:pPr>
            <a:r>
              <a:rPr lang="en-US" altLang="zh-CN" sz="2500" i="1">
                <a:latin typeface="Gill Sans Light" charset="0"/>
                <a:ea typeface="宋体" charset="-122"/>
                <a:sym typeface="Gill Sans Light" charset="0"/>
              </a:rPr>
              <a:t>Monte Carlo methods in statistical mechanics</a:t>
            </a:r>
            <a:r>
              <a:rPr lang="en-US" altLang="zh-CN" sz="2500">
                <a:ea typeface="宋体" charset="-122"/>
              </a:rPr>
              <a:t>, </a:t>
            </a:r>
            <a:r>
              <a:rPr lang="en-US" altLang="zh-CN" sz="2500" i="1">
                <a:latin typeface="Gill Sans Light" charset="0"/>
                <a:ea typeface="宋体" charset="-122"/>
                <a:sym typeface="Gill Sans Light" charset="0"/>
              </a:rPr>
              <a:t>1996</a:t>
            </a:r>
          </a:p>
        </p:txBody>
      </p:sp>
      <p:sp>
        <p:nvSpPr>
          <p:cNvPr id="23556" name="Rectangle 4"/>
          <p:cNvSpPr>
            <a:spLocks/>
          </p:cNvSpPr>
          <p:nvPr/>
        </p:nvSpPr>
        <p:spPr bwMode="auto">
          <a:xfrm>
            <a:off x="705445" y="4402336"/>
            <a:ext cx="792063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The error is only shrinking as             ?!?!? Isn’t that bad?</a:t>
            </a:r>
          </a:p>
          <a:p>
            <a:pPr>
              <a:spcBef>
                <a:spcPts val="1687"/>
              </a:spcBef>
            </a:pPr>
            <a:r>
              <a:rPr lang="en-US" altLang="zh-CN" sz="2500" dirty="0">
                <a:ea typeface="宋体" charset="-122"/>
              </a:rPr>
              <a:t>Heck, Simpson’s Rule gives              </a:t>
            </a:r>
            <a:r>
              <a:rPr lang="en-US" altLang="zh-CN" sz="2500" dirty="0" smtClean="0">
                <a:ea typeface="宋体" charset="-122"/>
              </a:rPr>
              <a:t>  !!!</a:t>
            </a:r>
            <a:endParaRPr lang="en-US" altLang="zh-CN" sz="2500" dirty="0">
              <a:ea typeface="宋体" charset="-122"/>
            </a:endParaRPr>
          </a:p>
          <a:p>
            <a:pPr>
              <a:spcBef>
                <a:spcPts val="1687"/>
              </a:spcBef>
            </a:pPr>
            <a:r>
              <a:rPr lang="en-US" altLang="zh-CN" sz="2500" dirty="0">
                <a:ea typeface="宋体" charset="-122"/>
              </a:rPr>
              <a:t>How many dimensions do you have?</a:t>
            </a:r>
          </a:p>
        </p:txBody>
      </p:sp>
      <p:pic>
        <p:nvPicPr>
          <p:cNvPr id="235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760" y="4509120"/>
            <a:ext cx="848320"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35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5152429"/>
            <a:ext cx="982266"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06228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Why Monte Carlo?</a:t>
            </a:r>
          </a:p>
        </p:txBody>
      </p:sp>
      <p:pic>
        <p:nvPicPr>
          <p:cNvPr id="2457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4579" name="Rectangle 3"/>
          <p:cNvSpPr>
            <a:spLocks/>
          </p:cNvSpPr>
          <p:nvPr/>
        </p:nvSpPr>
        <p:spPr bwMode="auto">
          <a:xfrm>
            <a:off x="607219" y="1116211"/>
            <a:ext cx="7920633" cy="137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If we have a generative model, we can </a:t>
            </a:r>
            <a:r>
              <a:rPr lang="en-US" altLang="zh-CN" sz="2500" i="1">
                <a:ea typeface="宋体" charset="-122"/>
              </a:rPr>
              <a:t>fantasize</a:t>
            </a:r>
            <a:r>
              <a:rPr lang="en-US" altLang="zh-CN" sz="2500">
                <a:ea typeface="宋体" charset="-122"/>
              </a:rPr>
              <a:t> data.</a:t>
            </a:r>
          </a:p>
          <a:p>
            <a:pPr>
              <a:spcBef>
                <a:spcPts val="1687"/>
              </a:spcBef>
            </a:pPr>
            <a:r>
              <a:rPr lang="en-US" altLang="zh-CN" sz="2500">
                <a:ea typeface="宋体" charset="-122"/>
              </a:rPr>
              <a:t>This helps us understand the properties of our model and know what we’re learning from the true data.</a:t>
            </a: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21" y="3125390"/>
            <a:ext cx="7768828" cy="285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258555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4235" y="4982765"/>
            <a:ext cx="1758033" cy="178593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2680" y="3152179"/>
            <a:ext cx="1774775" cy="178593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445" y="2053828"/>
            <a:ext cx="1785938" cy="178593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01" y="1035844"/>
            <a:ext cx="1785938" cy="178593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56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6703" y="1035844"/>
            <a:ext cx="2014761" cy="178593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5606" name="Rectangle 6"/>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Generating Fantasy Data</a:t>
            </a:r>
          </a:p>
        </p:txBody>
      </p:sp>
      <p:pic>
        <p:nvPicPr>
          <p:cNvPr id="25607" name="Picture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560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6985" y="4089797"/>
            <a:ext cx="1771427" cy="178593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560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8297" y="3143250"/>
            <a:ext cx="1785938" cy="178593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561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6704" y="4982765"/>
            <a:ext cx="1820540" cy="178593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561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4070" y="4089797"/>
            <a:ext cx="1785938" cy="178593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5612"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101" y="3143250"/>
            <a:ext cx="1785938" cy="178593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5613"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56572" y="1035844"/>
            <a:ext cx="1868537" cy="178593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4059878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Sampling Basics</a:t>
            </a:r>
          </a:p>
        </p:txBody>
      </p:sp>
      <p:pic>
        <p:nvPicPr>
          <p:cNvPr id="2662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617" y="1366242"/>
            <a:ext cx="7259836"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6628" name="Rectangle 4"/>
          <p:cNvSpPr>
            <a:spLocks/>
          </p:cNvSpPr>
          <p:nvPr/>
        </p:nvSpPr>
        <p:spPr bwMode="auto">
          <a:xfrm>
            <a:off x="910828" y="2661047"/>
            <a:ext cx="7358063"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We need samples from         .  How to get them?</a:t>
            </a:r>
          </a:p>
        </p:txBody>
      </p:sp>
      <p:pic>
        <p:nvPicPr>
          <p:cNvPr id="26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2794992"/>
            <a:ext cx="598289"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6630" name="Rectangle 6"/>
          <p:cNvSpPr>
            <a:spLocks/>
          </p:cNvSpPr>
          <p:nvPr/>
        </p:nvSpPr>
        <p:spPr bwMode="auto">
          <a:xfrm>
            <a:off x="937617" y="2669977"/>
            <a:ext cx="792063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Most generally, your pseudo-random number generator is going to give you a sequence of integers from large range.</a:t>
            </a:r>
          </a:p>
          <a:p>
            <a:pPr>
              <a:spcBef>
                <a:spcPts val="1687"/>
              </a:spcBef>
            </a:pPr>
            <a:r>
              <a:rPr lang="en-US" altLang="zh-CN" sz="2500" dirty="0">
                <a:ea typeface="宋体" charset="-122"/>
              </a:rPr>
              <a:t>These you can easily turn into floats in </a:t>
            </a:r>
            <a:r>
              <a:rPr lang="en-US" altLang="zh-CN" sz="2500" dirty="0">
                <a:latin typeface="Times New Roman" charset="0"/>
                <a:ea typeface="宋体" charset="-122"/>
                <a:cs typeface="Times New Roman" charset="0"/>
                <a:sym typeface="Times New Roman" charset="0"/>
              </a:rPr>
              <a:t>[0,1]</a:t>
            </a:r>
            <a:r>
              <a:rPr lang="en-US" altLang="zh-CN" sz="2500" dirty="0">
                <a:ea typeface="宋体" charset="-122"/>
              </a:rPr>
              <a:t>.</a:t>
            </a:r>
          </a:p>
          <a:p>
            <a:pPr>
              <a:spcBef>
                <a:spcPts val="1687"/>
              </a:spcBef>
            </a:pPr>
            <a:r>
              <a:rPr lang="en-US" altLang="zh-CN" sz="2500" dirty="0">
                <a:ea typeface="宋体" charset="-122"/>
              </a:rPr>
              <a:t>Probably you just call </a:t>
            </a:r>
            <a:r>
              <a:rPr lang="en-US" altLang="zh-CN" sz="2500" dirty="0">
                <a:latin typeface="Andale Mono" charset="0"/>
                <a:ea typeface="宋体" charset="-122"/>
                <a:sym typeface="Andale Mono" charset="0"/>
              </a:rPr>
              <a:t>rand()</a:t>
            </a:r>
            <a:r>
              <a:rPr lang="en-US" altLang="zh-CN" sz="2500" dirty="0">
                <a:ea typeface="宋体" charset="-122"/>
              </a:rPr>
              <a:t> in </a:t>
            </a:r>
            <a:r>
              <a:rPr lang="en-US" altLang="zh-CN" sz="2500" dirty="0" err="1">
                <a:ea typeface="宋体" charset="-122"/>
              </a:rPr>
              <a:t>Matlab</a:t>
            </a:r>
            <a:r>
              <a:rPr lang="en-US" altLang="zh-CN" sz="2500" dirty="0">
                <a:ea typeface="宋体" charset="-122"/>
              </a:rPr>
              <a:t> or </a:t>
            </a:r>
            <a:r>
              <a:rPr lang="en-US" altLang="zh-CN" sz="2500" dirty="0" err="1">
                <a:ea typeface="宋体" charset="-122"/>
              </a:rPr>
              <a:t>Numpy</a:t>
            </a:r>
            <a:r>
              <a:rPr lang="en-US" altLang="zh-CN" sz="2500" dirty="0">
                <a:ea typeface="宋体" charset="-122"/>
              </a:rPr>
              <a:t>.</a:t>
            </a:r>
          </a:p>
          <a:p>
            <a:pPr>
              <a:spcBef>
                <a:spcPts val="1687"/>
              </a:spcBef>
            </a:pPr>
            <a:r>
              <a:rPr lang="en-US" altLang="zh-CN" sz="2500" dirty="0">
                <a:ea typeface="宋体" charset="-122"/>
              </a:rPr>
              <a:t>Your         </a:t>
            </a:r>
            <a:r>
              <a:rPr lang="en-US" altLang="zh-CN" sz="2500" dirty="0" smtClean="0">
                <a:ea typeface="宋体" charset="-122"/>
              </a:rPr>
              <a:t> is </a:t>
            </a:r>
            <a:r>
              <a:rPr lang="en-US" altLang="zh-CN" sz="2500" dirty="0">
                <a:ea typeface="宋体" charset="-122"/>
              </a:rPr>
              <a:t>probably more interesting than this.</a:t>
            </a:r>
          </a:p>
        </p:txBody>
      </p:sp>
      <p:pic>
        <p:nvPicPr>
          <p:cNvPr id="266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447" y="5438180"/>
            <a:ext cx="598289"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464213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eacher.3xy.com.cn/sxyAdminData/images/resource/jpg/200805/200805161048218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4021" y="1544267"/>
            <a:ext cx="4562475" cy="2324101"/>
          </a:xfrm>
          <a:prstGeom prst="rect">
            <a:avLst/>
          </a:prstGeom>
          <a:noFill/>
          <a:extLst>
            <a:ext uri="{909E8E84-426E-40DD-AFC4-6F175D3DCCD1}">
              <a14:hiddenFill xmlns:a14="http://schemas.microsoft.com/office/drawing/2010/main">
                <a:solidFill>
                  <a:srgbClr val="FFFFFF"/>
                </a:solidFill>
              </a14:hiddenFill>
            </a:ext>
          </a:extLst>
        </p:spPr>
      </p:pic>
      <p:pic>
        <p:nvPicPr>
          <p:cNvPr id="87042" name="Picture 2" descr="http://www.chinabaike.com/article/UploadPic/2008-1/2008111133146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68760"/>
            <a:ext cx="381000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87044" name="Picture 4" descr="http://file.sdteacher.gov.cn/upload/gz0901/images/0907/23/085222880.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7" y="4536504"/>
            <a:ext cx="2605405" cy="213285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827584" y="4136555"/>
            <a:ext cx="2664296"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1043609" y="4064547"/>
            <a:ext cx="2160238" cy="369332"/>
          </a:xfrm>
          <a:prstGeom prst="rect">
            <a:avLst/>
          </a:prstGeom>
          <a:noFill/>
        </p:spPr>
        <p:txBody>
          <a:bodyPr wrap="square" rtlCol="0">
            <a:spAutoFit/>
          </a:bodyPr>
          <a:lstStyle/>
          <a:p>
            <a:pPr algn="ctr"/>
            <a:r>
              <a:rPr lang="en-US" altLang="zh-CN" dirty="0" smtClean="0"/>
              <a:t>(A) field of force</a:t>
            </a:r>
            <a:endParaRPr lang="zh-CN" altLang="en-US" dirty="0"/>
          </a:p>
        </p:txBody>
      </p:sp>
      <p:sp>
        <p:nvSpPr>
          <p:cNvPr id="10" name="TextBox 9"/>
          <p:cNvSpPr txBox="1"/>
          <p:nvPr/>
        </p:nvSpPr>
        <p:spPr>
          <a:xfrm>
            <a:off x="5580112" y="4064547"/>
            <a:ext cx="2520280" cy="369332"/>
          </a:xfrm>
          <a:prstGeom prst="rect">
            <a:avLst/>
          </a:prstGeom>
          <a:noFill/>
        </p:spPr>
        <p:txBody>
          <a:bodyPr wrap="square" rtlCol="0">
            <a:spAutoFit/>
          </a:bodyPr>
          <a:lstStyle/>
          <a:p>
            <a:pPr algn="ctr"/>
            <a:r>
              <a:rPr lang="en-US" altLang="zh-CN" dirty="0" smtClean="0"/>
              <a:t>(B</a:t>
            </a:r>
            <a:r>
              <a:rPr lang="en-US" altLang="zh-CN" dirty="0"/>
              <a:t>) </a:t>
            </a:r>
            <a:r>
              <a:rPr lang="en-US" altLang="zh-CN" dirty="0" smtClean="0"/>
              <a:t>magnetic </a:t>
            </a:r>
            <a:r>
              <a:rPr lang="en-US" altLang="zh-CN" dirty="0"/>
              <a:t>field</a:t>
            </a:r>
            <a:endParaRPr lang="zh-CN" altLang="en-US" dirty="0"/>
          </a:p>
        </p:txBody>
      </p:sp>
      <p:sp>
        <p:nvSpPr>
          <p:cNvPr id="11" name="TextBox 10"/>
          <p:cNvSpPr txBox="1"/>
          <p:nvPr/>
        </p:nvSpPr>
        <p:spPr>
          <a:xfrm>
            <a:off x="3491880" y="6300028"/>
            <a:ext cx="1944215" cy="369332"/>
          </a:xfrm>
          <a:prstGeom prst="rect">
            <a:avLst/>
          </a:prstGeom>
          <a:noFill/>
        </p:spPr>
        <p:txBody>
          <a:bodyPr wrap="square" rtlCol="0">
            <a:spAutoFit/>
          </a:bodyPr>
          <a:lstStyle/>
          <a:p>
            <a:pPr algn="ctr"/>
            <a:r>
              <a:rPr lang="en-US" altLang="zh-CN" dirty="0" smtClean="0"/>
              <a:t>(</a:t>
            </a:r>
            <a:r>
              <a:rPr lang="en-US" altLang="zh-CN" dirty="0"/>
              <a:t>C) </a:t>
            </a:r>
            <a:r>
              <a:rPr lang="en-US" altLang="zh-CN" dirty="0" smtClean="0"/>
              <a:t>electric </a:t>
            </a:r>
            <a:r>
              <a:rPr lang="en-US" altLang="zh-CN" dirty="0"/>
              <a:t>field</a:t>
            </a:r>
            <a:endParaRPr lang="zh-CN" altLang="en-US" dirty="0"/>
          </a:p>
        </p:txBody>
      </p:sp>
      <p:sp>
        <p:nvSpPr>
          <p:cNvPr id="12" name="Rectangle 2"/>
          <p:cNvSpPr>
            <a:spLocks noGrp="1" noChangeArrowheads="1"/>
          </p:cNvSpPr>
          <p:nvPr>
            <p:ph type="title" idx="4294967295"/>
          </p:nvPr>
        </p:nvSpPr>
        <p:spPr>
          <a:xfrm>
            <a:off x="457200" y="274638"/>
            <a:ext cx="8229600" cy="715962"/>
          </a:xfrm>
        </p:spPr>
        <p:txBody>
          <a:bodyPr lIns="91429" tIns="45714" rIns="91429" bIns="45714"/>
          <a:lstStyle/>
          <a:p>
            <a:r>
              <a:rPr lang="en-US" altLang="zh-CN" sz="2800" b="1" dirty="0" smtClean="0">
                <a:ea typeface="宋体" pitchFamily="2" charset="-122"/>
              </a:rPr>
              <a:t>Field</a:t>
            </a:r>
            <a:endParaRPr lang="en-US" altLang="zh-CN" sz="2800" b="1" dirty="0">
              <a:ea typeface="宋体" pitchFamily="2" charset="-122"/>
            </a:endParaRPr>
          </a:p>
        </p:txBody>
      </p:sp>
    </p:spTree>
    <p:extLst>
      <p:ext uri="{BB962C8B-B14F-4D97-AF65-F5344CB8AC3E}">
        <p14:creationId xmlns:p14="http://schemas.microsoft.com/office/powerpoint/2010/main" val="3239174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477" y="1241227"/>
            <a:ext cx="6340078" cy="392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650" name="Rectangle 2"/>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Inversion Sampling</a:t>
            </a:r>
          </a:p>
        </p:txBody>
      </p:sp>
      <p:pic>
        <p:nvPicPr>
          <p:cNvPr id="2765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477" y="2053828"/>
            <a:ext cx="3000375" cy="75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6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969" y="5688211"/>
            <a:ext cx="2696766"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6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9953" y="5688211"/>
            <a:ext cx="2268141"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655" name="Line 7"/>
          <p:cNvSpPr>
            <a:spLocks noChangeShapeType="1"/>
          </p:cNvSpPr>
          <p:nvPr/>
        </p:nvSpPr>
        <p:spPr bwMode="auto">
          <a:xfrm rot="10800000" flipH="1">
            <a:off x="1192114" y="1630785"/>
            <a:ext cx="6029771" cy="12278"/>
          </a:xfrm>
          <a:prstGeom prst="line">
            <a:avLst/>
          </a:prstGeom>
          <a:noFill/>
          <a:ln w="38100" cap="flat">
            <a:solidFill>
              <a:schemeClr val="tx1">
                <a:alpha val="14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pic>
        <p:nvPicPr>
          <p:cNvPr id="276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367" y="4107656"/>
            <a:ext cx="598289"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6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219" y="2839641"/>
            <a:ext cx="482203"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658" name="Freeform 10"/>
          <p:cNvSpPr>
            <a:spLocks/>
          </p:cNvSpPr>
          <p:nvPr/>
        </p:nvSpPr>
        <p:spPr bwMode="auto">
          <a:xfrm>
            <a:off x="1156395" y="3043908"/>
            <a:ext cx="3368725" cy="2024807"/>
          </a:xfrm>
          <a:custGeom>
            <a:avLst/>
            <a:gdLst>
              <a:gd name="T0" fmla="*/ 0 w 21600"/>
              <a:gd name="T1" fmla="*/ 0 h 21600"/>
              <a:gd name="T2" fmla="*/ 21526 w 21600"/>
              <a:gd name="T3" fmla="*/ 123 h 21600"/>
              <a:gd name="T4" fmla="*/ 21600 w 21600"/>
              <a:gd name="T5" fmla="*/ 21600 h 21600"/>
            </a:gdLst>
            <a:ahLst/>
            <a:cxnLst>
              <a:cxn ang="0">
                <a:pos x="T0" y="T1"/>
              </a:cxn>
              <a:cxn ang="0">
                <a:pos x="T2" y="T3"/>
              </a:cxn>
              <a:cxn ang="0">
                <a:pos x="T4" y="T5"/>
              </a:cxn>
            </a:cxnLst>
            <a:rect l="0" t="0" r="r" b="b"/>
            <a:pathLst>
              <a:path w="21600" h="21600">
                <a:moveTo>
                  <a:pt x="0" y="0"/>
                </a:moveTo>
                <a:lnTo>
                  <a:pt x="21526" y="123"/>
                </a:lnTo>
                <a:lnTo>
                  <a:pt x="21600" y="21600"/>
                </a:lnTo>
              </a:path>
            </a:pathLst>
          </a:cu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pic>
        <p:nvPicPr>
          <p:cNvPr id="2765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5180" y="5161359"/>
            <a:ext cx="482203"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3"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3199899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Inversion Sampling</a:t>
            </a:r>
          </a:p>
        </p:txBody>
      </p:sp>
      <p:pic>
        <p:nvPicPr>
          <p:cNvPr id="2867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8675" name="Rectangle 3"/>
          <p:cNvSpPr>
            <a:spLocks/>
          </p:cNvSpPr>
          <p:nvPr/>
        </p:nvSpPr>
        <p:spPr bwMode="auto">
          <a:xfrm>
            <a:off x="910828" y="1169789"/>
            <a:ext cx="7920633" cy="517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b="1">
                <a:ea typeface="宋体" charset="-122"/>
              </a:rPr>
              <a:t>Good News:</a:t>
            </a:r>
          </a:p>
          <a:p>
            <a:pPr>
              <a:spcBef>
                <a:spcPts val="1687"/>
              </a:spcBef>
            </a:pPr>
            <a:r>
              <a:rPr lang="en-US" altLang="zh-CN" sz="2500">
                <a:ea typeface="宋体" charset="-122"/>
              </a:rPr>
              <a:t>Straightforward way to take your uniform (0,1) variate and turn it into something complicated.</a:t>
            </a:r>
          </a:p>
          <a:p>
            <a:pPr>
              <a:spcBef>
                <a:spcPts val="1687"/>
              </a:spcBef>
            </a:pPr>
            <a:endParaRPr lang="en-US" altLang="zh-CN" sz="2500">
              <a:ea typeface="宋体" charset="-122"/>
            </a:endParaRPr>
          </a:p>
          <a:p>
            <a:pPr>
              <a:spcBef>
                <a:spcPts val="1687"/>
              </a:spcBef>
            </a:pPr>
            <a:r>
              <a:rPr lang="en-US" altLang="zh-CN" sz="2500" b="1">
                <a:ea typeface="宋体" charset="-122"/>
              </a:rPr>
              <a:t>Bad News:</a:t>
            </a:r>
          </a:p>
          <a:p>
            <a:pPr>
              <a:spcBef>
                <a:spcPts val="1687"/>
              </a:spcBef>
            </a:pPr>
            <a:r>
              <a:rPr lang="en-US" altLang="zh-CN" sz="2500">
                <a:ea typeface="宋体" charset="-122"/>
              </a:rPr>
              <a:t>We still had to do an integral.</a:t>
            </a:r>
          </a:p>
          <a:p>
            <a:pPr>
              <a:spcBef>
                <a:spcPts val="1687"/>
              </a:spcBef>
            </a:pPr>
            <a:r>
              <a:rPr lang="en-US" altLang="zh-CN" sz="2500">
                <a:ea typeface="宋体" charset="-122"/>
              </a:rPr>
              <a:t>Doesn’t generalize easily to multiple dimensions.</a:t>
            </a:r>
          </a:p>
          <a:p>
            <a:pPr>
              <a:spcBef>
                <a:spcPts val="1687"/>
              </a:spcBef>
            </a:pPr>
            <a:r>
              <a:rPr lang="en-US" altLang="zh-CN" sz="2500">
                <a:ea typeface="宋体" charset="-122"/>
              </a:rPr>
              <a:t>The distribution had to be normalized.</a:t>
            </a:r>
          </a:p>
          <a:p>
            <a:pPr>
              <a:spcBef>
                <a:spcPts val="1687"/>
              </a:spcBef>
            </a:pPr>
            <a:endParaRPr lang="en-US" altLang="zh-CN" sz="2500">
              <a:ea typeface="宋体" charset="-122"/>
            </a:endParaRPr>
          </a:p>
        </p:txBody>
      </p:sp>
      <p:sp>
        <p:nvSpPr>
          <p:cNvPr id="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3826997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The Big Picture</a:t>
            </a:r>
          </a:p>
        </p:txBody>
      </p:sp>
      <p:pic>
        <p:nvPicPr>
          <p:cNvPr id="2969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9699" name="Rectangle 3"/>
          <p:cNvSpPr>
            <a:spLocks/>
          </p:cNvSpPr>
          <p:nvPr/>
        </p:nvSpPr>
        <p:spPr bwMode="auto">
          <a:xfrm>
            <a:off x="910828" y="1169789"/>
            <a:ext cx="7920633" cy="517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So, if generating samples is just as difficult as integration, what’s the point of all this Monte Carlo stuff?</a:t>
            </a:r>
          </a:p>
          <a:p>
            <a:pPr>
              <a:spcBef>
                <a:spcPts val="1687"/>
              </a:spcBef>
            </a:pPr>
            <a:endParaRPr lang="en-US" altLang="zh-CN" sz="2500" dirty="0">
              <a:ea typeface="宋体" charset="-122"/>
            </a:endParaRPr>
          </a:p>
          <a:p>
            <a:pPr>
              <a:spcBef>
                <a:spcPts val="1687"/>
              </a:spcBef>
            </a:pPr>
            <a:r>
              <a:rPr lang="en-US" altLang="zh-CN" sz="2500" dirty="0">
                <a:ea typeface="宋体" charset="-122"/>
              </a:rPr>
              <a:t>This entire tutorial is about the following idea:</a:t>
            </a:r>
          </a:p>
          <a:p>
            <a:pPr>
              <a:spcBef>
                <a:spcPts val="1687"/>
              </a:spcBef>
            </a:pPr>
            <a:r>
              <a:rPr lang="en-US" altLang="zh-CN" sz="2500" dirty="0">
                <a:ea typeface="宋体" charset="-122"/>
              </a:rPr>
              <a:t>Take samples from some simpler distribution         and turn them into samples from the complicated thing that we’re actually interested in,         .</a:t>
            </a:r>
          </a:p>
          <a:p>
            <a:pPr>
              <a:spcBef>
                <a:spcPts val="1687"/>
              </a:spcBef>
            </a:pPr>
            <a:r>
              <a:rPr lang="en-US" altLang="zh-CN" sz="2500" dirty="0">
                <a:ea typeface="宋体" charset="-122"/>
              </a:rPr>
              <a:t>In general, I will assume that we only know         </a:t>
            </a:r>
            <a:r>
              <a:rPr lang="en-US" altLang="zh-CN" sz="2500" dirty="0" smtClean="0">
                <a:ea typeface="宋体" charset="-122"/>
              </a:rPr>
              <a:t> to </a:t>
            </a:r>
            <a:r>
              <a:rPr lang="en-US" altLang="zh-CN" sz="2500" dirty="0">
                <a:ea typeface="宋体" charset="-122"/>
              </a:rPr>
              <a:t>within a constant and that we cannot integrate it.</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830836"/>
            <a:ext cx="544711"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4572000"/>
            <a:ext cx="598289"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97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3991" y="5157192"/>
            <a:ext cx="598289"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3180422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1"/>
          <p:cNvGrpSpPr>
            <a:grpSpLocks/>
          </p:cNvGrpSpPr>
          <p:nvPr/>
        </p:nvGrpSpPr>
        <p:grpSpPr bwMode="auto">
          <a:xfrm>
            <a:off x="839391" y="1723430"/>
            <a:ext cx="7465219" cy="4768453"/>
            <a:chOff x="0" y="0"/>
            <a:chExt cx="6688" cy="4272"/>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88" cy="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31748" name="Rectangle 4"/>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Rejection Sampling</a:t>
            </a:r>
          </a:p>
        </p:txBody>
      </p:sp>
      <p:pic>
        <p:nvPicPr>
          <p:cNvPr id="31749"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1750" name="Rectangle 6"/>
          <p:cNvSpPr>
            <a:spLocks/>
          </p:cNvSpPr>
          <p:nvPr/>
        </p:nvSpPr>
        <p:spPr bwMode="auto">
          <a:xfrm>
            <a:off x="910828" y="1169789"/>
            <a:ext cx="7920633" cy="141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One useful observation is that samples uniformly drawn from the volume beneath a (not necessarily normalized) PDF will have the correct marginal distribution.</a:t>
            </a:r>
          </a:p>
        </p:txBody>
      </p:sp>
      <p:pic>
        <p:nvPicPr>
          <p:cNvPr id="317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2830711"/>
            <a:ext cx="2169914"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1752" name="Oval 8"/>
          <p:cNvSpPr>
            <a:spLocks/>
          </p:cNvSpPr>
          <p:nvPr/>
        </p:nvSpPr>
        <p:spPr bwMode="auto">
          <a:xfrm>
            <a:off x="3277195" y="4464844"/>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31753" name="Oval 9"/>
          <p:cNvSpPr>
            <a:spLocks/>
          </p:cNvSpPr>
          <p:nvPr/>
        </p:nvSpPr>
        <p:spPr bwMode="auto">
          <a:xfrm>
            <a:off x="3821906" y="5491758"/>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31754" name="Oval 10"/>
          <p:cNvSpPr>
            <a:spLocks/>
          </p:cNvSpPr>
          <p:nvPr/>
        </p:nvSpPr>
        <p:spPr bwMode="auto">
          <a:xfrm>
            <a:off x="4732735" y="5045274"/>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31755" name="Oval 11"/>
          <p:cNvSpPr>
            <a:spLocks/>
          </p:cNvSpPr>
          <p:nvPr/>
        </p:nvSpPr>
        <p:spPr bwMode="auto">
          <a:xfrm>
            <a:off x="5339953" y="5902524"/>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31756" name="Oval 12"/>
          <p:cNvSpPr>
            <a:spLocks/>
          </p:cNvSpPr>
          <p:nvPr/>
        </p:nvSpPr>
        <p:spPr bwMode="auto">
          <a:xfrm>
            <a:off x="6054328" y="5339953"/>
            <a:ext cx="133945" cy="133945"/>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zh-CN" altLang="en-US"/>
          </a:p>
        </p:txBody>
      </p:sp>
      <p:sp>
        <p:nvSpPr>
          <p:cNvPr id="31757" name="Line 13"/>
          <p:cNvSpPr>
            <a:spLocks noChangeShapeType="1"/>
          </p:cNvSpPr>
          <p:nvPr/>
        </p:nvSpPr>
        <p:spPr bwMode="auto">
          <a:xfrm>
            <a:off x="3348633" y="4545211"/>
            <a:ext cx="3349" cy="1624087"/>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1758" name="Line 14"/>
          <p:cNvSpPr>
            <a:spLocks noChangeShapeType="1"/>
          </p:cNvSpPr>
          <p:nvPr/>
        </p:nvSpPr>
        <p:spPr bwMode="auto">
          <a:xfrm flipH="1">
            <a:off x="3878834" y="5563196"/>
            <a:ext cx="1116" cy="606103"/>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1759" name="Line 15"/>
          <p:cNvSpPr>
            <a:spLocks noChangeShapeType="1"/>
          </p:cNvSpPr>
          <p:nvPr/>
        </p:nvSpPr>
        <p:spPr bwMode="auto">
          <a:xfrm flipH="1">
            <a:off x="4789662" y="5116711"/>
            <a:ext cx="1116" cy="1052587"/>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1760" name="Line 16"/>
          <p:cNvSpPr>
            <a:spLocks noChangeShapeType="1"/>
          </p:cNvSpPr>
          <p:nvPr/>
        </p:nvSpPr>
        <p:spPr bwMode="auto">
          <a:xfrm>
            <a:off x="5397996" y="5938243"/>
            <a:ext cx="7814" cy="231056"/>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1761" name="Line 17"/>
          <p:cNvSpPr>
            <a:spLocks noChangeShapeType="1"/>
          </p:cNvSpPr>
          <p:nvPr/>
        </p:nvSpPr>
        <p:spPr bwMode="auto">
          <a:xfrm>
            <a:off x="6117953" y="5411391"/>
            <a:ext cx="1116" cy="757908"/>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pic>
        <p:nvPicPr>
          <p:cNvPr id="31762"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9219" y="6188273"/>
            <a:ext cx="482203"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1763"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2242" y="6188273"/>
            <a:ext cx="482203"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1764"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1453" y="6188273"/>
            <a:ext cx="482203"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1765"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34508" y="6188273"/>
            <a:ext cx="482203"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1766"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6461" y="6188273"/>
            <a:ext cx="482203"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4"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141320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75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1753"/>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1754"/>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31755"/>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317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1757"/>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31758"/>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31759"/>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31760"/>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31761"/>
                                        </p:tgtEl>
                                        <p:attrNameLst>
                                          <p:attrName>style.visibility</p:attrName>
                                        </p:attrNameLst>
                                      </p:cBhvr>
                                      <p:to>
                                        <p:strVal val="visible"/>
                                      </p:to>
                                    </p:set>
                                  </p:childTnLst>
                                </p:cTn>
                              </p:par>
                            </p:childTnLst>
                          </p:cTn>
                        </p:par>
                        <p:par>
                          <p:cTn id="35" fill="hold" nodeType="afterGroup">
                            <p:stCondLst>
                              <p:cond delay="2500"/>
                            </p:stCondLst>
                            <p:childTnLst>
                              <p:par>
                                <p:cTn id="36" presetID="1" presetClass="entr" presetSubtype="0" fill="hold" nodeType="afterEffect">
                                  <p:stCondLst>
                                    <p:cond delay="0"/>
                                  </p:stCondLst>
                                  <p:childTnLst>
                                    <p:set>
                                      <p:cBhvr>
                                        <p:cTn id="37" dur="1" fill="hold">
                                          <p:stCondLst>
                                            <p:cond delay="499"/>
                                          </p:stCondLst>
                                        </p:cTn>
                                        <p:tgtEl>
                                          <p:spTgt spid="31762"/>
                                        </p:tgtEl>
                                        <p:attrNameLst>
                                          <p:attrName>style.visibility</p:attrName>
                                        </p:attrNameLst>
                                      </p:cBhvr>
                                      <p:to>
                                        <p:strVal val="visible"/>
                                      </p:to>
                                    </p:set>
                                  </p:childTnLst>
                                </p:cTn>
                              </p:par>
                            </p:childTnLst>
                          </p:cTn>
                        </p:par>
                        <p:par>
                          <p:cTn id="38" fill="hold" nodeType="afterGroup">
                            <p:stCondLst>
                              <p:cond delay="3000"/>
                            </p:stCondLst>
                            <p:childTnLst>
                              <p:par>
                                <p:cTn id="39" presetID="1" presetClass="entr" presetSubtype="0" fill="hold" nodeType="afterEffect">
                                  <p:stCondLst>
                                    <p:cond delay="0"/>
                                  </p:stCondLst>
                                  <p:childTnLst>
                                    <p:set>
                                      <p:cBhvr>
                                        <p:cTn id="40" dur="1" fill="hold">
                                          <p:stCondLst>
                                            <p:cond delay="499"/>
                                          </p:stCondLst>
                                        </p:cTn>
                                        <p:tgtEl>
                                          <p:spTgt spid="31763"/>
                                        </p:tgtEl>
                                        <p:attrNameLst>
                                          <p:attrName>style.visibility</p:attrName>
                                        </p:attrNameLst>
                                      </p:cBhvr>
                                      <p:to>
                                        <p:strVal val="visible"/>
                                      </p:to>
                                    </p:set>
                                  </p:childTnLst>
                                </p:cTn>
                              </p:par>
                            </p:childTnLst>
                          </p:cTn>
                        </p:par>
                        <p:par>
                          <p:cTn id="41" fill="hold" nodeType="afterGroup">
                            <p:stCondLst>
                              <p:cond delay="3500"/>
                            </p:stCondLst>
                            <p:childTnLst>
                              <p:par>
                                <p:cTn id="42" presetID="1" presetClass="entr" presetSubtype="0" fill="hold" nodeType="afterEffect">
                                  <p:stCondLst>
                                    <p:cond delay="0"/>
                                  </p:stCondLst>
                                  <p:childTnLst>
                                    <p:set>
                                      <p:cBhvr>
                                        <p:cTn id="43" dur="1" fill="hold">
                                          <p:stCondLst>
                                            <p:cond delay="499"/>
                                          </p:stCondLst>
                                        </p:cTn>
                                        <p:tgtEl>
                                          <p:spTgt spid="31764"/>
                                        </p:tgtEl>
                                        <p:attrNameLst>
                                          <p:attrName>style.visibility</p:attrName>
                                        </p:attrNameLst>
                                      </p:cBhvr>
                                      <p:to>
                                        <p:strVal val="visible"/>
                                      </p:to>
                                    </p:set>
                                  </p:childTnLst>
                                </p:cTn>
                              </p:par>
                            </p:childTnLst>
                          </p:cTn>
                        </p:par>
                        <p:par>
                          <p:cTn id="44" fill="hold" nodeType="afterGroup">
                            <p:stCondLst>
                              <p:cond delay="4000"/>
                            </p:stCondLst>
                            <p:childTnLst>
                              <p:par>
                                <p:cTn id="45" presetID="1" presetClass="entr" presetSubtype="0" fill="hold" nodeType="afterEffect">
                                  <p:stCondLst>
                                    <p:cond delay="0"/>
                                  </p:stCondLst>
                                  <p:childTnLst>
                                    <p:set>
                                      <p:cBhvr>
                                        <p:cTn id="46" dur="1" fill="hold">
                                          <p:stCondLst>
                                            <p:cond delay="499"/>
                                          </p:stCondLst>
                                        </p:cTn>
                                        <p:tgtEl>
                                          <p:spTgt spid="31765"/>
                                        </p:tgtEl>
                                        <p:attrNameLst>
                                          <p:attrName>style.visibility</p:attrName>
                                        </p:attrNameLst>
                                      </p:cBhvr>
                                      <p:to>
                                        <p:strVal val="visible"/>
                                      </p:to>
                                    </p:set>
                                  </p:childTnLst>
                                </p:cTn>
                              </p:par>
                            </p:childTnLst>
                          </p:cTn>
                        </p:par>
                        <p:par>
                          <p:cTn id="47" fill="hold" nodeType="afterGroup">
                            <p:stCondLst>
                              <p:cond delay="4500"/>
                            </p:stCondLst>
                            <p:childTnLst>
                              <p:par>
                                <p:cTn id="48" presetID="1" presetClass="entr" presetSubtype="0" fill="hold" nodeType="afterEffect">
                                  <p:stCondLst>
                                    <p:cond delay="0"/>
                                  </p:stCondLst>
                                  <p:childTnLst>
                                    <p:set>
                                      <p:cBhvr>
                                        <p:cTn id="49" dur="1" fill="hold">
                                          <p:stCondLst>
                                            <p:cond delay="499"/>
                                          </p:stCondLst>
                                        </p:cTn>
                                        <p:tgtEl>
                                          <p:spTgt spid="31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animBg="1"/>
      <p:bldP spid="31753" grpId="0" animBg="1"/>
      <p:bldP spid="31754" grpId="0" animBg="1"/>
      <p:bldP spid="31755" grpId="0" animBg="1"/>
      <p:bldP spid="31756" grpId="0" animBg="1"/>
      <p:bldP spid="31757" grpId="0" animBg="1"/>
      <p:bldP spid="31758" grpId="0" animBg="1"/>
      <p:bldP spid="31759" grpId="0" animBg="1"/>
      <p:bldP spid="31760" grpId="0" animBg="1"/>
      <p:bldP spid="3176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1"/>
          <p:cNvGrpSpPr>
            <a:grpSpLocks/>
          </p:cNvGrpSpPr>
          <p:nvPr/>
        </p:nvGrpSpPr>
        <p:grpSpPr bwMode="auto">
          <a:xfrm>
            <a:off x="1017984" y="1946672"/>
            <a:ext cx="7100218" cy="4536281"/>
            <a:chOff x="0" y="0"/>
            <a:chExt cx="6361" cy="4064"/>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61" cy="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92"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32773" name="Rectangle 5"/>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Rejection Sampling</a:t>
            </a:r>
          </a:p>
        </p:txBody>
      </p:sp>
      <p:pic>
        <p:nvPicPr>
          <p:cNvPr id="32774"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2775" name="Rectangle 7"/>
          <p:cNvSpPr>
            <a:spLocks/>
          </p:cNvSpPr>
          <p:nvPr/>
        </p:nvSpPr>
        <p:spPr bwMode="auto">
          <a:xfrm>
            <a:off x="910828" y="1026914"/>
            <a:ext cx="7920633" cy="125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How to get samples from the area?  This is the first example, of sample from a simple</a:t>
            </a:r>
            <a:r>
              <a:rPr lang="en-US" altLang="zh-CN" sz="2500" dirty="0">
                <a:latin typeface="Times New Roman" charset="0"/>
                <a:ea typeface="宋体" charset="-122"/>
                <a:cs typeface="Times New Roman" charset="0"/>
                <a:sym typeface="Times New Roman" charset="0"/>
              </a:rPr>
              <a:t>          </a:t>
            </a:r>
            <a:r>
              <a:rPr lang="en-US" altLang="zh-CN" sz="2500" dirty="0">
                <a:ea typeface="宋体" charset="-122"/>
              </a:rPr>
              <a:t>to get samples from a complicated        </a:t>
            </a:r>
            <a:r>
              <a:rPr lang="en-US" altLang="zh-CN" sz="2500" dirty="0" smtClean="0">
                <a:ea typeface="宋体" charset="-122"/>
              </a:rPr>
              <a:t>  . </a:t>
            </a:r>
            <a:endParaRPr lang="en-US" altLang="zh-CN" sz="2500" dirty="0">
              <a:ea typeface="宋体" charset="-122"/>
            </a:endParaRPr>
          </a:p>
        </p:txBody>
      </p:sp>
      <p:pic>
        <p:nvPicPr>
          <p:cNvPr id="3277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1514426"/>
            <a:ext cx="544711"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27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3551" y="1884164"/>
            <a:ext cx="598289"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27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7938" y="4214813"/>
            <a:ext cx="2169914"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27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59711" y="2571750"/>
            <a:ext cx="2268141"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2780" name="Line 12"/>
          <p:cNvSpPr>
            <a:spLocks noChangeShapeType="1"/>
          </p:cNvSpPr>
          <p:nvPr/>
        </p:nvSpPr>
        <p:spPr bwMode="auto">
          <a:xfrm rot="10800000" flipH="1">
            <a:off x="5219403" y="2753693"/>
            <a:ext cx="939850" cy="101575"/>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32781" name="Line 13"/>
          <p:cNvSpPr>
            <a:spLocks noChangeShapeType="1"/>
          </p:cNvSpPr>
          <p:nvPr/>
        </p:nvSpPr>
        <p:spPr bwMode="auto">
          <a:xfrm rot="10800000" flipH="1">
            <a:off x="4214813" y="4473773"/>
            <a:ext cx="2037085" cy="1089422"/>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651278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4" name="Rectangle 12"/>
          <p:cNvSpPr>
            <a:spLocks/>
          </p:cNvSpPr>
          <p:nvPr/>
        </p:nvSpPr>
        <p:spPr bwMode="auto">
          <a:xfrm>
            <a:off x="598289" y="4482703"/>
            <a:ext cx="7920633"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If you accept, you get an unbiased sample from    </a:t>
            </a:r>
            <a:r>
              <a:rPr lang="en-US" altLang="zh-CN" sz="2500" dirty="0" smtClean="0">
                <a:ea typeface="宋体" charset="-122"/>
              </a:rPr>
              <a:t>     </a:t>
            </a:r>
            <a:r>
              <a:rPr lang="en-US" altLang="zh-CN" sz="2500" dirty="0">
                <a:ea typeface="宋体" charset="-122"/>
              </a:rPr>
              <a:t>. </a:t>
            </a:r>
          </a:p>
        </p:txBody>
      </p:sp>
      <p:sp>
        <p:nvSpPr>
          <p:cNvPr id="33793"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Rejection Sampling</a:t>
            </a:r>
          </a:p>
        </p:txBody>
      </p:sp>
      <p:pic>
        <p:nvPicPr>
          <p:cNvPr id="3379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3795" name="Rectangle 3"/>
          <p:cNvSpPr>
            <a:spLocks/>
          </p:cNvSpPr>
          <p:nvPr/>
        </p:nvSpPr>
        <p:spPr bwMode="auto">
          <a:xfrm>
            <a:off x="598289" y="1026914"/>
            <a:ext cx="7920633" cy="376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1. Choose         and     so that      </a:t>
            </a:r>
          </a:p>
          <a:p>
            <a:pPr>
              <a:spcBef>
                <a:spcPts val="1687"/>
              </a:spcBef>
            </a:pPr>
            <a:r>
              <a:rPr lang="en-US" altLang="zh-CN" sz="2500" dirty="0">
                <a:ea typeface="宋体" charset="-122"/>
              </a:rPr>
              <a:t>2. Sample </a:t>
            </a:r>
          </a:p>
          <a:p>
            <a:pPr>
              <a:spcBef>
                <a:spcPts val="1687"/>
              </a:spcBef>
            </a:pPr>
            <a:r>
              <a:rPr lang="en-US" altLang="zh-CN" sz="2500" dirty="0">
                <a:ea typeface="宋体" charset="-122"/>
              </a:rPr>
              <a:t>3. Sample</a:t>
            </a:r>
          </a:p>
          <a:p>
            <a:pPr>
              <a:spcBef>
                <a:spcPts val="1687"/>
              </a:spcBef>
            </a:pPr>
            <a:r>
              <a:rPr lang="en-US" altLang="zh-CN" sz="2500" dirty="0">
                <a:ea typeface="宋体" charset="-122"/>
              </a:rPr>
              <a:t>4. If                          </a:t>
            </a:r>
            <a:r>
              <a:rPr lang="en-US" altLang="zh-CN" sz="2500" dirty="0" smtClean="0">
                <a:ea typeface="宋体" charset="-122"/>
              </a:rPr>
              <a:t>     keep       </a:t>
            </a:r>
            <a:r>
              <a:rPr lang="en-US" altLang="zh-CN" sz="2500" dirty="0">
                <a:ea typeface="宋体" charset="-122"/>
              </a:rPr>
              <a:t>, else reject and </a:t>
            </a:r>
            <a:r>
              <a:rPr lang="en-US" altLang="zh-CN" sz="2500" dirty="0" err="1">
                <a:ea typeface="宋体" charset="-122"/>
              </a:rPr>
              <a:t>goto</a:t>
            </a:r>
            <a:r>
              <a:rPr lang="en-US" altLang="zh-CN" sz="2500" dirty="0">
                <a:ea typeface="宋体" charset="-122"/>
              </a:rPr>
              <a:t> 2.</a:t>
            </a: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884164"/>
            <a:ext cx="544711"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4607719"/>
            <a:ext cx="598289"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37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1911" y="1981051"/>
            <a:ext cx="133945" cy="15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37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704" y="3009304"/>
            <a:ext cx="3464719"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38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712" y="2428875"/>
            <a:ext cx="1500188"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380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624" y="3598664"/>
            <a:ext cx="2027039"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380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5976" y="1884164"/>
            <a:ext cx="3696891"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380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936" y="3620517"/>
            <a:ext cx="482203"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3805" name="Rectangle 13"/>
          <p:cNvSpPr>
            <a:spLocks/>
          </p:cNvSpPr>
          <p:nvPr/>
        </p:nvSpPr>
        <p:spPr bwMode="auto">
          <a:xfrm>
            <a:off x="598289" y="5322094"/>
            <a:ext cx="7920633"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Isn’t it wasteful to throw away all those proposals?</a:t>
            </a:r>
          </a:p>
        </p:txBody>
      </p:sp>
      <p:sp>
        <p:nvSpPr>
          <p:cNvPr id="15"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059995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Importance Sampling</a:t>
            </a:r>
          </a:p>
        </p:txBody>
      </p:sp>
      <p:pic>
        <p:nvPicPr>
          <p:cNvPr id="3481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547" y="2482453"/>
            <a:ext cx="7259836"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4820" name="Rectangle 4"/>
          <p:cNvSpPr>
            <a:spLocks noGrp="1" noChangeArrowheads="1"/>
          </p:cNvSpPr>
          <p:nvPr>
            <p:ph type="body" idx="1"/>
          </p:nvPr>
        </p:nvSpPr>
        <p:spPr>
          <a:xfrm>
            <a:off x="892969" y="1866305"/>
            <a:ext cx="7358063" cy="544711"/>
          </a:xfrm>
          <a:ln/>
        </p:spPr>
        <p:txBody>
          <a:bodyPr>
            <a:normAutofit fontScale="85000" lnSpcReduction="10000"/>
          </a:bodyPr>
          <a:lstStyle/>
          <a:p>
            <a:r>
              <a:rPr lang="en-US" altLang="zh-CN">
                <a:ea typeface="宋体" charset="-122"/>
              </a:rPr>
              <a:t>Recall that we’re really just after an expectation.</a:t>
            </a:r>
          </a:p>
        </p:txBody>
      </p:sp>
      <p:sp>
        <p:nvSpPr>
          <p:cNvPr id="34821" name="Rectangle 5"/>
          <p:cNvSpPr>
            <a:spLocks/>
          </p:cNvSpPr>
          <p:nvPr/>
        </p:nvSpPr>
        <p:spPr bwMode="auto">
          <a:xfrm>
            <a:off x="892969" y="4107656"/>
            <a:ext cx="7358063"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We could write the above integral another way:</a:t>
            </a:r>
          </a:p>
        </p:txBody>
      </p:sp>
      <p:pic>
        <p:nvPicPr>
          <p:cNvPr id="348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023" y="4723805"/>
            <a:ext cx="5295305" cy="76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48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695" y="5670352"/>
            <a:ext cx="3696891"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1233380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Importance Sampling</a:t>
            </a:r>
          </a:p>
        </p:txBody>
      </p:sp>
      <p:pic>
        <p:nvPicPr>
          <p:cNvPr id="3584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633" y="3911203"/>
            <a:ext cx="2437805"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39" y="2741414"/>
            <a:ext cx="8509992"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5845" name="Rectangle 5"/>
          <p:cNvSpPr>
            <a:spLocks/>
          </p:cNvSpPr>
          <p:nvPr/>
        </p:nvSpPr>
        <p:spPr bwMode="auto">
          <a:xfrm>
            <a:off x="910828" y="1169789"/>
            <a:ext cx="735806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We can now write a Monte Carlo estimate that is also an expectation under the “easy” distribution </a:t>
            </a:r>
          </a:p>
        </p:txBody>
      </p:sp>
      <p:pic>
        <p:nvPicPr>
          <p:cNvPr id="358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545" y="1946474"/>
            <a:ext cx="544711"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5847" name="Rectangle 7"/>
          <p:cNvSpPr>
            <a:spLocks/>
          </p:cNvSpPr>
          <p:nvPr/>
        </p:nvSpPr>
        <p:spPr bwMode="auto">
          <a:xfrm>
            <a:off x="892969" y="4107656"/>
            <a:ext cx="7822406"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We don’t get samples from         , so no easy visualization of fantasy data, but we do get an unbiased estimator of whatever expectation we’re interested in.</a:t>
            </a:r>
          </a:p>
          <a:p>
            <a:pPr>
              <a:spcBef>
                <a:spcPts val="1687"/>
              </a:spcBef>
            </a:pPr>
            <a:r>
              <a:rPr lang="en-US" altLang="zh-CN" sz="2500" dirty="0">
                <a:ea typeface="宋体" charset="-122"/>
              </a:rPr>
              <a:t>It’s like we’re “correcting” each sample with a weight.</a:t>
            </a:r>
          </a:p>
        </p:txBody>
      </p:sp>
      <p:pic>
        <p:nvPicPr>
          <p:cNvPr id="3584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4466754"/>
            <a:ext cx="598289"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2644227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Importance Sampling</a:t>
            </a:r>
          </a:p>
        </p:txBody>
      </p:sp>
      <p:pic>
        <p:nvPicPr>
          <p:cNvPr id="3686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6867" name="Rectangle 3"/>
          <p:cNvSpPr>
            <a:spLocks/>
          </p:cNvSpPr>
          <p:nvPr/>
        </p:nvSpPr>
        <p:spPr bwMode="auto">
          <a:xfrm>
            <a:off x="892969" y="1946672"/>
            <a:ext cx="735806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a:ea typeface="宋体" charset="-122"/>
              </a:rPr>
              <a:t>As a side note, this trick also works with integrals that do not correspond to expectations.</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539" y="3366492"/>
            <a:ext cx="6188273"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0773" y="4688086"/>
            <a:ext cx="2437805"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3880612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892969" y="178594"/>
            <a:ext cx="7358063" cy="741164"/>
          </a:xfrm>
          <a:ln/>
          <a:extLst>
            <a:ext uri="{91240B29-F687-4F45-9708-019B960494DF}">
              <a14:hiddenLine xmlns:a14="http://schemas.microsoft.com/office/drawing/2010/main" w="101600">
                <a:solidFill>
                  <a:schemeClr val="tx1"/>
                </a:solidFill>
                <a:miter lim="800000"/>
                <a:headEnd/>
                <a:tailEnd/>
              </a14:hiddenLine>
            </a:ext>
          </a:extLst>
        </p:spPr>
        <p:txBody>
          <a:bodyPr>
            <a:normAutofit fontScale="90000"/>
          </a:bodyPr>
          <a:lstStyle/>
          <a:p>
            <a:pPr algn="r"/>
            <a:r>
              <a:rPr lang="en-US" altLang="zh-CN" sz="4500">
                <a:ea typeface="宋体" charset="-122"/>
              </a:rPr>
              <a:t>Scaling Up</a:t>
            </a:r>
          </a:p>
        </p:txBody>
      </p:sp>
      <p:pic>
        <p:nvPicPr>
          <p:cNvPr id="3789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81" y="873993"/>
            <a:ext cx="7983141" cy="62508"/>
          </a:xfrm>
          <a:prstGeom prst="rect">
            <a:avLst/>
          </a:prstGeom>
          <a:noFill/>
          <a:ln>
            <a:noFill/>
          </a:ln>
          <a:effectLst>
            <a:outerShdw blurRad="38100" dist="635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7891" name="Rectangle 3"/>
          <p:cNvSpPr>
            <a:spLocks/>
          </p:cNvSpPr>
          <p:nvPr/>
        </p:nvSpPr>
        <p:spPr bwMode="auto">
          <a:xfrm>
            <a:off x="910828" y="1518047"/>
            <a:ext cx="7358063" cy="458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altLang="zh-CN" sz="2500" dirty="0">
                <a:ea typeface="宋体" charset="-122"/>
              </a:rPr>
              <a:t>Both rejection and importance sampling depend heavily on having a         </a:t>
            </a:r>
            <a:r>
              <a:rPr lang="en-US" altLang="zh-CN" sz="2500" dirty="0" smtClean="0">
                <a:ea typeface="宋体" charset="-122"/>
              </a:rPr>
              <a:t> that </a:t>
            </a:r>
            <a:r>
              <a:rPr lang="en-US" altLang="zh-CN" sz="2500" dirty="0">
                <a:ea typeface="宋体" charset="-122"/>
              </a:rPr>
              <a:t>is very similar to </a:t>
            </a:r>
          </a:p>
          <a:p>
            <a:pPr>
              <a:spcBef>
                <a:spcPts val="1687"/>
              </a:spcBef>
            </a:pPr>
            <a:r>
              <a:rPr lang="en-US" altLang="zh-CN" sz="2500" dirty="0">
                <a:ea typeface="宋体" charset="-122"/>
              </a:rPr>
              <a:t>In interesting high-dimensional problems, it is very hard to choose a        </a:t>
            </a:r>
            <a:r>
              <a:rPr lang="en-US" altLang="zh-CN" sz="2500" dirty="0" smtClean="0">
                <a:ea typeface="宋体" charset="-122"/>
              </a:rPr>
              <a:t>  that </a:t>
            </a:r>
            <a:r>
              <a:rPr lang="en-US" altLang="zh-CN" sz="2500" dirty="0">
                <a:ea typeface="宋体" charset="-122"/>
              </a:rPr>
              <a:t>is “easy” and also resembles the fancy distribution you’re interested in.</a:t>
            </a:r>
          </a:p>
          <a:p>
            <a:pPr>
              <a:spcBef>
                <a:spcPts val="1687"/>
              </a:spcBef>
            </a:pPr>
            <a:r>
              <a:rPr lang="en-US" altLang="zh-CN" sz="2500" dirty="0">
                <a:ea typeface="宋体" charset="-122"/>
              </a:rPr>
              <a:t>The whole point is that you’re trying to use a powerful model to capture, say, the statistics of natural images in a way that </a:t>
            </a:r>
            <a:r>
              <a:rPr lang="en-US" altLang="zh-CN" sz="2500" i="1" dirty="0">
                <a:ea typeface="宋体" charset="-122"/>
              </a:rPr>
              <a:t>isn’t</a:t>
            </a:r>
            <a:r>
              <a:rPr lang="en-US" altLang="zh-CN" sz="2500" dirty="0">
                <a:ea typeface="宋体" charset="-122"/>
              </a:rPr>
              <a:t> captured by a simple distribution!</a:t>
            </a:r>
          </a:p>
        </p:txBody>
      </p:sp>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492896"/>
            <a:ext cx="544711"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78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7927" y="2492896"/>
            <a:ext cx="598289"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78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21" y="3458642"/>
            <a:ext cx="544711"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 name="Text Box 9"/>
          <p:cNvSpPr txBox="1">
            <a:spLocks noChangeArrowheads="1"/>
          </p:cNvSpPr>
          <p:nvPr/>
        </p:nvSpPr>
        <p:spPr bwMode="auto">
          <a:xfrm>
            <a:off x="7614" y="6620113"/>
            <a:ext cx="29706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r>
              <a:rPr lang="en-US" altLang="zh-CN" sz="1000" dirty="0">
                <a:latin typeface="Times New Roman" pitchFamily="18" charset="0"/>
                <a:ea typeface="宋体" pitchFamily="2" charset="-122"/>
                <a:cs typeface="Times New Roman" pitchFamily="18" charset="0"/>
              </a:rPr>
              <a:t>From Slides by </a:t>
            </a:r>
            <a:r>
              <a:rPr lang="en-US" altLang="zh-CN" sz="1000" dirty="0" smtClean="0">
                <a:latin typeface="Andale Mono" charset="0"/>
                <a:ea typeface="宋体" charset="-122"/>
                <a:sym typeface="Andale Mono" charset="0"/>
              </a:rPr>
              <a:t>Ryan </a:t>
            </a:r>
            <a:r>
              <a:rPr lang="en-US" altLang="zh-CN" sz="1000" dirty="0">
                <a:latin typeface="Andale Mono" charset="0"/>
                <a:ea typeface="宋体" charset="-122"/>
                <a:sym typeface="Andale Mono" charset="0"/>
              </a:rPr>
              <a:t>Adams </a:t>
            </a:r>
            <a:r>
              <a:rPr lang="en-US" altLang="zh-CN" sz="1000" dirty="0" smtClean="0">
                <a:latin typeface="Andale Mono" charset="0"/>
                <a:ea typeface="宋体" charset="-122"/>
                <a:sym typeface="Andale Mono" charset="0"/>
              </a:rPr>
              <a:t>- </a:t>
            </a:r>
            <a:r>
              <a:rPr lang="en-US" altLang="zh-CN" sz="1000" dirty="0" smtClean="0">
                <a:latin typeface="Times New Roman" pitchFamily="18" charset="0"/>
                <a:ea typeface="宋体" pitchFamily="2" charset="-122"/>
                <a:cs typeface="Times New Roman" pitchFamily="18" charset="0"/>
              </a:rPr>
              <a:t>University </a:t>
            </a:r>
            <a:r>
              <a:rPr lang="en-US" altLang="zh-CN" sz="1000" dirty="0">
                <a:latin typeface="Times New Roman" pitchFamily="18" charset="0"/>
                <a:ea typeface="宋体" pitchFamily="2" charset="-122"/>
                <a:cs typeface="Times New Roman" pitchFamily="18" charset="0"/>
              </a:rPr>
              <a:t>of </a:t>
            </a:r>
            <a:r>
              <a:rPr lang="en-US" altLang="zh-CN" sz="1000" dirty="0" smtClean="0">
                <a:latin typeface="Times New Roman" pitchFamily="18" charset="0"/>
                <a:ea typeface="宋体" pitchFamily="2" charset="-122"/>
                <a:cs typeface="Times New Roman" pitchFamily="18" charset="0"/>
              </a:rPr>
              <a:t>Toronto</a:t>
            </a:r>
            <a:endParaRPr lang="en-US" altLang="zh-CN" sz="1000" dirty="0">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2435512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frac{1}{Z}\exp\{\beta\sum_{&lt;s,t&gt;\in E}1(X_s=X_t)\},\;\beta&gt;0&#10;\]&#10;\end{document}&#10;"/>
  <p:tag name="EXTERNALNAME" val="txp_fig"/>
  <p:tag name="BLEND" val="False"/>
  <p:tag name="TRANSPARENT" val="False"/>
  <p:tag name="KEEPFILES" val="False"/>
  <p:tag name="DEBUGPAUSE" val="False"/>
  <p:tag name="RESOLUTION" val="1200"/>
  <p:tag name="TIMEOUT" val="(none)"/>
  <p:tag name="BOXWIDTH" val="404"/>
  <p:tag name="BOXHEIGHT" val="307"/>
  <p:tag name="BOXFONT" val="10"/>
  <p:tag name="BOXWRAP" val="False"/>
  <p:tag name="WORKAROUNDTRANSPARENCYBUG" val="False"/>
  <p:tag name="ALLOWFONTSUBSTITUTION" val="False"/>
  <p:tag name="BITMAPFORMAT" val="pngmono"/>
  <p:tag name="ORIGWIDTH" val="434"/>
  <p:tag name="PICTUREFILESIZE" val="27864"/>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I_2 | X^{1})$&#10;\end{document}&#10;"/>
  <p:tag name="EXTERNALNAME" val="txp_fig"/>
  <p:tag name="BLEND" val="False"/>
  <p:tag name="TRANSPARENT" val="False"/>
  <p:tag name="KEEPFILES" val="False"/>
  <p:tag name="DEBUGPAUSE" val="False"/>
  <p:tag name="RESOLUTION" val="1200"/>
  <p:tag name="TIMEOUT" val="(none)"/>
  <p:tag name="BOXWIDTH" val="399"/>
  <p:tag name="BOXHEIGHT" val="271"/>
  <p:tag name="BOXFONT" val="10"/>
  <p:tag name="BOXWRAP" val="False"/>
  <p:tag name="WORKAROUNDTRANSPARENCYBUG" val="False"/>
  <p:tag name="ALLOWFONTSUBSTITUTION" val="False"/>
  <p:tag name="BITMAPFORMAT" val="pngmono"/>
  <p:tag name="ORIGWIDTH" val="89"/>
  <p:tag name="PICTUREFILESIZE" val="5256"/>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P(I_{1} | \bar{A}, X^{0},I_2)\propto&#10;  \exp\{ -\alpha \sum_{\vec x \in \bar{A}} ( I_2(\vec x) - I_1(\vec x-\vec u(\vec x))^2 \}&#10;\]&#10;\end{document}&#10;"/>
  <p:tag name="EXTERNALNAME" val="txp_fig"/>
  <p:tag name="BLEND" val="False"/>
  <p:tag name="TRANSPARENT" val="False"/>
  <p:tag name="KEEPFILES" val="False"/>
  <p:tag name="DEBUGPAUSE" val="False"/>
  <p:tag name="RESOLUTION" val="1200"/>
  <p:tag name="TIMEOUT" val="(none)"/>
  <p:tag name="BOXWIDTH" val="399"/>
  <p:tag name="BOXHEIGHT" val="271"/>
  <p:tag name="BOXFONT" val="10"/>
  <p:tag name="BOXWRAP" val="False"/>
  <p:tag name="WORKAROUNDTRANSPARENCYBUG" val="False"/>
  <p:tag name="ALLOWFONTSUBSTITUTION" val="False"/>
  <p:tag name="BITMAPFORMAT" val="pngmono"/>
  <p:tag name="ORIGWIDTH" val="495"/>
  <p:tag name="PICTUREFILESIZE" val="31036"/>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10;\end{document}&#10;"/>
  <p:tag name="EXTERNALNAME" val="txp_fig"/>
  <p:tag name="BLEND" val="False"/>
  <p:tag name="TRANSPARENT" val="False"/>
  <p:tag name="KEEPFILES" val="False"/>
  <p:tag name="DEBUGPAUSE" val="False"/>
  <p:tag name="RESOLUTION" val="1200"/>
  <p:tag name="TIMEOUT" val="(none)"/>
  <p:tag name="BOXWIDTH" val="370"/>
  <p:tag name="BOXHEIGHT" val="239"/>
  <p:tag name="BOXFONT" val="10"/>
  <p:tag name="BOXWRAP" val="False"/>
  <p:tag name="WORKAROUNDTRANSPARENCYBUG" val="False"/>
  <p:tag name="ALLOWFONTSUBSTITUTION" val="False"/>
  <p:tag name="BITMAPFORMAT" val="pngmono"/>
  <p:tag name="ORIGWIDTH" val="15"/>
  <p:tag name="PICTUREFILESIZE" val="843"/>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_m(X)\propto\displaystyle\prod_{o=1}^{L^{(2)}}&#10;\exp \{- \beta \sum_{v'\in \partial v}&#10; |x^{0}(v')- x^{0}(v)| \}&#10;\]&#10;\end{document}&#10;"/>
  <p:tag name="EXTERNALNAME" val="txp_fig"/>
  <p:tag name="BLEND" val="False"/>
  <p:tag name="TRANSPARENT" val="False"/>
  <p:tag name="KEEPFILES" val="False"/>
  <p:tag name="DEBUGPAUSE" val="False"/>
  <p:tag name="RESOLUTION" val="1200"/>
  <p:tag name="TIMEOUT" val="(none)"/>
  <p:tag name="BOXWIDTH" val="478"/>
  <p:tag name="BOXHEIGHT" val="380"/>
  <p:tag name="BOXFONT" val="10"/>
  <p:tag name="BOXWRAP" val="False"/>
  <p:tag name="WORKAROUNDTRANSPARENCYBUG" val="False"/>
  <p:tag name="ALLOWFONTSUBSTITUTION" val="False"/>
  <p:tag name="BITMAPFORMAT" val="pngmono"/>
  <p:tag name="ORIGWIDTH" val="418"/>
  <p:tag name="PICTUREFILESIZE" val="31122"/>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_n(X)\propto&#10;\displaystyle \exp\{ -\lambda_0 L^{(0)} -\lambda_1 L^{(1)} -\lambda_2 L^{(2)}\}&#10;\]&#10;\end{document}&#10;"/>
  <p:tag name="EXTERNALNAME" val="txp_fig"/>
  <p:tag name="BLEND" val="False"/>
  <p:tag name="TRANSPARENT" val="False"/>
  <p:tag name="KEEPFILES" val="False"/>
  <p:tag name="DEBUGPAUSE" val="False"/>
  <p:tag name="RESOLUTION" val="1200"/>
  <p:tag name="TIMEOUT" val="(none)"/>
  <p:tag name="BOXWIDTH" val="478"/>
  <p:tag name="BOXHEIGHT" val="380"/>
  <p:tag name="BOXFONT" val="10"/>
  <p:tag name="BOXWRAP" val="False"/>
  <p:tag name="WORKAROUNDTRANSPARENCYBUG" val="False"/>
  <p:tag name="ALLOWFONTSUBSTITUTION" val="False"/>
  <p:tag name="BITMAPFORMAT" val="pngmono"/>
  <p:tag name="ORIGWIDTH" val="406"/>
  <p:tag name="PICTUREFILESIZE" val="21580"/>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_b(X)\propto &#10;\displaystyle \prod_{i=1}^{L^{(0)}}\exp\{-\delta|\partial V^{(0)}_i|\}&#10;\prod_{l=1}^{L^{(1)}}\exp \{ -\gamma | \partial V^{(1)}_l| \}&#10;\]&#10;\end{document}&#10;"/>
  <p:tag name="EXTERNALNAME" val="txp_fig"/>
  <p:tag name="BLEND" val="False"/>
  <p:tag name="TRANSPARENT" val="False"/>
  <p:tag name="KEEPFILES" val="False"/>
  <p:tag name="DEBUGPAUSE" val="False"/>
  <p:tag name="RESOLUTION" val="1200"/>
  <p:tag name="TIMEOUT" val="(none)"/>
  <p:tag name="BOXWIDTH" val="478"/>
  <p:tag name="BOXHEIGHT" val="380"/>
  <p:tag name="BOXFONT" val="10"/>
  <p:tag name="BOXWRAP" val="False"/>
  <p:tag name="WORKAROUNDTRANSPARENCYBUG" val="False"/>
  <p:tag name="ALLOWFONTSUBSTITUTION" val="False"/>
  <p:tag name="BITMAPFORMAT" val="pngmono"/>
  <p:tag name="ORIGWIDTH" val="467"/>
  <p:tag name="PICTUREFILESIZE" val="34784"/>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_o(X)\propto \prod_{o=1}^{L^{(2)}}&#10;\exp \{-\alpha \sum_{v, x^{(2)}(v)=o} | x^{0}(v)-c_o|^2 \}&#10;\]&#10;\end{document}&#10;"/>
  <p:tag name="EXTERNALNAME" val="txp_fig"/>
  <p:tag name="BLEND" val="False"/>
  <p:tag name="TRANSPARENT" val="False"/>
  <p:tag name="KEEPFILES" val="False"/>
  <p:tag name="DEBUGPAUSE" val="False"/>
  <p:tag name="RESOLUTION" val="1200"/>
  <p:tag name="TIMEOUT" val="(none)"/>
  <p:tag name="BOXWIDTH" val="478"/>
  <p:tag name="BOXHEIGHT" val="380"/>
  <p:tag name="BOXFONT" val="10"/>
  <p:tag name="BOXWRAP" val="False"/>
  <p:tag name="WORKAROUNDTRANSPARENCYBUG" val="False"/>
  <p:tag name="ALLOWFONTSUBSTITUTION" val="False"/>
  <p:tag name="BITMAPFORMAT" val="pngmono"/>
  <p:tag name="ORIGWIDTH" val="433"/>
  <p:tag name="PICTUREFILESIZE" val="32058"/>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q^0_{i,j}=e^{-|I_2(i)-I_2(j)|/10-\displaystyle\min_{\vec v}(|I_2(i)-I_1(i - \vec v)|+|I_2(j)-I_1(j - \vec v)|)/7}&#10;\]&#10;\end{document}&#10;"/>
  <p:tag name="EXTERNALNAME" val="txp_fig"/>
  <p:tag name="BLEND" val="False"/>
  <p:tag name="TRANSPARENT" val="False"/>
  <p:tag name="KEEPFILES" val="False"/>
  <p:tag name="DEBUGPAUSE" val="False"/>
  <p:tag name="RESOLUTION" val="1200"/>
  <p:tag name="TIMEOUT" val="(none)"/>
  <p:tag name="BOXWIDTH" val="478"/>
  <p:tag name="BOXHEIGHT" val="380"/>
  <p:tag name="BOXFONT" val="10"/>
  <p:tag name="BOXWRAP" val="False"/>
  <p:tag name="WORKAROUNDTRANSPARENCYBUG" val="False"/>
  <p:tag name="ALLOWFONTSUBSTITUTION" val="False"/>
  <p:tag name="BITMAPFORMAT" val="pngmono"/>
  <p:tag name="ORIGWIDTH" val="680"/>
  <p:tag name="PICTUREFILESIZE" val="34015"/>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q^2_{i,j}=e^{-KL(M_i,M_j)}$&#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77"/>
  <p:tag name="PICTUREFILESIZE" val="11110"/>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q^1_{i,j}=e^{-KL(H_i,H_j)}$&#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72"/>
  <p:tag name="PICTUREFILESIZE" val="905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alpha(A \rightarrow B)=\min(1, \frac{q(B \rightarrow A)}&#10;{q(A\rightarrow B)} \cdot \frac{p(B)}{p(A)})&#10;\]&#10;\end{document}&#10;"/>
  <p:tag name="EXTERNALNAME" val="txp_fig"/>
  <p:tag name="BLEND" val="False"/>
  <p:tag name="TRANSPARENT" val="False"/>
  <p:tag name="KEEPFILES" val="False"/>
  <p:tag name="DEBUGPAUSE" val="False"/>
  <p:tag name="RESOLUTION" val="1200"/>
  <p:tag name="TIMEOUT" val="(none)"/>
  <p:tag name="BOXWIDTH" val="478"/>
  <p:tag name="BOXHEIGHT" val="380"/>
  <p:tag name="BOXFONT" val="10"/>
  <p:tag name="BOXWRAP" val="False"/>
  <p:tag name="WORKAROUNDTRANSPARENCYBUG" val="False"/>
  <p:tag name="ALLOWFONTSUBSTITUTION" val="False"/>
  <p:tag name="BITMAPFORMAT" val="pngmono"/>
  <p:tag name="ORIGWIDTH" val="367"/>
  <p:tag name="PICTUREFILESIZE" val="2668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lpha(A \rightarrow B)&#10; = \min(1, \frac{\displaystyle\prod_{e\in C(V_o,V_{l^\prime} \setminus&#10; V_o)}(1-q_e)}{\displaystyle\prod_{e\in C(V_o,V_l\setminus V_o)}(1-q_e)}&#10;           \cdot \frac{q(l |V_o,&#10; B)}{q(l^\prime|V_o,A)} \cdot&#10; \frac{p(B)}{p(A)})&#10;\]&#10;\end{document}&#10;"/>
  <p:tag name="EXTERNALNAME" val="txp_fig"/>
  <p:tag name="BLEND" val="False"/>
  <p:tag name="TRANSPARENT" val="False"/>
  <p:tag name="KEEPFILES" val="False"/>
  <p:tag name="DEBUGPAUSE" val="False"/>
  <p:tag name="RESOLUTION" val="1200"/>
  <p:tag name="TIMEOUT" val="(none)"/>
  <p:tag name="BOXWIDTH" val="478"/>
  <p:tag name="BOXHEIGHT" val="380"/>
  <p:tag name="BOXFONT" val="10"/>
  <p:tag name="BOXWRAP" val="False"/>
  <p:tag name="WORKAROUNDTRANSPARENCYBUG" val="False"/>
  <p:tag name="ALLOWFONTSUBSTITUTION" val="False"/>
  <p:tag name="BITMAPFORMAT" val="pngmono"/>
  <p:tag name="ORIGWIDTH" val="558"/>
  <p:tag name="PICTUREFILESIZE" val="59389"/>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i:G=\displaystyle{\cup}_{l=1}^{n} G_l$&#10;\end{document}&#10;"/>
  <p:tag name="EXTERNALNAME" val="txp_fig"/>
  <p:tag name="BLEND" val="False"/>
  <p:tag name="TRANSPARENT" val="False"/>
  <p:tag name="KEEPFILES" val="False"/>
  <p:tag name="DEBUGPAUSE" val="False"/>
  <p:tag name="RESOLUTION" val="1200"/>
  <p:tag name="TIMEOUT" val="(none)"/>
  <p:tag name="BOXWIDTH" val="399"/>
  <p:tag name="BOXHEIGHT" val="271"/>
  <p:tag name="BOXFONT" val="10"/>
  <p:tag name="BOXWRAP" val="False"/>
  <p:tag name="WORKAROUNDTRANSPARENCYBUG" val="False"/>
  <p:tag name="ALLOWFONTSUBSTITUTION" val="False"/>
  <p:tag name="BITMAPFORMAT" val="pngmono"/>
  <p:tag name="ORIGWIDTH" val="147"/>
  <p:tag name="PICTUREFILESIZE" val="5988"/>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lpha(X\to X')= \min\{1, \frac{\displaystyle \prod_{&lt;i,j&gt; \in &#10;C(R, V_{\ell^\prime})-C(V_{l^\prime}, \Lambda)}(1-q_{ij})}&#10;{\displaystyle\prod_{&lt;i,j&gt;\in C(R,V_l)-C(V_l, \Lambda) }(1-q_{ij})} \cdot &#10;\frac{q(X_R=l|R,X^\prime)}{q(X_R=l^\prime|R,X)}&#10;\cdot\frac{\pi(X^\prime)}{\pi(X)} \}&#10;\]&#10;\end{document}&#10;"/>
  <p:tag name="EXTERNALNAME" val="txp_fig"/>
  <p:tag name="BLEND" val="False"/>
  <p:tag name="TRANSPARENT" val="False"/>
  <p:tag name="KEEPFILES" val="False"/>
  <p:tag name="DEBUGPAUSE" val="False"/>
  <p:tag name="RESOLUTION" val="1200"/>
  <p:tag name="TIMEOUT" val="(none)"/>
  <p:tag name="BOXWIDTH" val="434"/>
  <p:tag name="BOXHEIGHT" val="351"/>
  <p:tag name="BOXFONT" val="10"/>
  <p:tag name="BOXWRAP" val="False"/>
  <p:tag name="WORKAROUNDTRANSPARENCYBUG" val="False"/>
  <p:tag name="ALLOWFONTSUBSTITUTION" val="False"/>
  <p:tag name="BITMAPFORMAT" val="pngmono"/>
  <p:tag name="ORIGWIDTH" val="735"/>
  <p:tag name="PICTUREFILESIZE" val="75518"/>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X_{\bar{\Lambda}}$&#10;\end{document}&#10;"/>
  <p:tag name="EXTERNALNAME" val="txp_fig"/>
  <p:tag name="BLEND" val="False"/>
  <p:tag name="TRANSPARENT" val="False"/>
  <p:tag name="KEEPFILES" val="False"/>
  <p:tag name="DEBUGPAUSE" val="False"/>
  <p:tag name="RESOLUTION" val="1200"/>
  <p:tag name="TIMEOUT" val="(none)"/>
  <p:tag name="BOXWIDTH" val="434"/>
  <p:tag name="BOXHEIGHT" val="351"/>
  <p:tag name="BOXFONT" val="10"/>
  <p:tag name="BOXWRAP" val="False"/>
  <p:tag name="WORKAROUNDTRANSPARENCYBUG" val="False"/>
  <p:tag name="ALLOWFONTSUBSTITUTION" val="False"/>
  <p:tag name="BITMAPFORMAT" val="pngmono"/>
  <p:tag name="ORIGWIDTH" val="30"/>
  <p:tag name="PICTUREFILESIZE" val="2072"/>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10;\end{document}&#10;"/>
  <p:tag name="EXTERNALNAME" val="txp_fig"/>
  <p:tag name="BLEND" val="False"/>
  <p:tag name="TRANSPARENT" val="False"/>
  <p:tag name="KEEPFILES" val="False"/>
  <p:tag name="DEBUGPAUSE" val="False"/>
  <p:tag name="RESOLUTION" val="1200"/>
  <p:tag name="TIMEOUT" val="(none)"/>
  <p:tag name="BOXWIDTH" val="370"/>
  <p:tag name="BOXHEIGHT" val="239"/>
  <p:tag name="BOXFONT" val="10"/>
  <p:tag name="BOXWRAP" val="False"/>
  <p:tag name="WORKAROUNDTRANSPARENCYBUG" val="False"/>
  <p:tag name="ALLOWFONTSUBSTITUTION" val="False"/>
  <p:tag name="BITMAPFORMAT" val="pngmono"/>
  <p:tag name="ORIGWIDTH" val="15"/>
  <p:tag name="PICTUREFILESIZE" val="843"/>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ar{A}$&#10;\end{document}&#10;"/>
  <p:tag name="EXTERNALNAME" val="txp_fig"/>
  <p:tag name="BLEND" val="False"/>
  <p:tag name="TRANSPARENT" val="False"/>
  <p:tag name="KEEPFILES" val="False"/>
  <p:tag name="DEBUGPAUSE" val="False"/>
  <p:tag name="RESOLUTION" val="1200"/>
  <p:tag name="TIMEOUT" val="(none)"/>
  <p:tag name="BOXWIDTH" val="370"/>
  <p:tag name="BOXHEIGHT" val="239"/>
  <p:tag name="BOXFONT" val="10"/>
  <p:tag name="BOXWRAP" val="False"/>
  <p:tag name="WORKAROUNDTRANSPARENCYBUG" val="False"/>
  <p:tag name="ALLOWFONTSUBSTITUTION" val="False"/>
  <p:tag name="BITMAPFORMAT" val="pngmono"/>
  <p:tag name="ORIGWIDTH" val="15"/>
  <p:tag name="PICTUREFILESIZE" val="880"/>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P(X^0,X^1,X^2,A|I_1,I_2) \propto P(I_1 | \bar{A}, X^{0},I_2)&#10;   P(I_2 | X^{1}) P(X^0,X^1,X^2)&#10;\]&#10;\end{document}&#10;"/>
  <p:tag name="EXTERNALNAME" val="txp_fig"/>
  <p:tag name="BLEND" val="False"/>
  <p:tag name="TRANSPARENT" val="False"/>
  <p:tag name="KEEPFILES" val="False"/>
  <p:tag name="DEBUGPAUSE" val="False"/>
  <p:tag name="RESOLUTION" val="1200"/>
  <p:tag name="TIMEOUT" val="(none)"/>
  <p:tag name="BOXWIDTH" val="399"/>
  <p:tag name="BOXHEIGHT" val="271"/>
  <p:tag name="BOXFONT" val="10"/>
  <p:tag name="BOXWRAP" val="False"/>
  <p:tag name="WORKAROUNDTRANSPARENCYBUG" val="False"/>
  <p:tag name="ALLOWFONTSUBSTITUTION" val="False"/>
  <p:tag name="BITMAPFORMAT" val="pngmono"/>
  <p:tag name="ORIGWIDTH" val="630"/>
  <p:tag name="PICTUREFILESIZE" val="3063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4575</TotalTime>
  <Words>9565</Words>
  <Application>Microsoft Office PowerPoint</Application>
  <PresentationFormat>全屏显示(4:3)</PresentationFormat>
  <Paragraphs>1655</Paragraphs>
  <Slides>204</Slides>
  <Notes>62</Notes>
  <HiddenSlides>8</HiddenSlides>
  <MMClips>0</MMClips>
  <ScaleCrop>false</ScaleCrop>
  <HeadingPairs>
    <vt:vector size="6" baseType="variant">
      <vt:variant>
        <vt:lpstr>主题</vt:lpstr>
      </vt:variant>
      <vt:variant>
        <vt:i4>1</vt:i4>
      </vt:variant>
      <vt:variant>
        <vt:lpstr>嵌入 OLE 服务器</vt:lpstr>
      </vt:variant>
      <vt:variant>
        <vt:i4>6</vt:i4>
      </vt:variant>
      <vt:variant>
        <vt:lpstr>幻灯片标题</vt:lpstr>
      </vt:variant>
      <vt:variant>
        <vt:i4>204</vt:i4>
      </vt:variant>
    </vt:vector>
  </HeadingPairs>
  <TitlesOfParts>
    <vt:vector size="211" baseType="lpstr">
      <vt:lpstr>Office 主题</vt:lpstr>
      <vt:lpstr>Equation</vt:lpstr>
      <vt:lpstr>公式</vt:lpstr>
      <vt:lpstr>Chart</vt:lpstr>
      <vt:lpstr>VISIO</vt:lpstr>
      <vt:lpstr>Visio</vt:lpstr>
      <vt:lpstr>Bitmap Image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Field</vt:lpstr>
      <vt:lpstr>Random Fields</vt:lpstr>
      <vt:lpstr>Problem</vt:lpstr>
      <vt:lpstr>Definition</vt:lpstr>
      <vt:lpstr>Definition</vt:lpstr>
      <vt:lpstr>Definition</vt:lpstr>
      <vt:lpstr>Optimal Configuration </vt:lpstr>
      <vt:lpstr>Optimal Configuration </vt:lpstr>
      <vt:lpstr>Probabilistic interpretation</vt:lpstr>
      <vt:lpstr>Using MRFs</vt:lpstr>
      <vt:lpstr>Modeling image pixel labels as MRF</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Overview</vt:lpstr>
      <vt:lpstr> Computing Expectations</vt:lpstr>
      <vt:lpstr> Computing Expectations</vt:lpstr>
      <vt:lpstr> Computing Expectations</vt:lpstr>
      <vt:lpstr> The Monte Carlo Principle</vt:lpstr>
      <vt:lpstr> The Monte Carlo Principle</vt:lpstr>
      <vt:lpstr> Properties of MC Estimators</vt:lpstr>
      <vt:lpstr>Why Monte Carlo?</vt:lpstr>
      <vt:lpstr>Why Monte Carlo?</vt:lpstr>
      <vt:lpstr>Generating Fantasy Data</vt:lpstr>
      <vt:lpstr>Sampling Basics</vt:lpstr>
      <vt:lpstr>Inversion Sampling</vt:lpstr>
      <vt:lpstr>Inversion Sampling</vt:lpstr>
      <vt:lpstr>The Big Picture</vt:lpstr>
      <vt:lpstr>Rejection Sampling</vt:lpstr>
      <vt:lpstr>Rejection Sampling</vt:lpstr>
      <vt:lpstr>Rejection Sampling</vt:lpstr>
      <vt:lpstr>Importance Sampling</vt:lpstr>
      <vt:lpstr>Importance Sampling</vt:lpstr>
      <vt:lpstr>Importance Sampling</vt:lpstr>
      <vt:lpstr>Scaling Up</vt:lpstr>
      <vt:lpstr>Exploding Importance Weights</vt:lpstr>
      <vt:lpstr>Scaling Up</vt:lpstr>
      <vt:lpstr>Summary So Far</vt:lpstr>
      <vt:lpstr>Revisiting Independence</vt:lpstr>
      <vt:lpstr>Revisiting Independence</vt:lpstr>
      <vt:lpstr>Markov chain Monte Carlo</vt:lpstr>
      <vt:lpstr>Markov chain Monte Carlo</vt:lpstr>
      <vt:lpstr>Markov chain Monte Carlo</vt:lpstr>
      <vt:lpstr>A Discrete Transition Operator</vt:lpstr>
      <vt:lpstr>Detailed Balance</vt:lpstr>
      <vt:lpstr>Metropolis-Hastings</vt:lpstr>
      <vt:lpstr>Metropolis-Hastings</vt:lpstr>
      <vt:lpstr>Metropolis-Hastings</vt:lpstr>
      <vt:lpstr>Effect of M-H Step Size</vt:lpstr>
      <vt:lpstr>Effect of M-H Step Size</vt:lpstr>
      <vt:lpstr>Effect of M-H Step Size</vt:lpstr>
      <vt:lpstr>Gibbs Sampling</vt:lpstr>
      <vt:lpstr>Gibbs Sampling</vt:lpstr>
      <vt:lpstr>Gibbs Sampling</vt:lpstr>
      <vt:lpstr>Summary So Far</vt:lpstr>
      <vt:lpstr>An MCMC Cartoon</vt:lpstr>
      <vt:lpstr>Slice Sampling</vt:lpstr>
      <vt:lpstr>Slice Sampling</vt:lpstr>
      <vt:lpstr>Slice Sampling</vt:lpstr>
      <vt:lpstr>Slice Sampling</vt:lpstr>
      <vt:lpstr>Slice Sampling</vt:lpstr>
      <vt:lpstr>Slice Sampling</vt:lpstr>
      <vt:lpstr>Multiple Dimensions</vt:lpstr>
      <vt:lpstr>Multiple Dimensions</vt:lpstr>
      <vt:lpstr>Auxiliary Variables</vt:lpstr>
      <vt:lpstr>An MCMC Cartoon</vt:lpstr>
      <vt:lpstr>Avoiding Random Walks</vt:lpstr>
      <vt:lpstr>Hamiltonian Monte Carlo</vt:lpstr>
      <vt:lpstr>Hamiltonian Monte Carlo</vt:lpstr>
      <vt:lpstr>Hamiltonian Monte Carlo</vt:lpstr>
      <vt:lpstr>Alternating HMC</vt:lpstr>
      <vt:lpstr>Perturbative HMC</vt:lpstr>
      <vt:lpstr>HMC Leapfrog Integration</vt:lpstr>
      <vt:lpstr>Overall Summary</vt:lpstr>
      <vt:lpstr>PowerPoint 演示文稿</vt:lpstr>
      <vt:lpstr>DDMCMC Introduction</vt:lpstr>
      <vt:lpstr>DDMCMC Motivation</vt:lpstr>
      <vt:lpstr>Image Segmentation</vt:lpstr>
      <vt:lpstr>Image Segmentation</vt:lpstr>
      <vt:lpstr>Image Segmentation</vt:lpstr>
      <vt:lpstr>Formulation #1 (and you thought you knew what image segmentation was)</vt:lpstr>
      <vt:lpstr>Formulation #2 (and you thought you knew what image segmentation was)</vt:lpstr>
      <vt:lpstr>Prior over segmentations (do you like exponentials?)</vt:lpstr>
      <vt:lpstr>Likelihood for Images</vt:lpstr>
      <vt:lpstr>Four Gray-level Models</vt:lpstr>
      <vt:lpstr>Three Color Models (L*,u*,v*)</vt:lpstr>
      <vt:lpstr>Calibration</vt:lpstr>
      <vt:lpstr>What did we just do?</vt:lpstr>
      <vt:lpstr>What do we do with scores?</vt:lpstr>
      <vt:lpstr>Search through what?   Anatomy of Solution Space</vt:lpstr>
      <vt:lpstr>Why MCMC</vt:lpstr>
      <vt:lpstr>Designing Markov Chains</vt:lpstr>
      <vt:lpstr>5 Dynamics</vt:lpstr>
      <vt:lpstr>Dynamics 1: Boundary Diffusion</vt:lpstr>
      <vt:lpstr>Dynamics 2: Model Adaptation</vt:lpstr>
      <vt:lpstr>Dynamics 3-4: Split and Merge</vt:lpstr>
      <vt:lpstr>Dynamics 3-4: Split and Merge</vt:lpstr>
      <vt:lpstr>Dynamics 5: Model Switching</vt:lpstr>
      <vt:lpstr>Motivation of DD</vt:lpstr>
      <vt:lpstr>Data Driven Methods</vt:lpstr>
      <vt:lpstr>Cue Particles In Action</vt:lpstr>
      <vt:lpstr>Cue Particles</vt:lpstr>
      <vt:lpstr>K-partition Particles in Action</vt:lpstr>
      <vt:lpstr>K-partition Particles</vt:lpstr>
      <vt:lpstr>K-partition Particles</vt:lpstr>
      <vt:lpstr>Particles or  Parzen Window* Locations? </vt:lpstr>
      <vt:lpstr>Nonparametric Probability Densities in Cue Spaces</vt:lpstr>
      <vt:lpstr>Nonparametric Probability Densities in Partition Spaces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Layered Graph Matching with Composite Cluster Sampling</dc:title>
  <dc:creator>Administrator</dc:creator>
  <cp:lastModifiedBy>Windows 用户</cp:lastModifiedBy>
  <cp:revision>382</cp:revision>
  <dcterms:created xsi:type="dcterms:W3CDTF">2013-03-16T09:52:12Z</dcterms:created>
  <dcterms:modified xsi:type="dcterms:W3CDTF">2013-10-09T06:49:42Z</dcterms:modified>
</cp:coreProperties>
</file>