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3"/>
  </p:notesMasterIdLst>
  <p:sldIdLst>
    <p:sldId id="256" r:id="rId2"/>
    <p:sldId id="289" r:id="rId3"/>
    <p:sldId id="307" r:id="rId4"/>
    <p:sldId id="369" r:id="rId5"/>
    <p:sldId id="370" r:id="rId6"/>
    <p:sldId id="312" r:id="rId7"/>
    <p:sldId id="313" r:id="rId8"/>
    <p:sldId id="371" r:id="rId9"/>
    <p:sldId id="315" r:id="rId10"/>
    <p:sldId id="372" r:id="rId11"/>
    <p:sldId id="318" r:id="rId12"/>
    <p:sldId id="451" r:id="rId13"/>
    <p:sldId id="452" r:id="rId14"/>
    <p:sldId id="341" r:id="rId15"/>
    <p:sldId id="319" r:id="rId16"/>
    <p:sldId id="320" r:id="rId17"/>
    <p:sldId id="321" r:id="rId18"/>
    <p:sldId id="322" r:id="rId19"/>
    <p:sldId id="323" r:id="rId20"/>
    <p:sldId id="425" r:id="rId21"/>
    <p:sldId id="378" r:id="rId22"/>
    <p:sldId id="379" r:id="rId23"/>
    <p:sldId id="380" r:id="rId24"/>
    <p:sldId id="381" r:id="rId25"/>
    <p:sldId id="373" r:id="rId26"/>
    <p:sldId id="374" r:id="rId27"/>
    <p:sldId id="376" r:id="rId28"/>
    <p:sldId id="375" r:id="rId29"/>
    <p:sldId id="382" r:id="rId30"/>
    <p:sldId id="384" r:id="rId31"/>
    <p:sldId id="383" r:id="rId32"/>
    <p:sldId id="385" r:id="rId33"/>
    <p:sldId id="386" r:id="rId34"/>
    <p:sldId id="387" r:id="rId35"/>
    <p:sldId id="388" r:id="rId36"/>
    <p:sldId id="403" r:id="rId37"/>
    <p:sldId id="394" r:id="rId38"/>
    <p:sldId id="395" r:id="rId39"/>
    <p:sldId id="392" r:id="rId40"/>
    <p:sldId id="396" r:id="rId41"/>
    <p:sldId id="397" r:id="rId42"/>
    <p:sldId id="393" r:id="rId43"/>
    <p:sldId id="390" r:id="rId44"/>
    <p:sldId id="391" r:id="rId45"/>
    <p:sldId id="421" r:id="rId46"/>
    <p:sldId id="423" r:id="rId47"/>
    <p:sldId id="424" r:id="rId48"/>
    <p:sldId id="335" r:id="rId49"/>
    <p:sldId id="340" r:id="rId50"/>
    <p:sldId id="455" r:id="rId51"/>
    <p:sldId id="454" r:id="rId52"/>
    <p:sldId id="465" r:id="rId53"/>
    <p:sldId id="461" r:id="rId54"/>
    <p:sldId id="463" r:id="rId55"/>
    <p:sldId id="464" r:id="rId56"/>
    <p:sldId id="469" r:id="rId57"/>
    <p:sldId id="470" r:id="rId58"/>
    <p:sldId id="471" r:id="rId59"/>
    <p:sldId id="472" r:id="rId60"/>
    <p:sldId id="473" r:id="rId61"/>
    <p:sldId id="474" r:id="rId62"/>
    <p:sldId id="475" r:id="rId63"/>
    <p:sldId id="462" r:id="rId64"/>
    <p:sldId id="476" r:id="rId65"/>
    <p:sldId id="482" r:id="rId66"/>
    <p:sldId id="477" r:id="rId67"/>
    <p:sldId id="478" r:id="rId68"/>
    <p:sldId id="481" r:id="rId69"/>
    <p:sldId id="486" r:id="rId70"/>
    <p:sldId id="487" r:id="rId71"/>
    <p:sldId id="488" r:id="rId72"/>
    <p:sldId id="489" r:id="rId73"/>
    <p:sldId id="342" r:id="rId74"/>
    <p:sldId id="407" r:id="rId75"/>
    <p:sldId id="408" r:id="rId76"/>
    <p:sldId id="409" r:id="rId77"/>
    <p:sldId id="410" r:id="rId78"/>
    <p:sldId id="485" r:id="rId79"/>
    <p:sldId id="412" r:id="rId80"/>
    <p:sldId id="413" r:id="rId81"/>
    <p:sldId id="414" r:id="rId82"/>
    <p:sldId id="483" r:id="rId83"/>
    <p:sldId id="344" r:id="rId84"/>
    <p:sldId id="434" r:id="rId85"/>
    <p:sldId id="436" r:id="rId86"/>
    <p:sldId id="438" r:id="rId87"/>
    <p:sldId id="439" r:id="rId88"/>
    <p:sldId id="431" r:id="rId89"/>
    <p:sldId id="466" r:id="rId90"/>
    <p:sldId id="467" r:id="rId91"/>
    <p:sldId id="468" r:id="rId92"/>
    <p:sldId id="442" r:id="rId93"/>
    <p:sldId id="441" r:id="rId94"/>
    <p:sldId id="443" r:id="rId95"/>
    <p:sldId id="445" r:id="rId96"/>
    <p:sldId id="484" r:id="rId97"/>
    <p:sldId id="440" r:id="rId98"/>
    <p:sldId id="444" r:id="rId99"/>
    <p:sldId id="353" r:id="rId100"/>
    <p:sldId id="420" r:id="rId101"/>
    <p:sldId id="406" r:id="rId102"/>
    <p:sldId id="458" r:id="rId103"/>
    <p:sldId id="459" r:id="rId104"/>
    <p:sldId id="457" r:id="rId105"/>
    <p:sldId id="460" r:id="rId106"/>
    <p:sldId id="366" r:id="rId107"/>
    <p:sldId id="360" r:id="rId108"/>
    <p:sldId id="404" r:id="rId109"/>
    <p:sldId id="361" r:id="rId110"/>
    <p:sldId id="446" r:id="rId111"/>
    <p:sldId id="288" r:id="rId112"/>
  </p:sldIdLst>
  <p:sldSz cx="9144000" cy="5143500" type="screen16x9"/>
  <p:notesSz cx="6858000" cy="9144000"/>
  <p:embeddedFontLst>
    <p:embeddedFont>
      <p:font typeface="Calibri" pitchFamily="34" charset="0"/>
      <p:regular r:id="rId114"/>
      <p:bold r:id="rId115"/>
      <p:italic r:id="rId116"/>
      <p:boldItalic r:id="rId117"/>
    </p:embeddedFont>
    <p:embeddedFont>
      <p:font typeface="微软雅黑" pitchFamily="34" charset="-122"/>
      <p:regular r:id="rId118"/>
      <p:bold r:id="rId119"/>
    </p:embeddedFont>
    <p:embeddedFont>
      <p:font typeface="方正超粗黑简体" charset="-122"/>
      <p:regular r:id="rId120"/>
    </p:embeddedFont>
    <p:embeddedFont>
      <p:font typeface="Arial Black" pitchFamily="34" charset="0"/>
      <p:bold r:id="rId121"/>
    </p:embeddedFont>
    <p:embeddedFont>
      <p:font typeface="方正粗倩简体" charset="-122"/>
      <p:regular r:id="rId1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48"/>
    <a:srgbClr val="33CAFF"/>
    <a:srgbClr val="6DD9FF"/>
    <a:srgbClr val="004760"/>
    <a:srgbClr val="004A64"/>
    <a:srgbClr val="640000"/>
    <a:srgbClr val="8A0000"/>
    <a:srgbClr val="C82600"/>
    <a:srgbClr val="FF3300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6" autoAdjust="0"/>
    <p:restoredTop sz="95407" autoAdjust="0"/>
  </p:normalViewPr>
  <p:slideViewPr>
    <p:cSldViewPr snapToGrid="0">
      <p:cViewPr>
        <p:scale>
          <a:sx n="100" d="100"/>
          <a:sy n="100" d="100"/>
        </p:scale>
        <p:origin x="-780" y="2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9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font" Target="fonts/font4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118" Type="http://schemas.openxmlformats.org/officeDocument/2006/relationships/font" Target="fonts/font5.fntdata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font" Target="fonts/font3.fntdata"/><Relationship Id="rId124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font" Target="fonts/font1.fntdata"/><Relationship Id="rId119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font" Target="fonts/font7.fntdata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301FA-0FA0-40F9-9ED2-B6C377071C9C}" type="datetimeFigureOut">
              <a:rPr lang="zh-CN" altLang="en-US" smtClean="0"/>
              <a:t>2013/4/23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EF7CD-A099-4596-AF10-51558D7989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47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EF7CD-A099-4596-AF10-51558D79899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47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2B3F-AA78-4673-9BB8-24F7E02FA9EC}" type="datetimeFigureOut">
              <a:rPr lang="en-US" smtClean="0"/>
              <a:t>4/23/2013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715D-BC25-464D-BD88-E3559DF72B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03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2B3F-AA78-4673-9BB8-24F7E02FA9EC}" type="datetimeFigureOut">
              <a:rPr lang="en-US" smtClean="0"/>
              <a:t>4/23/2013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715D-BC25-464D-BD88-E3559DF72B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2B3F-AA78-4673-9BB8-24F7E02FA9EC}" type="datetimeFigureOut">
              <a:rPr lang="en-US" smtClean="0"/>
              <a:t>4/23/2013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715D-BC25-464D-BD88-E3559DF72B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6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2B3F-AA78-4673-9BB8-24F7E02FA9EC}" type="datetimeFigureOut">
              <a:rPr lang="en-US" smtClean="0"/>
              <a:t>4/23/2013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715D-BC25-464D-BD88-E3559DF72B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33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2B3F-AA78-4673-9BB8-24F7E02FA9EC}" type="datetimeFigureOut">
              <a:rPr lang="en-US" smtClean="0"/>
              <a:t>4/23/2013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715D-BC25-464D-BD88-E3559DF72B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46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2B3F-AA78-4673-9BB8-24F7E02FA9EC}" type="datetimeFigureOut">
              <a:rPr lang="en-US" smtClean="0"/>
              <a:t>4/23/2013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715D-BC25-464D-BD88-E3559DF72B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35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2B3F-AA78-4673-9BB8-24F7E02FA9EC}" type="datetimeFigureOut">
              <a:rPr lang="en-US" smtClean="0"/>
              <a:t>4/23/2013</a:t>
            </a:fld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715D-BC25-464D-BD88-E3559DF72B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5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2B3F-AA78-4673-9BB8-24F7E02FA9EC}" type="datetimeFigureOut">
              <a:rPr lang="en-US" smtClean="0"/>
              <a:t>4/23/2013</a:t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715D-BC25-464D-BD88-E3559DF72B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33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2B3F-AA78-4673-9BB8-24F7E02FA9EC}" type="datetimeFigureOut">
              <a:rPr lang="en-US" smtClean="0"/>
              <a:t>4/23/2013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715D-BC25-464D-BD88-E3559DF72B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8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2B3F-AA78-4673-9BB8-24F7E02FA9EC}" type="datetimeFigureOut">
              <a:rPr lang="en-US" smtClean="0"/>
              <a:t>4/23/2013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715D-BC25-464D-BD88-E3559DF72B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55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2B3F-AA78-4673-9BB8-24F7E02FA9EC}" type="datetimeFigureOut">
              <a:rPr lang="en-US" smtClean="0"/>
              <a:t>4/23/2013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715D-BC25-464D-BD88-E3559DF72B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58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92B3F-AA78-4673-9BB8-24F7E02FA9EC}" type="datetimeFigureOut">
              <a:rPr lang="en-US" smtClean="0"/>
              <a:t>4/23/2013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A715D-BC25-464D-BD88-E3559DF72B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01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.waseda.ac.jp/murata/mai.kinukawa/images/kitei.png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-14723" y="0"/>
            <a:ext cx="9171704" cy="5143500"/>
          </a:xfrm>
          <a:prstGeom prst="rect">
            <a:avLst/>
          </a:prstGeom>
          <a:gradFill>
            <a:gsLst>
              <a:gs pos="100000">
                <a:srgbClr val="003548"/>
              </a:gs>
              <a:gs pos="0">
                <a:srgbClr val="00B0F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35"/>
          <p:cNvSpPr txBox="1">
            <a:spLocks noChangeArrowheads="1"/>
          </p:cNvSpPr>
          <p:nvPr/>
        </p:nvSpPr>
        <p:spPr bwMode="auto">
          <a:xfrm>
            <a:off x="3037698" y="2492958"/>
            <a:ext cx="306686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err="1" smtClean="0">
                <a:solidFill>
                  <a:schemeClr val="bg1"/>
                </a:solidFill>
                <a:latin typeface="方正粗倩简体" pitchFamily="65" charset="-122"/>
                <a:ea typeface="方正粗倩简体" pitchFamily="65" charset="-122"/>
              </a:rPr>
              <a:t>Yuanlu</a:t>
            </a:r>
            <a:r>
              <a:rPr lang="en-US" altLang="zh-CN" sz="2000" dirty="0" smtClean="0">
                <a:solidFill>
                  <a:schemeClr val="bg1"/>
                </a:solidFill>
                <a:latin typeface="方正粗倩简体" pitchFamily="65" charset="-122"/>
                <a:ea typeface="方正粗倩简体" pitchFamily="65" charset="-122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方正粗倩简体" pitchFamily="65" charset="-122"/>
                <a:ea typeface="方正粗倩简体" pitchFamily="65" charset="-122"/>
              </a:rPr>
              <a:t>Xu</a:t>
            </a:r>
            <a:r>
              <a:rPr lang="en-US" altLang="zh-CN" sz="2000" dirty="0" smtClean="0">
                <a:solidFill>
                  <a:schemeClr val="bg1"/>
                </a:solidFill>
                <a:latin typeface="方正粗倩简体" pitchFamily="65" charset="-122"/>
                <a:ea typeface="方正粗倩简体" pitchFamily="65" charset="-122"/>
              </a:rPr>
              <a:t>, SYSU, China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cs typeface="Courier New" pitchFamily="49" charset="0"/>
              </a:rPr>
              <a:t>merayxu@gmail.com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2012.4.7</a:t>
            </a:r>
            <a:endParaRPr lang="zh-CN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20808" y="95542"/>
            <a:ext cx="9023192" cy="1708160"/>
            <a:chOff x="120808" y="95542"/>
            <a:chExt cx="9023192" cy="1708160"/>
          </a:xfrm>
        </p:grpSpPr>
        <p:sp>
          <p:nvSpPr>
            <p:cNvPr id="8" name="TextBox 7"/>
            <p:cNvSpPr txBox="1"/>
            <p:nvPr/>
          </p:nvSpPr>
          <p:spPr>
            <a:xfrm>
              <a:off x="120808" y="95542"/>
              <a:ext cx="3762568" cy="1708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0" dirty="0" smtClean="0">
                  <a:solidFill>
                    <a:srgbClr val="00B0F0"/>
                  </a:solidFill>
                  <a:latin typeface="方正超粗黑简体" pitchFamily="65" charset="-122"/>
                  <a:ea typeface="方正超粗黑简体" pitchFamily="65" charset="-122"/>
                </a:rPr>
                <a:t>20</a:t>
              </a:r>
              <a:r>
                <a:rPr lang="en-US" sz="10500" dirty="0" smtClean="0">
                  <a:solidFill>
                    <a:schemeClr val="bg1"/>
                  </a:solidFill>
                  <a:latin typeface="方正超粗黑简体" pitchFamily="65" charset="-122"/>
                  <a:ea typeface="方正超粗黑简体" pitchFamily="65" charset="-122"/>
                </a:rPr>
                <a:t>12</a:t>
              </a:r>
              <a:endParaRPr lang="en-US" sz="10500" dirty="0">
                <a:solidFill>
                  <a:schemeClr val="bg1"/>
                </a:solidFill>
                <a:latin typeface="方正超粗黑简体" pitchFamily="65" charset="-122"/>
                <a:ea typeface="方正超粗黑简体" pitchFamily="65" charset="-12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77098" y="310557"/>
              <a:ext cx="4766902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500">
                  <a:solidFill>
                    <a:schemeClr val="bg1"/>
                  </a:solidFill>
                </a:defRPr>
              </a:lvl1pPr>
            </a:lstStyle>
            <a:p>
              <a:r>
                <a:rPr lang="en-US" altLang="zh-CN" sz="2600" b="1" dirty="0" smtClean="0"/>
                <a:t>Primal Sketch &amp; Video Primal Sketch – Methods to Parse </a:t>
              </a:r>
              <a:r>
                <a:rPr lang="en-US" altLang="zh-CN" sz="2600" b="1" dirty="0"/>
                <a:t>I</a:t>
              </a:r>
              <a:r>
                <a:rPr lang="en-US" altLang="zh-CN" sz="2600" b="1" dirty="0" smtClean="0"/>
                <a:t>mages &amp; Videos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4093500" y="433047"/>
              <a:ext cx="116114" cy="111509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1426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2" y="1"/>
            <a:ext cx="5748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The Framework of </a:t>
            </a:r>
            <a:r>
              <a:rPr lang="en-US" altLang="zh-CN" sz="2400" b="1" dirty="0">
                <a:solidFill>
                  <a:schemeClr val="bg1"/>
                </a:solidFill>
              </a:rPr>
              <a:t>Video Primal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Sketch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360454" y="3638549"/>
            <a:ext cx="1630396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Sketchability &amp; Trackability Map</a:t>
            </a:r>
            <a:endParaRPr lang="zh-CN" altLang="en-US" sz="1600" b="1" dirty="0"/>
          </a:p>
        </p:txBody>
      </p:sp>
      <p:cxnSp>
        <p:nvCxnSpPr>
          <p:cNvPr id="9" name="直接箭头连接符 8"/>
          <p:cNvCxnSpPr>
            <a:stCxn id="3" idx="0"/>
            <a:endCxn id="13" idx="1"/>
          </p:cNvCxnSpPr>
          <p:nvPr/>
        </p:nvCxnSpPr>
        <p:spPr>
          <a:xfrm flipV="1">
            <a:off x="2175652" y="2903539"/>
            <a:ext cx="767355" cy="7350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2943007" y="2660653"/>
            <a:ext cx="1005105" cy="485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Explicit Region</a:t>
            </a:r>
            <a:endParaRPr lang="zh-CN" altLang="en-US" sz="1600" b="1" dirty="0"/>
          </a:p>
        </p:txBody>
      </p:sp>
      <p:sp>
        <p:nvSpPr>
          <p:cNvPr id="22" name="圆角矩形 21"/>
          <p:cNvSpPr/>
          <p:nvPr/>
        </p:nvSpPr>
        <p:spPr>
          <a:xfrm>
            <a:off x="2990850" y="4637090"/>
            <a:ext cx="957262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Implicit Region</a:t>
            </a:r>
            <a:endParaRPr lang="zh-CN" altLang="en-US" sz="1600" b="1" dirty="0"/>
          </a:p>
        </p:txBody>
      </p:sp>
      <p:cxnSp>
        <p:nvCxnSpPr>
          <p:cNvPr id="23" name="直接箭头连接符 22"/>
          <p:cNvCxnSpPr>
            <a:stCxn id="3" idx="2"/>
            <a:endCxn id="22" idx="1"/>
          </p:cNvCxnSpPr>
          <p:nvPr/>
        </p:nvCxnSpPr>
        <p:spPr>
          <a:xfrm>
            <a:off x="2175652" y="4124324"/>
            <a:ext cx="815198" cy="75565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13" idx="3"/>
            <a:endCxn id="35" idx="1"/>
          </p:cNvCxnSpPr>
          <p:nvPr/>
        </p:nvCxnSpPr>
        <p:spPr>
          <a:xfrm flipV="1">
            <a:off x="3948112" y="2903533"/>
            <a:ext cx="533178" cy="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圆角矩形 34"/>
          <p:cNvSpPr/>
          <p:nvPr/>
        </p:nvSpPr>
        <p:spPr>
          <a:xfrm>
            <a:off x="4481290" y="2660645"/>
            <a:ext cx="1200589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Sparse Coding</a:t>
            </a:r>
            <a:endParaRPr lang="zh-CN" altLang="en-US" sz="1600" b="1" dirty="0"/>
          </a:p>
        </p:txBody>
      </p:sp>
      <p:cxnSp>
        <p:nvCxnSpPr>
          <p:cNvPr id="51" name="直接箭头连接符 50"/>
          <p:cNvCxnSpPr>
            <a:stCxn id="22" idx="3"/>
            <a:endCxn id="52" idx="1"/>
          </p:cNvCxnSpPr>
          <p:nvPr/>
        </p:nvCxnSpPr>
        <p:spPr>
          <a:xfrm flipV="1">
            <a:off x="3948112" y="4878393"/>
            <a:ext cx="547686" cy="15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2" name="圆角矩形 51"/>
          <p:cNvSpPr/>
          <p:nvPr/>
        </p:nvSpPr>
        <p:spPr>
          <a:xfrm>
            <a:off x="4495798" y="4635505"/>
            <a:ext cx="1171577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ST-FRAME</a:t>
            </a:r>
            <a:endParaRPr lang="zh-CN" altLang="en-US" sz="1600" b="1" dirty="0"/>
          </a:p>
        </p:txBody>
      </p:sp>
      <p:sp>
        <p:nvSpPr>
          <p:cNvPr id="56" name="圆角矩形 55"/>
          <p:cNvSpPr/>
          <p:nvPr/>
        </p:nvSpPr>
        <p:spPr>
          <a:xfrm>
            <a:off x="6450169" y="2286711"/>
            <a:ext cx="1274608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Synthesized Primitives </a:t>
            </a:r>
            <a:endParaRPr lang="zh-CN" altLang="en-US" sz="1600" b="1" dirty="0"/>
          </a:p>
        </p:txBody>
      </p:sp>
      <p:cxnSp>
        <p:nvCxnSpPr>
          <p:cNvPr id="58" name="直接箭头连接符 57"/>
          <p:cNvCxnSpPr>
            <a:stCxn id="97" idx="3"/>
            <a:endCxn id="3" idx="1"/>
          </p:cNvCxnSpPr>
          <p:nvPr/>
        </p:nvCxnSpPr>
        <p:spPr>
          <a:xfrm flipV="1">
            <a:off x="866775" y="3881437"/>
            <a:ext cx="493679" cy="794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9" name="圆角矩形 58"/>
          <p:cNvSpPr/>
          <p:nvPr/>
        </p:nvSpPr>
        <p:spPr>
          <a:xfrm>
            <a:off x="6471815" y="4247357"/>
            <a:ext cx="1252962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Synthesized Texture</a:t>
            </a:r>
            <a:endParaRPr lang="zh-CN" altLang="en-US" sz="1600" b="1" dirty="0"/>
          </a:p>
        </p:txBody>
      </p:sp>
      <p:cxnSp>
        <p:nvCxnSpPr>
          <p:cNvPr id="61" name="直接箭头连接符 60"/>
          <p:cNvCxnSpPr>
            <a:stCxn id="56" idx="3"/>
            <a:endCxn id="63" idx="0"/>
          </p:cNvCxnSpPr>
          <p:nvPr/>
        </p:nvCxnSpPr>
        <p:spPr>
          <a:xfrm>
            <a:off x="7724777" y="2529599"/>
            <a:ext cx="772822" cy="79859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3" name="圆角矩形 62"/>
          <p:cNvSpPr/>
          <p:nvPr/>
        </p:nvSpPr>
        <p:spPr>
          <a:xfrm>
            <a:off x="7860723" y="3328194"/>
            <a:ext cx="1273752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Synthesized Frame</a:t>
            </a:r>
            <a:endParaRPr lang="zh-CN" altLang="en-US" sz="1600" b="1" dirty="0"/>
          </a:p>
        </p:txBody>
      </p:sp>
      <p:cxnSp>
        <p:nvCxnSpPr>
          <p:cNvPr id="65" name="直接箭头连接符 64"/>
          <p:cNvCxnSpPr>
            <a:stCxn id="59" idx="3"/>
            <a:endCxn id="63" idx="2"/>
          </p:cNvCxnSpPr>
          <p:nvPr/>
        </p:nvCxnSpPr>
        <p:spPr>
          <a:xfrm flipV="1">
            <a:off x="7724777" y="3813969"/>
            <a:ext cx="772822" cy="6762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7" name="圆角矩形 96"/>
          <p:cNvSpPr/>
          <p:nvPr/>
        </p:nvSpPr>
        <p:spPr>
          <a:xfrm>
            <a:off x="-13852" y="3646490"/>
            <a:ext cx="880627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Input Frame</a:t>
            </a:r>
            <a:endParaRPr lang="zh-CN" altLang="en-US" sz="1600" b="1" dirty="0"/>
          </a:p>
        </p:txBody>
      </p:sp>
      <p:sp>
        <p:nvSpPr>
          <p:cNvPr id="145" name="圆角矩形 144"/>
          <p:cNvSpPr/>
          <p:nvPr/>
        </p:nvSpPr>
        <p:spPr>
          <a:xfrm>
            <a:off x="4481290" y="1845941"/>
            <a:ext cx="1200589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Dictionary</a:t>
            </a:r>
            <a:endParaRPr lang="zh-CN" altLang="en-US" sz="1600" b="1" dirty="0"/>
          </a:p>
        </p:txBody>
      </p:sp>
      <p:sp>
        <p:nvSpPr>
          <p:cNvPr id="146" name="圆角矩形 145"/>
          <p:cNvSpPr/>
          <p:nvPr/>
        </p:nvSpPr>
        <p:spPr>
          <a:xfrm>
            <a:off x="2943007" y="1855155"/>
            <a:ext cx="997961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Input Video</a:t>
            </a:r>
            <a:endParaRPr lang="zh-CN" altLang="en-US" sz="1600" b="1" dirty="0"/>
          </a:p>
        </p:txBody>
      </p:sp>
      <p:cxnSp>
        <p:nvCxnSpPr>
          <p:cNvPr id="147" name="直接箭头连接符 146"/>
          <p:cNvCxnSpPr>
            <a:stCxn id="146" idx="3"/>
            <a:endCxn id="145" idx="1"/>
          </p:cNvCxnSpPr>
          <p:nvPr/>
        </p:nvCxnSpPr>
        <p:spPr>
          <a:xfrm flipV="1">
            <a:off x="3940968" y="2088829"/>
            <a:ext cx="540322" cy="92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4481290" y="3962400"/>
            <a:ext cx="125363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57" name="圆角矩形 156"/>
          <p:cNvSpPr/>
          <p:nvPr/>
        </p:nvSpPr>
        <p:spPr>
          <a:xfrm>
            <a:off x="3981011" y="3857625"/>
            <a:ext cx="1686364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Previous Two Frames</a:t>
            </a:r>
            <a:endParaRPr lang="zh-CN" altLang="en-US" sz="1600" b="1" dirty="0"/>
          </a:p>
        </p:txBody>
      </p:sp>
      <p:sp>
        <p:nvSpPr>
          <p:cNvPr id="166" name="右大括号 165"/>
          <p:cNvSpPr/>
          <p:nvPr/>
        </p:nvSpPr>
        <p:spPr>
          <a:xfrm>
            <a:off x="5744447" y="2093436"/>
            <a:ext cx="276225" cy="87232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" name="右大括号 176"/>
          <p:cNvSpPr/>
          <p:nvPr/>
        </p:nvSpPr>
        <p:spPr>
          <a:xfrm>
            <a:off x="5749209" y="4100512"/>
            <a:ext cx="276225" cy="77946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6" name="直接箭头连接符 185"/>
          <p:cNvCxnSpPr>
            <a:stCxn id="166" idx="1"/>
            <a:endCxn id="56" idx="1"/>
          </p:cNvCxnSpPr>
          <p:nvPr/>
        </p:nvCxnSpPr>
        <p:spPr>
          <a:xfrm flipV="1">
            <a:off x="6020672" y="2529599"/>
            <a:ext cx="429497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9" name="直接箭头连接符 188"/>
          <p:cNvCxnSpPr>
            <a:stCxn id="177" idx="1"/>
            <a:endCxn id="59" idx="1"/>
          </p:cNvCxnSpPr>
          <p:nvPr/>
        </p:nvCxnSpPr>
        <p:spPr>
          <a:xfrm>
            <a:off x="6025434" y="4490245"/>
            <a:ext cx="44638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06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2" y="1"/>
            <a:ext cx="5748774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Review of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Primal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Sketch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1174" y="3394871"/>
            <a:ext cx="1273752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Input Image</a:t>
            </a:r>
            <a:endParaRPr lang="zh-CN" altLang="en-US" sz="1600" b="1" dirty="0"/>
          </a:p>
        </p:txBody>
      </p:sp>
      <p:cxnSp>
        <p:nvCxnSpPr>
          <p:cNvPr id="9" name="直接箭头连接符 8"/>
          <p:cNvCxnSpPr>
            <a:stCxn id="3" idx="0"/>
            <a:endCxn id="13" idx="1"/>
          </p:cNvCxnSpPr>
          <p:nvPr/>
        </p:nvCxnSpPr>
        <p:spPr>
          <a:xfrm flipV="1">
            <a:off x="668050" y="2646364"/>
            <a:ext cx="1103601" cy="74850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1771651" y="2403476"/>
            <a:ext cx="1600200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Region of Primitives</a:t>
            </a:r>
            <a:endParaRPr lang="zh-CN" altLang="en-US" sz="1600" b="1" dirty="0"/>
          </a:p>
        </p:txBody>
      </p:sp>
      <p:sp>
        <p:nvSpPr>
          <p:cNvPr id="22" name="圆角矩形 21"/>
          <p:cNvSpPr/>
          <p:nvPr/>
        </p:nvSpPr>
        <p:spPr>
          <a:xfrm>
            <a:off x="1771651" y="4390233"/>
            <a:ext cx="1609726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Region of Texture</a:t>
            </a:r>
            <a:endParaRPr lang="zh-CN" altLang="en-US" sz="1600" b="1" dirty="0"/>
          </a:p>
        </p:txBody>
      </p:sp>
      <p:cxnSp>
        <p:nvCxnSpPr>
          <p:cNvPr id="23" name="直接箭头连接符 22"/>
          <p:cNvCxnSpPr>
            <a:stCxn id="3" idx="2"/>
            <a:endCxn id="22" idx="1"/>
          </p:cNvCxnSpPr>
          <p:nvPr/>
        </p:nvCxnSpPr>
        <p:spPr>
          <a:xfrm>
            <a:off x="668050" y="3880646"/>
            <a:ext cx="1103601" cy="7524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07280" y="3020617"/>
            <a:ext cx="1818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Sketch Pursuit</a:t>
            </a:r>
            <a:endParaRPr lang="zh-CN" altLang="en-US" sz="2000" b="1" dirty="0"/>
          </a:p>
        </p:txBody>
      </p:sp>
      <p:cxnSp>
        <p:nvCxnSpPr>
          <p:cNvPr id="28" name="直接箭头连接符 27"/>
          <p:cNvCxnSpPr>
            <a:stCxn id="13" idx="3"/>
            <a:endCxn id="35" idx="1"/>
          </p:cNvCxnSpPr>
          <p:nvPr/>
        </p:nvCxnSpPr>
        <p:spPr>
          <a:xfrm flipV="1">
            <a:off x="3371851" y="2646363"/>
            <a:ext cx="716117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圆角矩形 34"/>
          <p:cNvSpPr/>
          <p:nvPr/>
        </p:nvSpPr>
        <p:spPr>
          <a:xfrm>
            <a:off x="4087968" y="2403475"/>
            <a:ext cx="1522257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Sketch Graph</a:t>
            </a:r>
            <a:endParaRPr lang="zh-CN" altLang="en-US" sz="1600" b="1" dirty="0"/>
          </a:p>
        </p:txBody>
      </p:sp>
      <p:cxnSp>
        <p:nvCxnSpPr>
          <p:cNvPr id="51" name="直接箭头连接符 50"/>
          <p:cNvCxnSpPr>
            <a:stCxn id="22" idx="3"/>
            <a:endCxn id="52" idx="1"/>
          </p:cNvCxnSpPr>
          <p:nvPr/>
        </p:nvCxnSpPr>
        <p:spPr>
          <a:xfrm flipV="1">
            <a:off x="3381377" y="4633120"/>
            <a:ext cx="617177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2" name="圆角矩形 51"/>
          <p:cNvSpPr/>
          <p:nvPr/>
        </p:nvSpPr>
        <p:spPr>
          <a:xfrm>
            <a:off x="3998554" y="4390232"/>
            <a:ext cx="1840273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Texture Clustering and Modeling</a:t>
            </a:r>
            <a:endParaRPr lang="zh-CN" altLang="en-US" sz="1600" b="1" dirty="0"/>
          </a:p>
        </p:txBody>
      </p:sp>
      <p:cxnSp>
        <p:nvCxnSpPr>
          <p:cNvPr id="55" name="直接箭头连接符 54"/>
          <p:cNvCxnSpPr>
            <a:stCxn id="35" idx="3"/>
            <a:endCxn id="56" idx="1"/>
          </p:cNvCxnSpPr>
          <p:nvPr/>
        </p:nvCxnSpPr>
        <p:spPr>
          <a:xfrm flipV="1">
            <a:off x="5610225" y="2646362"/>
            <a:ext cx="706592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6" name="圆角矩形 55"/>
          <p:cNvSpPr/>
          <p:nvPr/>
        </p:nvSpPr>
        <p:spPr>
          <a:xfrm>
            <a:off x="6316817" y="2403474"/>
            <a:ext cx="1522257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Synthesized Primitives </a:t>
            </a:r>
            <a:endParaRPr lang="zh-CN" altLang="en-US" sz="1600" b="1" dirty="0"/>
          </a:p>
        </p:txBody>
      </p:sp>
      <p:cxnSp>
        <p:nvCxnSpPr>
          <p:cNvPr id="58" name="直接箭头连接符 57"/>
          <p:cNvCxnSpPr>
            <a:stCxn id="52" idx="3"/>
            <a:endCxn id="59" idx="1"/>
          </p:cNvCxnSpPr>
          <p:nvPr/>
        </p:nvCxnSpPr>
        <p:spPr>
          <a:xfrm>
            <a:off x="5838827" y="4633120"/>
            <a:ext cx="477991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9" name="圆角矩形 58"/>
          <p:cNvSpPr/>
          <p:nvPr/>
        </p:nvSpPr>
        <p:spPr>
          <a:xfrm>
            <a:off x="6316818" y="4390233"/>
            <a:ext cx="1522257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Synthesized Texture</a:t>
            </a:r>
            <a:endParaRPr lang="zh-CN" altLang="en-US" sz="1600" b="1" dirty="0"/>
          </a:p>
        </p:txBody>
      </p:sp>
      <p:cxnSp>
        <p:nvCxnSpPr>
          <p:cNvPr id="61" name="直接箭头连接符 60"/>
          <p:cNvCxnSpPr>
            <a:stCxn id="56" idx="3"/>
            <a:endCxn id="63" idx="0"/>
          </p:cNvCxnSpPr>
          <p:nvPr/>
        </p:nvCxnSpPr>
        <p:spPr>
          <a:xfrm>
            <a:off x="7839074" y="2646362"/>
            <a:ext cx="636876" cy="7143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3" name="圆角矩形 62"/>
          <p:cNvSpPr/>
          <p:nvPr/>
        </p:nvSpPr>
        <p:spPr>
          <a:xfrm>
            <a:off x="7839074" y="3360743"/>
            <a:ext cx="1273752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Synthesized Image</a:t>
            </a:r>
            <a:endParaRPr lang="zh-CN" altLang="en-US" sz="1600" b="1" dirty="0"/>
          </a:p>
        </p:txBody>
      </p:sp>
      <p:cxnSp>
        <p:nvCxnSpPr>
          <p:cNvPr id="65" name="直接箭头连接符 64"/>
          <p:cNvCxnSpPr>
            <a:stCxn id="59" idx="3"/>
            <a:endCxn id="63" idx="2"/>
          </p:cNvCxnSpPr>
          <p:nvPr/>
        </p:nvCxnSpPr>
        <p:spPr>
          <a:xfrm flipV="1">
            <a:off x="7839075" y="3846518"/>
            <a:ext cx="636875" cy="7866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700464" y="3624263"/>
            <a:ext cx="210026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3700464" y="3603630"/>
            <a:ext cx="0" cy="146367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5800727" y="2181225"/>
            <a:ext cx="0" cy="144303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1600201" y="2181225"/>
            <a:ext cx="4200526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V="1">
            <a:off x="1600201" y="2181225"/>
            <a:ext cx="0" cy="288607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>
            <a:off x="1600201" y="5067300"/>
            <a:ext cx="210026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67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2" y="1"/>
            <a:ext cx="5748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Review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of </a:t>
            </a:r>
            <a:r>
              <a:rPr lang="en-US" altLang="zh-CN" sz="2400" b="1" dirty="0">
                <a:solidFill>
                  <a:schemeClr val="bg1"/>
                </a:solidFill>
              </a:rPr>
              <a:t>Video Primal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Sketch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360454" y="3638549"/>
            <a:ext cx="1630396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Sketchability &amp; Trackability Map</a:t>
            </a:r>
            <a:endParaRPr lang="zh-CN" altLang="en-US" sz="1600" b="1" dirty="0"/>
          </a:p>
        </p:txBody>
      </p:sp>
      <p:cxnSp>
        <p:nvCxnSpPr>
          <p:cNvPr id="9" name="直接箭头连接符 8"/>
          <p:cNvCxnSpPr>
            <a:stCxn id="3" idx="0"/>
            <a:endCxn id="13" idx="1"/>
          </p:cNvCxnSpPr>
          <p:nvPr/>
        </p:nvCxnSpPr>
        <p:spPr>
          <a:xfrm flipV="1">
            <a:off x="2175652" y="2903539"/>
            <a:ext cx="767355" cy="7350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2943007" y="2660653"/>
            <a:ext cx="1005105" cy="485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Explicit Region</a:t>
            </a:r>
            <a:endParaRPr lang="zh-CN" altLang="en-US" sz="1600" b="1" dirty="0"/>
          </a:p>
        </p:txBody>
      </p:sp>
      <p:sp>
        <p:nvSpPr>
          <p:cNvPr id="22" name="圆角矩形 21"/>
          <p:cNvSpPr/>
          <p:nvPr/>
        </p:nvSpPr>
        <p:spPr>
          <a:xfrm>
            <a:off x="2990850" y="4637090"/>
            <a:ext cx="957262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Implicit Region</a:t>
            </a:r>
            <a:endParaRPr lang="zh-CN" altLang="en-US" sz="1600" b="1" dirty="0"/>
          </a:p>
        </p:txBody>
      </p:sp>
      <p:cxnSp>
        <p:nvCxnSpPr>
          <p:cNvPr id="23" name="直接箭头连接符 22"/>
          <p:cNvCxnSpPr>
            <a:stCxn id="3" idx="2"/>
            <a:endCxn id="22" idx="1"/>
          </p:cNvCxnSpPr>
          <p:nvPr/>
        </p:nvCxnSpPr>
        <p:spPr>
          <a:xfrm>
            <a:off x="2175652" y="4124324"/>
            <a:ext cx="815198" cy="75565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13" idx="3"/>
            <a:endCxn id="35" idx="1"/>
          </p:cNvCxnSpPr>
          <p:nvPr/>
        </p:nvCxnSpPr>
        <p:spPr>
          <a:xfrm flipV="1">
            <a:off x="3948112" y="2903533"/>
            <a:ext cx="533178" cy="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圆角矩形 34"/>
          <p:cNvSpPr/>
          <p:nvPr/>
        </p:nvSpPr>
        <p:spPr>
          <a:xfrm>
            <a:off x="4481290" y="2660645"/>
            <a:ext cx="1200589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Sparse Coding</a:t>
            </a:r>
            <a:endParaRPr lang="zh-CN" altLang="en-US" sz="1600" b="1" dirty="0"/>
          </a:p>
        </p:txBody>
      </p:sp>
      <p:cxnSp>
        <p:nvCxnSpPr>
          <p:cNvPr id="51" name="直接箭头连接符 50"/>
          <p:cNvCxnSpPr>
            <a:stCxn id="22" idx="3"/>
            <a:endCxn id="52" idx="1"/>
          </p:cNvCxnSpPr>
          <p:nvPr/>
        </p:nvCxnSpPr>
        <p:spPr>
          <a:xfrm flipV="1">
            <a:off x="3948112" y="4878393"/>
            <a:ext cx="547686" cy="15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2" name="圆角矩形 51"/>
          <p:cNvSpPr/>
          <p:nvPr/>
        </p:nvSpPr>
        <p:spPr>
          <a:xfrm>
            <a:off x="4495798" y="4635505"/>
            <a:ext cx="1171577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ST-FRAME</a:t>
            </a:r>
            <a:endParaRPr lang="zh-CN" altLang="en-US" sz="1600" b="1" dirty="0"/>
          </a:p>
        </p:txBody>
      </p:sp>
      <p:sp>
        <p:nvSpPr>
          <p:cNvPr id="56" name="圆角矩形 55"/>
          <p:cNvSpPr/>
          <p:nvPr/>
        </p:nvSpPr>
        <p:spPr>
          <a:xfrm>
            <a:off x="6450169" y="2286711"/>
            <a:ext cx="1274608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Synthesized Primitives </a:t>
            </a:r>
            <a:endParaRPr lang="zh-CN" altLang="en-US" sz="1600" b="1" dirty="0"/>
          </a:p>
        </p:txBody>
      </p:sp>
      <p:cxnSp>
        <p:nvCxnSpPr>
          <p:cNvPr id="58" name="直接箭头连接符 57"/>
          <p:cNvCxnSpPr>
            <a:stCxn id="97" idx="3"/>
            <a:endCxn id="3" idx="1"/>
          </p:cNvCxnSpPr>
          <p:nvPr/>
        </p:nvCxnSpPr>
        <p:spPr>
          <a:xfrm flipV="1">
            <a:off x="866775" y="3881437"/>
            <a:ext cx="493679" cy="794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9" name="圆角矩形 58"/>
          <p:cNvSpPr/>
          <p:nvPr/>
        </p:nvSpPr>
        <p:spPr>
          <a:xfrm>
            <a:off x="6471815" y="4247357"/>
            <a:ext cx="1252962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Synthesized Texture</a:t>
            </a:r>
            <a:endParaRPr lang="zh-CN" altLang="en-US" sz="1600" b="1" dirty="0"/>
          </a:p>
        </p:txBody>
      </p:sp>
      <p:cxnSp>
        <p:nvCxnSpPr>
          <p:cNvPr id="61" name="直接箭头连接符 60"/>
          <p:cNvCxnSpPr>
            <a:stCxn id="56" idx="3"/>
            <a:endCxn id="63" idx="0"/>
          </p:cNvCxnSpPr>
          <p:nvPr/>
        </p:nvCxnSpPr>
        <p:spPr>
          <a:xfrm>
            <a:off x="7724777" y="2529599"/>
            <a:ext cx="772822" cy="79859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3" name="圆角矩形 62"/>
          <p:cNvSpPr/>
          <p:nvPr/>
        </p:nvSpPr>
        <p:spPr>
          <a:xfrm>
            <a:off x="7860723" y="3328194"/>
            <a:ext cx="1273752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Synthesized Frame</a:t>
            </a:r>
            <a:endParaRPr lang="zh-CN" altLang="en-US" sz="1600" b="1" dirty="0"/>
          </a:p>
        </p:txBody>
      </p:sp>
      <p:cxnSp>
        <p:nvCxnSpPr>
          <p:cNvPr id="65" name="直接箭头连接符 64"/>
          <p:cNvCxnSpPr>
            <a:stCxn id="59" idx="3"/>
            <a:endCxn id="63" idx="2"/>
          </p:cNvCxnSpPr>
          <p:nvPr/>
        </p:nvCxnSpPr>
        <p:spPr>
          <a:xfrm flipV="1">
            <a:off x="7724777" y="3813969"/>
            <a:ext cx="772822" cy="6762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7" name="圆角矩形 96"/>
          <p:cNvSpPr/>
          <p:nvPr/>
        </p:nvSpPr>
        <p:spPr>
          <a:xfrm>
            <a:off x="-13852" y="3646490"/>
            <a:ext cx="880627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Input Frame</a:t>
            </a:r>
            <a:endParaRPr lang="zh-CN" altLang="en-US" sz="1600" b="1" dirty="0"/>
          </a:p>
        </p:txBody>
      </p:sp>
      <p:sp>
        <p:nvSpPr>
          <p:cNvPr id="145" name="圆角矩形 144"/>
          <p:cNvSpPr/>
          <p:nvPr/>
        </p:nvSpPr>
        <p:spPr>
          <a:xfrm>
            <a:off x="4481290" y="1845941"/>
            <a:ext cx="1200589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Dictionary</a:t>
            </a:r>
            <a:endParaRPr lang="zh-CN" altLang="en-US" sz="1600" b="1" dirty="0"/>
          </a:p>
        </p:txBody>
      </p:sp>
      <p:sp>
        <p:nvSpPr>
          <p:cNvPr id="146" name="圆角矩形 145"/>
          <p:cNvSpPr/>
          <p:nvPr/>
        </p:nvSpPr>
        <p:spPr>
          <a:xfrm>
            <a:off x="2943007" y="1855155"/>
            <a:ext cx="997961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Input Video</a:t>
            </a:r>
            <a:endParaRPr lang="zh-CN" altLang="en-US" sz="1600" b="1" dirty="0"/>
          </a:p>
        </p:txBody>
      </p:sp>
      <p:cxnSp>
        <p:nvCxnSpPr>
          <p:cNvPr id="147" name="直接箭头连接符 146"/>
          <p:cNvCxnSpPr>
            <a:stCxn id="146" idx="3"/>
            <a:endCxn id="145" idx="1"/>
          </p:cNvCxnSpPr>
          <p:nvPr/>
        </p:nvCxnSpPr>
        <p:spPr>
          <a:xfrm flipV="1">
            <a:off x="3940968" y="2088829"/>
            <a:ext cx="540322" cy="92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4481290" y="3962400"/>
            <a:ext cx="125363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57" name="圆角矩形 156"/>
          <p:cNvSpPr/>
          <p:nvPr/>
        </p:nvSpPr>
        <p:spPr>
          <a:xfrm>
            <a:off x="3981011" y="3857625"/>
            <a:ext cx="1686364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Previous Two Frames</a:t>
            </a:r>
            <a:endParaRPr lang="zh-CN" altLang="en-US" sz="1600" b="1" dirty="0"/>
          </a:p>
        </p:txBody>
      </p:sp>
      <p:sp>
        <p:nvSpPr>
          <p:cNvPr id="166" name="右大括号 165"/>
          <p:cNvSpPr/>
          <p:nvPr/>
        </p:nvSpPr>
        <p:spPr>
          <a:xfrm>
            <a:off x="5744447" y="2093436"/>
            <a:ext cx="276225" cy="87232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" name="右大括号 176"/>
          <p:cNvSpPr/>
          <p:nvPr/>
        </p:nvSpPr>
        <p:spPr>
          <a:xfrm>
            <a:off x="5749209" y="4100512"/>
            <a:ext cx="276225" cy="77946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6" name="直接箭头连接符 185"/>
          <p:cNvCxnSpPr>
            <a:stCxn id="166" idx="1"/>
            <a:endCxn id="56" idx="1"/>
          </p:cNvCxnSpPr>
          <p:nvPr/>
        </p:nvCxnSpPr>
        <p:spPr>
          <a:xfrm flipV="1">
            <a:off x="6020672" y="2529599"/>
            <a:ext cx="429497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9" name="直接箭头连接符 188"/>
          <p:cNvCxnSpPr>
            <a:stCxn id="177" idx="1"/>
            <a:endCxn id="59" idx="1"/>
          </p:cNvCxnSpPr>
          <p:nvPr/>
        </p:nvCxnSpPr>
        <p:spPr>
          <a:xfrm>
            <a:off x="6025434" y="4490245"/>
            <a:ext cx="44638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37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Problem in Video Primal Sketch 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" y="2209160"/>
            <a:ext cx="25527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3" y="1056635"/>
            <a:ext cx="52387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81375" y="3819525"/>
            <a:ext cx="5162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Major region: implicit region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Major model parameters: explicit parameters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10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Problem in Video Primal Sketch 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" y="2209160"/>
            <a:ext cx="25527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0" y="1931994"/>
            <a:ext cx="42576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81375" y="3819525"/>
            <a:ext cx="5162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Major error: error from reconstructing explicit regions</a:t>
            </a:r>
          </a:p>
        </p:txBody>
      </p:sp>
    </p:spTree>
    <p:extLst>
      <p:ext uri="{BB962C8B-B14F-4D97-AF65-F5344CB8AC3E}">
        <p14:creationId xmlns:p14="http://schemas.microsoft.com/office/powerpoint/2010/main" val="21108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Problem in Video Primal Sketch 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" y="2425700"/>
            <a:ext cx="25527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1609725"/>
            <a:ext cx="73342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00351" y="2853035"/>
            <a:ext cx="2309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Special dictionary for trackable and non-sketchable region.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5100" y="2638425"/>
            <a:ext cx="2400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Modeling trackable and non-sketchable region with Sparse Coding or FRAME ?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84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Problem in Video Primal Sketch 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7" y="2039950"/>
            <a:ext cx="359092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049475"/>
            <a:ext cx="33909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7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A Philosophy Problem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850" y="2248585"/>
            <a:ext cx="6534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Probability model for the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primal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sketch representation: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84" y="2871788"/>
            <a:ext cx="68961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接箭头连接符 6"/>
          <p:cNvCxnSpPr/>
          <p:nvPr/>
        </p:nvCxnSpPr>
        <p:spPr>
          <a:xfrm flipH="1" flipV="1">
            <a:off x="6749656" y="4020740"/>
            <a:ext cx="241694" cy="4369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17157" y="4607955"/>
            <a:ext cx="322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Simplified as 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4505325"/>
            <a:ext cx="38481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圆角矩形 15"/>
          <p:cNvSpPr/>
          <p:nvPr/>
        </p:nvSpPr>
        <p:spPr>
          <a:xfrm>
            <a:off x="5503069" y="3105150"/>
            <a:ext cx="2181440" cy="7334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49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A Philosophy Problem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975" y="2085975"/>
            <a:ext cx="673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Probability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model for the video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primal sketch representation: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46" y="2551331"/>
            <a:ext cx="513397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2000" y="4284881"/>
            <a:ext cx="4400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inconsistent energy measurement!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4495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9" name="TextBox 8"/>
          <p:cNvSpPr txBox="1"/>
          <p:nvPr/>
        </p:nvSpPr>
        <p:spPr>
          <a:xfrm>
            <a:off x="209549" y="3758505"/>
            <a:ext cx="74390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</a:t>
            </a:r>
            <a:r>
              <a:rPr lang="en-US" altLang="zh-CN" dirty="0"/>
              <a:t>. </a:t>
            </a:r>
            <a:r>
              <a:rPr lang="en-US" altLang="zh-CN" dirty="0" smtClean="0"/>
              <a:t>Reviewing two method in a dialectic way.</a:t>
            </a:r>
          </a:p>
          <a:p>
            <a:endParaRPr lang="en-US" altLang="zh-CN" dirty="0" smtClean="0"/>
          </a:p>
          <a:p>
            <a:r>
              <a:rPr lang="en-US" altLang="zh-CN" sz="2400" b="1" dirty="0" smtClean="0"/>
              <a:t>The problem caused by metaphysics:  constrained observation, huge gap between two categories.</a:t>
            </a:r>
            <a:endParaRPr lang="zh-CN" alt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9549" y="2223710"/>
            <a:ext cx="74390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1. </a:t>
            </a:r>
            <a:r>
              <a:rPr lang="en-US" altLang="zh-CN" dirty="0"/>
              <a:t>The central problems of primal sketch &amp; video primal sketch:</a:t>
            </a:r>
          </a:p>
          <a:p>
            <a:endParaRPr lang="en-US" altLang="zh-CN" dirty="0" smtClean="0"/>
          </a:p>
          <a:p>
            <a:r>
              <a:rPr lang="en-US" altLang="zh-CN" sz="2400" b="1" dirty="0" smtClean="0"/>
              <a:t>The great complexity caused by mixing two totally irrelevant model together. </a:t>
            </a:r>
            <a:endParaRPr lang="zh-CN" altLang="en-US" sz="2400" b="1" dirty="0"/>
          </a:p>
        </p:txBody>
      </p:sp>
      <p:sp>
        <p:nvSpPr>
          <p:cNvPr id="3" name="矩形 2"/>
          <p:cNvSpPr/>
          <p:nvPr/>
        </p:nvSpPr>
        <p:spPr>
          <a:xfrm>
            <a:off x="7000875" y="1544491"/>
            <a:ext cx="1733550" cy="574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S. C. Zhu “Eternal Debate”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7000875" y="2425701"/>
            <a:ext cx="1733550" cy="574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The Collapse of Classical Physics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00848" y="3151912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a. </a:t>
            </a:r>
            <a:r>
              <a:rPr lang="zh-CN" altLang="en-US" sz="1600" dirty="0" smtClean="0"/>
              <a:t>相对论排除了绝对</a:t>
            </a:r>
            <a:r>
              <a:rPr lang="zh-CN" altLang="en-US" sz="1600" dirty="0"/>
              <a:t>时空观的牛顿幻觉</a:t>
            </a:r>
            <a:r>
              <a:rPr lang="zh-CN" altLang="en-US" sz="1600" dirty="0" smtClean="0"/>
              <a:t>，</a:t>
            </a:r>
            <a:endParaRPr lang="en-US" altLang="zh-CN" sz="1600" dirty="0" smtClean="0"/>
          </a:p>
          <a:p>
            <a:r>
              <a:rPr lang="en-US" altLang="zh-CN" sz="1600" dirty="0" smtClean="0"/>
              <a:t>b. </a:t>
            </a:r>
            <a:r>
              <a:rPr lang="zh-CN" altLang="en-US" sz="1600" dirty="0" smtClean="0"/>
              <a:t>量子论</a:t>
            </a:r>
            <a:r>
              <a:rPr lang="zh-CN" altLang="en-US" sz="1600" dirty="0"/>
              <a:t>排除了可控测量过程中的牛顿迷梦</a:t>
            </a:r>
            <a:r>
              <a:rPr lang="zh-CN" altLang="en-US" sz="1600" dirty="0" smtClean="0"/>
              <a:t>，</a:t>
            </a:r>
            <a:r>
              <a:rPr lang="en-US" altLang="zh-CN" sz="1600" dirty="0" smtClean="0"/>
              <a:t>c. </a:t>
            </a:r>
            <a:r>
              <a:rPr lang="zh-CN" altLang="en-US" sz="1600" dirty="0" smtClean="0"/>
              <a:t>混沌</a:t>
            </a:r>
            <a:r>
              <a:rPr lang="zh-CN" altLang="en-US" sz="1600" dirty="0"/>
              <a:t>论</a:t>
            </a:r>
            <a:r>
              <a:rPr lang="zh-CN" altLang="en-US" sz="1600" dirty="0" smtClean="0"/>
              <a:t>则</a:t>
            </a:r>
            <a:r>
              <a:rPr lang="zh-CN" altLang="en-US" sz="1600" dirty="0"/>
              <a:t>排除了拉普拉斯可预见性的</a:t>
            </a:r>
            <a:r>
              <a:rPr lang="zh-CN" altLang="en-US" sz="1600" dirty="0" smtClean="0"/>
              <a:t>狂想</a:t>
            </a:r>
            <a:r>
              <a:rPr lang="en-US" altLang="zh-CN" sz="1600" dirty="0" smtClean="0"/>
              <a:t>.</a:t>
            </a:r>
            <a:endParaRPr lang="zh-CN" altLang="en-US" sz="1600" dirty="0"/>
          </a:p>
        </p:txBody>
      </p:sp>
      <p:sp>
        <p:nvSpPr>
          <p:cNvPr id="7" name="矩形 6"/>
          <p:cNvSpPr/>
          <p:nvPr/>
        </p:nvSpPr>
        <p:spPr>
          <a:xfrm>
            <a:off x="110178" y="992682"/>
            <a:ext cx="392966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b="1" dirty="0" smtClean="0">
                <a:solidFill>
                  <a:schemeClr val="bg1"/>
                </a:solidFill>
              </a:rPr>
              <a:t>Philosophy View </a:t>
            </a:r>
            <a:r>
              <a:rPr lang="en-US" altLang="zh-CN" b="1" dirty="0">
                <a:solidFill>
                  <a:schemeClr val="bg1"/>
                </a:solidFill>
              </a:rPr>
              <a:t>- Contrary vs. Uniform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3854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A Philosophy Problem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9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Vista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548" y="2223710"/>
            <a:ext cx="8934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r>
              <a:rPr lang="en-US" altLang="zh-CN" dirty="0" smtClean="0"/>
              <a:t>. </a:t>
            </a:r>
            <a:r>
              <a:rPr lang="en-US" altLang="zh-CN" dirty="0"/>
              <a:t>The philosophical </a:t>
            </a:r>
            <a:r>
              <a:rPr lang="en-US" altLang="zh-CN" dirty="0" smtClean="0"/>
              <a:t>purpose </a:t>
            </a:r>
            <a:r>
              <a:rPr lang="en-US" altLang="zh-CN" dirty="0"/>
              <a:t>of image / video segmentation:</a:t>
            </a:r>
          </a:p>
          <a:p>
            <a:endParaRPr lang="en-US" altLang="zh-CN" dirty="0" smtClean="0"/>
          </a:p>
          <a:p>
            <a:r>
              <a:rPr lang="en-US" altLang="zh-CN" sz="2400" b="1" dirty="0" smtClean="0"/>
              <a:t>Magnifying the difference among different parts of the image / video.</a:t>
            </a:r>
            <a:endParaRPr lang="zh-CN" alt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9549" y="3758505"/>
            <a:ext cx="85820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4. Complement method to ameliorate these two modeling </a:t>
            </a:r>
            <a:r>
              <a:rPr lang="en-US" altLang="zh-CN" dirty="0" smtClean="0"/>
              <a:t>method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sz="2400" b="1" dirty="0" smtClean="0"/>
              <a:t>Intuition: particle wave duality, texture &amp; texton</a:t>
            </a:r>
            <a:r>
              <a:rPr lang="en-US" altLang="zh-CN" sz="2400" b="1" dirty="0"/>
              <a:t>,</a:t>
            </a:r>
            <a:r>
              <a:rPr lang="en-US" altLang="zh-CN" sz="2400" b="1" dirty="0" smtClean="0"/>
              <a:t> coexist for each atom in image / video, observation decides which state dominates.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4495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75307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rPr>
              <a:t>Episode 2</a:t>
            </a:r>
            <a:endParaRPr lang="zh-CN" altLang="en-US" sz="5400" b="1" dirty="0">
              <a:solidFill>
                <a:schemeClr val="bg1"/>
              </a:solidFill>
              <a:latin typeface="Arial Black" pitchFamily="34" charset="0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571751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Texture Modeling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83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Vista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548" y="2199520"/>
            <a:ext cx="8934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5. Schrödinger Equation / Uncertain Principle:</a:t>
            </a:r>
          </a:p>
          <a:p>
            <a:endParaRPr lang="en-US" altLang="zh-CN" dirty="0" smtClean="0"/>
          </a:p>
          <a:p>
            <a:r>
              <a:rPr lang="en-US" altLang="zh-CN" sz="2400" b="1" dirty="0" smtClean="0"/>
              <a:t>The particle position we observe is the integral of a probability wave.</a:t>
            </a:r>
            <a:endParaRPr lang="zh-CN" alt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9549" y="3264078"/>
            <a:ext cx="85820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6. The new intuition of video modeling</a:t>
            </a:r>
          </a:p>
          <a:p>
            <a:endParaRPr lang="en-US" altLang="zh-CN" dirty="0" smtClean="0"/>
          </a:p>
          <a:p>
            <a:r>
              <a:rPr lang="en-US" altLang="zh-CN" sz="2400" b="1" dirty="0" smtClean="0"/>
              <a:t>Texton texture duality:  (1). Integral of a single probability wave – trackable, sketchable motion, (2). Integral of the composition of several probability wave </a:t>
            </a:r>
            <a:r>
              <a:rPr lang="en-US" altLang="zh-CN" sz="2400" b="1" smtClean="0"/>
              <a:t>– </a:t>
            </a:r>
            <a:r>
              <a:rPr lang="en-US" altLang="zh-CN" sz="2400" b="1" smtClean="0"/>
              <a:t>textured motion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7698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23528" y="1900535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rPr>
              <a:t>QUESTIONS?</a:t>
            </a:r>
            <a:endParaRPr lang="zh-CN" altLang="en-US" sz="5400" b="1" dirty="0">
              <a:solidFill>
                <a:schemeClr val="bg1"/>
              </a:solidFill>
              <a:latin typeface="Arial Black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781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2" y="1"/>
            <a:ext cx="5748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The Framework of Primal Sketch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1174" y="3394871"/>
            <a:ext cx="1273752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Input Image</a:t>
            </a:r>
            <a:endParaRPr lang="zh-CN" altLang="en-US" sz="1600" b="1" dirty="0"/>
          </a:p>
        </p:txBody>
      </p:sp>
      <p:cxnSp>
        <p:nvCxnSpPr>
          <p:cNvPr id="9" name="直接箭头连接符 8"/>
          <p:cNvCxnSpPr>
            <a:stCxn id="3" idx="0"/>
            <a:endCxn id="13" idx="1"/>
          </p:cNvCxnSpPr>
          <p:nvPr/>
        </p:nvCxnSpPr>
        <p:spPr>
          <a:xfrm flipV="1">
            <a:off x="668050" y="2646364"/>
            <a:ext cx="1103601" cy="74850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1771651" y="2403476"/>
            <a:ext cx="1600200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Region of Primitives</a:t>
            </a:r>
            <a:endParaRPr lang="zh-CN" altLang="en-US" sz="1600" b="1" dirty="0"/>
          </a:p>
        </p:txBody>
      </p:sp>
      <p:sp>
        <p:nvSpPr>
          <p:cNvPr id="22" name="圆角矩形 21"/>
          <p:cNvSpPr/>
          <p:nvPr/>
        </p:nvSpPr>
        <p:spPr>
          <a:xfrm>
            <a:off x="1771651" y="4390233"/>
            <a:ext cx="1609726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Region of Texture</a:t>
            </a:r>
            <a:endParaRPr lang="zh-CN" altLang="en-US" sz="1600" b="1" dirty="0"/>
          </a:p>
        </p:txBody>
      </p:sp>
      <p:cxnSp>
        <p:nvCxnSpPr>
          <p:cNvPr id="23" name="直接箭头连接符 22"/>
          <p:cNvCxnSpPr>
            <a:stCxn id="3" idx="2"/>
            <a:endCxn id="22" idx="1"/>
          </p:cNvCxnSpPr>
          <p:nvPr/>
        </p:nvCxnSpPr>
        <p:spPr>
          <a:xfrm>
            <a:off x="668050" y="3880646"/>
            <a:ext cx="1103601" cy="7524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13" idx="3"/>
            <a:endCxn id="35" idx="1"/>
          </p:cNvCxnSpPr>
          <p:nvPr/>
        </p:nvCxnSpPr>
        <p:spPr>
          <a:xfrm flipV="1">
            <a:off x="3371851" y="2646363"/>
            <a:ext cx="716117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圆角矩形 34"/>
          <p:cNvSpPr/>
          <p:nvPr/>
        </p:nvSpPr>
        <p:spPr>
          <a:xfrm>
            <a:off x="4087968" y="2403475"/>
            <a:ext cx="1522257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Sketch Graph</a:t>
            </a:r>
            <a:endParaRPr lang="zh-CN" altLang="en-US" sz="1600" b="1" dirty="0"/>
          </a:p>
        </p:txBody>
      </p:sp>
      <p:cxnSp>
        <p:nvCxnSpPr>
          <p:cNvPr id="51" name="直接箭头连接符 50"/>
          <p:cNvCxnSpPr>
            <a:stCxn id="22" idx="3"/>
            <a:endCxn id="52" idx="1"/>
          </p:cNvCxnSpPr>
          <p:nvPr/>
        </p:nvCxnSpPr>
        <p:spPr>
          <a:xfrm flipV="1">
            <a:off x="3381377" y="4633120"/>
            <a:ext cx="617177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2" name="圆角矩形 51"/>
          <p:cNvSpPr/>
          <p:nvPr/>
        </p:nvSpPr>
        <p:spPr>
          <a:xfrm>
            <a:off x="3998554" y="4390232"/>
            <a:ext cx="1840273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Texture Clustering and Modeling</a:t>
            </a:r>
            <a:endParaRPr lang="zh-CN" altLang="en-US" sz="1600" b="1" dirty="0"/>
          </a:p>
        </p:txBody>
      </p:sp>
      <p:cxnSp>
        <p:nvCxnSpPr>
          <p:cNvPr id="55" name="直接箭头连接符 54"/>
          <p:cNvCxnSpPr>
            <a:stCxn id="35" idx="3"/>
            <a:endCxn id="56" idx="1"/>
          </p:cNvCxnSpPr>
          <p:nvPr/>
        </p:nvCxnSpPr>
        <p:spPr>
          <a:xfrm flipV="1">
            <a:off x="5610225" y="2646362"/>
            <a:ext cx="706592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6" name="圆角矩形 55"/>
          <p:cNvSpPr/>
          <p:nvPr/>
        </p:nvSpPr>
        <p:spPr>
          <a:xfrm>
            <a:off x="6316817" y="2403474"/>
            <a:ext cx="1522257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Synthesized Primitives </a:t>
            </a:r>
            <a:endParaRPr lang="zh-CN" altLang="en-US" sz="1600" b="1" dirty="0"/>
          </a:p>
        </p:txBody>
      </p:sp>
      <p:cxnSp>
        <p:nvCxnSpPr>
          <p:cNvPr id="58" name="直接箭头连接符 57"/>
          <p:cNvCxnSpPr>
            <a:stCxn id="52" idx="3"/>
            <a:endCxn id="59" idx="1"/>
          </p:cNvCxnSpPr>
          <p:nvPr/>
        </p:nvCxnSpPr>
        <p:spPr>
          <a:xfrm>
            <a:off x="5838827" y="4633120"/>
            <a:ext cx="477991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9" name="圆角矩形 58"/>
          <p:cNvSpPr/>
          <p:nvPr/>
        </p:nvSpPr>
        <p:spPr>
          <a:xfrm>
            <a:off x="6316818" y="4390233"/>
            <a:ext cx="1522257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Synthesized Texture</a:t>
            </a:r>
            <a:endParaRPr lang="zh-CN" altLang="en-US" sz="1600" b="1" dirty="0"/>
          </a:p>
        </p:txBody>
      </p:sp>
      <p:cxnSp>
        <p:nvCxnSpPr>
          <p:cNvPr id="61" name="直接箭头连接符 60"/>
          <p:cNvCxnSpPr>
            <a:stCxn id="56" idx="3"/>
            <a:endCxn id="63" idx="0"/>
          </p:cNvCxnSpPr>
          <p:nvPr/>
        </p:nvCxnSpPr>
        <p:spPr>
          <a:xfrm>
            <a:off x="7839074" y="2646362"/>
            <a:ext cx="636876" cy="7143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3" name="圆角矩形 62"/>
          <p:cNvSpPr/>
          <p:nvPr/>
        </p:nvSpPr>
        <p:spPr>
          <a:xfrm>
            <a:off x="7839074" y="3360743"/>
            <a:ext cx="1273752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Synthesized Image</a:t>
            </a:r>
            <a:endParaRPr lang="zh-CN" altLang="en-US" sz="1600" b="1" dirty="0"/>
          </a:p>
        </p:txBody>
      </p:sp>
      <p:cxnSp>
        <p:nvCxnSpPr>
          <p:cNvPr id="65" name="直接箭头连接符 64"/>
          <p:cNvCxnSpPr>
            <a:stCxn id="59" idx="3"/>
            <a:endCxn id="63" idx="2"/>
          </p:cNvCxnSpPr>
          <p:nvPr/>
        </p:nvCxnSpPr>
        <p:spPr>
          <a:xfrm flipV="1">
            <a:off x="7839075" y="3846518"/>
            <a:ext cx="636875" cy="7866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圆角矩形 5"/>
          <p:cNvSpPr/>
          <p:nvPr/>
        </p:nvSpPr>
        <p:spPr>
          <a:xfrm>
            <a:off x="3829050" y="4239819"/>
            <a:ext cx="4171950" cy="779856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10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2" y="1"/>
            <a:ext cx="5748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The Review of </a:t>
            </a:r>
            <a:r>
              <a:rPr lang="en-US" altLang="zh-CN" sz="2400" b="1" dirty="0">
                <a:solidFill>
                  <a:schemeClr val="bg1"/>
                </a:solidFill>
              </a:rPr>
              <a:t>Video Primal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Sketch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360454" y="3638549"/>
            <a:ext cx="1630396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Sketchability &amp; Trackability Map</a:t>
            </a:r>
            <a:endParaRPr lang="zh-CN" altLang="en-US" sz="1600" b="1" dirty="0"/>
          </a:p>
        </p:txBody>
      </p:sp>
      <p:cxnSp>
        <p:nvCxnSpPr>
          <p:cNvPr id="9" name="直接箭头连接符 8"/>
          <p:cNvCxnSpPr>
            <a:stCxn id="3" idx="0"/>
            <a:endCxn id="13" idx="1"/>
          </p:cNvCxnSpPr>
          <p:nvPr/>
        </p:nvCxnSpPr>
        <p:spPr>
          <a:xfrm flipV="1">
            <a:off x="2175652" y="2903539"/>
            <a:ext cx="767355" cy="7350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2943007" y="2660653"/>
            <a:ext cx="1005105" cy="485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Explicit Region</a:t>
            </a:r>
            <a:endParaRPr lang="zh-CN" altLang="en-US" sz="1600" b="1" dirty="0"/>
          </a:p>
        </p:txBody>
      </p:sp>
      <p:sp>
        <p:nvSpPr>
          <p:cNvPr id="22" name="圆角矩形 21"/>
          <p:cNvSpPr/>
          <p:nvPr/>
        </p:nvSpPr>
        <p:spPr>
          <a:xfrm>
            <a:off x="2990850" y="4637090"/>
            <a:ext cx="957262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Implicit Region</a:t>
            </a:r>
            <a:endParaRPr lang="zh-CN" altLang="en-US" sz="1600" b="1" dirty="0"/>
          </a:p>
        </p:txBody>
      </p:sp>
      <p:cxnSp>
        <p:nvCxnSpPr>
          <p:cNvPr id="23" name="直接箭头连接符 22"/>
          <p:cNvCxnSpPr>
            <a:stCxn id="3" idx="2"/>
            <a:endCxn id="22" idx="1"/>
          </p:cNvCxnSpPr>
          <p:nvPr/>
        </p:nvCxnSpPr>
        <p:spPr>
          <a:xfrm>
            <a:off x="2175652" y="4124324"/>
            <a:ext cx="815198" cy="75565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13" idx="3"/>
            <a:endCxn id="35" idx="1"/>
          </p:cNvCxnSpPr>
          <p:nvPr/>
        </p:nvCxnSpPr>
        <p:spPr>
          <a:xfrm flipV="1">
            <a:off x="3948112" y="2903533"/>
            <a:ext cx="533178" cy="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圆角矩形 34"/>
          <p:cNvSpPr/>
          <p:nvPr/>
        </p:nvSpPr>
        <p:spPr>
          <a:xfrm>
            <a:off x="4481290" y="2660645"/>
            <a:ext cx="1200589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Sparse Coding</a:t>
            </a:r>
            <a:endParaRPr lang="zh-CN" altLang="en-US" sz="1600" b="1" dirty="0"/>
          </a:p>
        </p:txBody>
      </p:sp>
      <p:cxnSp>
        <p:nvCxnSpPr>
          <p:cNvPr id="51" name="直接箭头连接符 50"/>
          <p:cNvCxnSpPr>
            <a:stCxn id="22" idx="3"/>
            <a:endCxn id="52" idx="1"/>
          </p:cNvCxnSpPr>
          <p:nvPr/>
        </p:nvCxnSpPr>
        <p:spPr>
          <a:xfrm flipV="1">
            <a:off x="3948112" y="4878393"/>
            <a:ext cx="547686" cy="15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2" name="圆角矩形 51"/>
          <p:cNvSpPr/>
          <p:nvPr/>
        </p:nvSpPr>
        <p:spPr>
          <a:xfrm>
            <a:off x="4495798" y="4635505"/>
            <a:ext cx="1171577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ST-FRAME</a:t>
            </a:r>
            <a:endParaRPr lang="zh-CN" altLang="en-US" sz="1600" b="1" dirty="0"/>
          </a:p>
        </p:txBody>
      </p:sp>
      <p:sp>
        <p:nvSpPr>
          <p:cNvPr id="56" name="圆角矩形 55"/>
          <p:cNvSpPr/>
          <p:nvPr/>
        </p:nvSpPr>
        <p:spPr>
          <a:xfrm>
            <a:off x="6450169" y="2286711"/>
            <a:ext cx="1274608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Synthesized Primitives </a:t>
            </a:r>
            <a:endParaRPr lang="zh-CN" altLang="en-US" sz="1600" b="1" dirty="0"/>
          </a:p>
        </p:txBody>
      </p:sp>
      <p:cxnSp>
        <p:nvCxnSpPr>
          <p:cNvPr id="58" name="直接箭头连接符 57"/>
          <p:cNvCxnSpPr>
            <a:stCxn id="97" idx="3"/>
            <a:endCxn id="3" idx="1"/>
          </p:cNvCxnSpPr>
          <p:nvPr/>
        </p:nvCxnSpPr>
        <p:spPr>
          <a:xfrm flipV="1">
            <a:off x="866775" y="3881437"/>
            <a:ext cx="493679" cy="794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9" name="圆角矩形 58"/>
          <p:cNvSpPr/>
          <p:nvPr/>
        </p:nvSpPr>
        <p:spPr>
          <a:xfrm>
            <a:off x="6471815" y="4247357"/>
            <a:ext cx="1252962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Synthesized Texture</a:t>
            </a:r>
            <a:endParaRPr lang="zh-CN" altLang="en-US" sz="1600" b="1" dirty="0"/>
          </a:p>
        </p:txBody>
      </p:sp>
      <p:cxnSp>
        <p:nvCxnSpPr>
          <p:cNvPr id="61" name="直接箭头连接符 60"/>
          <p:cNvCxnSpPr>
            <a:stCxn id="56" idx="3"/>
            <a:endCxn id="63" idx="0"/>
          </p:cNvCxnSpPr>
          <p:nvPr/>
        </p:nvCxnSpPr>
        <p:spPr>
          <a:xfrm>
            <a:off x="7724777" y="2529599"/>
            <a:ext cx="772822" cy="79859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3" name="圆角矩形 62"/>
          <p:cNvSpPr/>
          <p:nvPr/>
        </p:nvSpPr>
        <p:spPr>
          <a:xfrm>
            <a:off x="7860723" y="3328194"/>
            <a:ext cx="1273752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Synthesized Frame</a:t>
            </a:r>
            <a:endParaRPr lang="zh-CN" altLang="en-US" sz="1600" b="1" dirty="0"/>
          </a:p>
        </p:txBody>
      </p:sp>
      <p:cxnSp>
        <p:nvCxnSpPr>
          <p:cNvPr id="65" name="直接箭头连接符 64"/>
          <p:cNvCxnSpPr>
            <a:stCxn id="59" idx="3"/>
            <a:endCxn id="63" idx="2"/>
          </p:cNvCxnSpPr>
          <p:nvPr/>
        </p:nvCxnSpPr>
        <p:spPr>
          <a:xfrm flipV="1">
            <a:off x="7724777" y="3813969"/>
            <a:ext cx="772822" cy="6762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7" name="圆角矩形 96"/>
          <p:cNvSpPr/>
          <p:nvPr/>
        </p:nvSpPr>
        <p:spPr>
          <a:xfrm>
            <a:off x="-13852" y="3646490"/>
            <a:ext cx="880627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Input Frame</a:t>
            </a:r>
            <a:endParaRPr lang="zh-CN" altLang="en-US" sz="1600" b="1" dirty="0"/>
          </a:p>
        </p:txBody>
      </p:sp>
      <p:sp>
        <p:nvSpPr>
          <p:cNvPr id="145" name="圆角矩形 144"/>
          <p:cNvSpPr/>
          <p:nvPr/>
        </p:nvSpPr>
        <p:spPr>
          <a:xfrm>
            <a:off x="4481290" y="1845941"/>
            <a:ext cx="1200589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Dictionary</a:t>
            </a:r>
            <a:endParaRPr lang="zh-CN" altLang="en-US" sz="1600" b="1" dirty="0"/>
          </a:p>
        </p:txBody>
      </p:sp>
      <p:sp>
        <p:nvSpPr>
          <p:cNvPr id="146" name="圆角矩形 145"/>
          <p:cNvSpPr/>
          <p:nvPr/>
        </p:nvSpPr>
        <p:spPr>
          <a:xfrm>
            <a:off x="2943007" y="1855155"/>
            <a:ext cx="997961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Input Video</a:t>
            </a:r>
            <a:endParaRPr lang="zh-CN" altLang="en-US" sz="1600" b="1" dirty="0"/>
          </a:p>
        </p:txBody>
      </p:sp>
      <p:cxnSp>
        <p:nvCxnSpPr>
          <p:cNvPr id="147" name="直接箭头连接符 146"/>
          <p:cNvCxnSpPr>
            <a:stCxn id="146" idx="3"/>
            <a:endCxn id="145" idx="1"/>
          </p:cNvCxnSpPr>
          <p:nvPr/>
        </p:nvCxnSpPr>
        <p:spPr>
          <a:xfrm flipV="1">
            <a:off x="3940968" y="2088829"/>
            <a:ext cx="540322" cy="92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4481290" y="3962400"/>
            <a:ext cx="125363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57" name="圆角矩形 156"/>
          <p:cNvSpPr/>
          <p:nvPr/>
        </p:nvSpPr>
        <p:spPr>
          <a:xfrm>
            <a:off x="4028636" y="3857625"/>
            <a:ext cx="1686364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Previous Two Frames</a:t>
            </a:r>
            <a:endParaRPr lang="zh-CN" altLang="en-US" sz="1600" b="1" dirty="0"/>
          </a:p>
        </p:txBody>
      </p:sp>
      <p:sp>
        <p:nvSpPr>
          <p:cNvPr id="166" name="右大括号 165"/>
          <p:cNvSpPr/>
          <p:nvPr/>
        </p:nvSpPr>
        <p:spPr>
          <a:xfrm>
            <a:off x="5744447" y="2093436"/>
            <a:ext cx="276225" cy="87232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" name="右大括号 176"/>
          <p:cNvSpPr/>
          <p:nvPr/>
        </p:nvSpPr>
        <p:spPr>
          <a:xfrm>
            <a:off x="5749209" y="4100512"/>
            <a:ext cx="276225" cy="77946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6" name="直接箭头连接符 185"/>
          <p:cNvCxnSpPr>
            <a:stCxn id="166" idx="1"/>
            <a:endCxn id="56" idx="1"/>
          </p:cNvCxnSpPr>
          <p:nvPr/>
        </p:nvCxnSpPr>
        <p:spPr>
          <a:xfrm flipV="1">
            <a:off x="6020672" y="2529599"/>
            <a:ext cx="429497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9" name="直接箭头连接符 188"/>
          <p:cNvCxnSpPr>
            <a:stCxn id="177" idx="1"/>
            <a:endCxn id="59" idx="1"/>
          </p:cNvCxnSpPr>
          <p:nvPr/>
        </p:nvCxnSpPr>
        <p:spPr>
          <a:xfrm>
            <a:off x="6025434" y="4490245"/>
            <a:ext cx="44638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圆角矩形 29"/>
          <p:cNvSpPr/>
          <p:nvPr/>
        </p:nvSpPr>
        <p:spPr>
          <a:xfrm>
            <a:off x="3986211" y="3743325"/>
            <a:ext cx="3872785" cy="1419225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FRAME - Overview 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50" y="2050378"/>
            <a:ext cx="4686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/>
              <a:t>Filters</a:t>
            </a:r>
            <a:r>
              <a:rPr lang="en-US" altLang="zh-CN" sz="1600" dirty="0"/>
              <a:t>, Random Fields and Maximum Entropy (FRAME</a:t>
            </a:r>
            <a:r>
              <a:rPr lang="en-US" altLang="zh-CN" sz="1600" dirty="0" smtClean="0"/>
              <a:t>): Towards </a:t>
            </a:r>
            <a:r>
              <a:rPr lang="en-US" altLang="zh-CN" sz="1600" dirty="0"/>
              <a:t>a Unified Theory for Texture Modeling</a:t>
            </a:r>
          </a:p>
          <a:p>
            <a:pPr algn="ctr"/>
            <a:endParaRPr lang="en-US" altLang="zh-CN" sz="1600" i="1" dirty="0" smtClean="0"/>
          </a:p>
          <a:p>
            <a:pPr algn="ctr"/>
            <a:r>
              <a:rPr lang="en-US" altLang="zh-CN" sz="1600" i="1" dirty="0" err="1" smtClean="0"/>
              <a:t>Songchun</a:t>
            </a:r>
            <a:r>
              <a:rPr lang="en-US" altLang="zh-CN" sz="1600" i="1" dirty="0" smtClean="0"/>
              <a:t> </a:t>
            </a:r>
            <a:r>
              <a:rPr lang="en-US" altLang="zh-CN" sz="1600" i="1" dirty="0"/>
              <a:t>Zhu, </a:t>
            </a:r>
            <a:r>
              <a:rPr lang="en-US" altLang="zh-CN" sz="1600" i="1" dirty="0" err="1"/>
              <a:t>Yingnian</a:t>
            </a:r>
            <a:r>
              <a:rPr lang="en-US" altLang="zh-CN" sz="1600" i="1" dirty="0"/>
              <a:t> Wu, David Mumford </a:t>
            </a:r>
            <a:r>
              <a:rPr lang="en-US" altLang="zh-CN" sz="1600" i="1" dirty="0" smtClean="0"/>
              <a:t>IJCV 1998</a:t>
            </a:r>
            <a:endParaRPr lang="en-US" altLang="zh-CN" sz="1600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674687"/>
            <a:ext cx="3956050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466725" y="35820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Texture: a set of images sharing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common statistics on certain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features.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7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3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FRAME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- </a:t>
            </a:r>
            <a:r>
              <a:rPr lang="en-US" altLang="zh-CN" sz="2400" b="1" dirty="0">
                <a:solidFill>
                  <a:schemeClr val="bg1"/>
                </a:solidFill>
              </a:rPr>
              <a:t>Minimax Entropy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Principle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5" y="2235201"/>
            <a:ext cx="819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f(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): underlying probability of a texture, </a:t>
            </a:r>
          </a:p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p(I): estimate probability distribution of f(I) from an textured image.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0050"/>
            <a:ext cx="9144000" cy="103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26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3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FRAME - Minimax Entropy Principle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" y="2018512"/>
            <a:ext cx="89042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 descr="C:\Users\Meray\Desktop\2008216328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2560638"/>
            <a:ext cx="2589212" cy="246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2515400"/>
            <a:ext cx="3632200" cy="261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80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3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FRAME - Minimax Entropy Principle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61" y="2425701"/>
            <a:ext cx="88614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80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3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FRAME - Minimax Entropy Principle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9325"/>
            <a:ext cx="91440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80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3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FRAME - Minimax Entropy Principle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99" y="2349501"/>
            <a:ext cx="88963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2917825"/>
            <a:ext cx="3417887" cy="20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80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75307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rPr>
              <a:t>Episode 1</a:t>
            </a:r>
            <a:endParaRPr lang="zh-CN" altLang="en-US" sz="5400" b="1" dirty="0">
              <a:solidFill>
                <a:schemeClr val="bg1"/>
              </a:solidFill>
              <a:latin typeface="Arial Black" pitchFamily="34" charset="0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571751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Backgrounds, Intuitions, and Frameworks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7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3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FRAME - Minimax Entropy Principle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247900"/>
            <a:ext cx="734926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06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3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FRAME - Minimax Entropy Principle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2239175"/>
            <a:ext cx="3016250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152650"/>
            <a:ext cx="29146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32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3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FRAME - Minimax Entropy Principle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26" y="2102535"/>
            <a:ext cx="638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point on f is a constrained stationary point if and only if the direction that changes f violates at least one of the constraints.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81" y="3112294"/>
            <a:ext cx="1255713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3998912"/>
            <a:ext cx="11969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右大括号 6"/>
          <p:cNvSpPr/>
          <p:nvPr/>
        </p:nvSpPr>
        <p:spPr>
          <a:xfrm>
            <a:off x="2430399" y="3199606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3529012"/>
            <a:ext cx="40767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32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3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FRAME - Minimax Entropy Principle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350" y="2016126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satisfy multiple constraints we can state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at the stationary points, the direction that changes 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is in the “violation space” created by the constraints acting jointly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That is, a stationary point satisfies: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216455"/>
            <a:ext cx="5511800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2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3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FRAME - Minimax Entropy Principle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247900"/>
            <a:ext cx="734926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5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3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FRAME - Minimax Entropy Principle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66070"/>
            <a:ext cx="6372225" cy="43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57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3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FRAME - Minimax Entropy Principle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12" y="1875638"/>
            <a:ext cx="4084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0412" y="2392377"/>
            <a:ext cx="463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Function Z has the following nice properties: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12" y="2933159"/>
            <a:ext cx="43751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0411" y="4086225"/>
            <a:ext cx="8787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Property 2 tells us the Hessian matrix of function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log 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is the covariance matrix of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log 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and is positive definite. Therefore,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is log concave.  It is easy to prove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log p(x)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is convex, either. Given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 set of consistent constraints,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the solution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            is unique.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571" y="4685506"/>
            <a:ext cx="10255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57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3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FRAME - Minimax Entropy Principle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175" y="2209800"/>
            <a:ext cx="758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Considering a closed form solution is not available in general, we seek numerical solutions by solving the following equations iteratively.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57525"/>
            <a:ext cx="36766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91250" y="3139559"/>
            <a:ext cx="195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Gradient Descent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57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3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FRAME - Minimax Entropy Principle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384427"/>
            <a:ext cx="86010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57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3" y="1"/>
            <a:ext cx="855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FRAME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– Deriving the FRAME Model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39489"/>
            <a:ext cx="89916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703" y="2143125"/>
            <a:ext cx="5089072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875" y="3400425"/>
            <a:ext cx="241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Fourier transformation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4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2" y="1"/>
            <a:ext cx="5748774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Background of image modeling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2" y="1733550"/>
            <a:ext cx="54483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14900" y="1135529"/>
            <a:ext cx="42291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exton (token) vs. texture (</a:t>
            </a:r>
            <a:r>
              <a:rPr lang="en-US" altLang="zh-CN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Julesz</a:t>
            </a:r>
            <a:r>
              <a:rPr lang="en-US" altLang="zh-CN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Marr)</a:t>
            </a:r>
          </a:p>
          <a:p>
            <a:pPr algn="ctr"/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200" dirty="0" err="1" smtClean="0">
                <a:latin typeface="Times New Roman" pitchFamily="18" charset="0"/>
                <a:cs typeface="Times New Roman" pitchFamily="18" charset="0"/>
              </a:rPr>
              <a:t>Julesz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Texton -&gt; bars, edges, terminators</a:t>
            </a:r>
          </a:p>
          <a:p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Texture -&gt; sharing common statistics on certain features</a:t>
            </a:r>
          </a:p>
          <a:p>
            <a:endParaRPr lang="en-US" altLang="zh-CN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Marr: </a:t>
            </a:r>
          </a:p>
          <a:p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model parsimonious, enough to reconstruct </a:t>
            </a:r>
          </a:p>
        </p:txBody>
      </p:sp>
    </p:spTree>
    <p:extLst>
      <p:ext uri="{BB962C8B-B14F-4D97-AF65-F5344CB8AC3E}">
        <p14:creationId xmlns:p14="http://schemas.microsoft.com/office/powerpoint/2010/main" val="278903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3" y="1"/>
            <a:ext cx="855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FRAME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– Deriving the FRAME Model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2324100"/>
            <a:ext cx="897255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3" y="1"/>
            <a:ext cx="855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FRAME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– Deriving the FRAME Model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314450"/>
            <a:ext cx="40005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81574" y="1831655"/>
            <a:ext cx="4029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The Dirac delta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altLang="zh-C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loosely thought of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as a function on the real line which is zero everywhere except at the origin,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where it is infinite,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09900"/>
            <a:ext cx="18097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00624" y="3638550"/>
            <a:ext cx="375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and which is also constrained to satisfy the identity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84881"/>
            <a:ext cx="1371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09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3" y="1"/>
            <a:ext cx="855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FRAME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– Deriving the FRAME Model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27269"/>
            <a:ext cx="89916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3" y="1"/>
            <a:ext cx="855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FRAME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– Deriving the FRAME Model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50" y="2276475"/>
            <a:ext cx="526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Plugging the above equation into the constraints of 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Maximum Entropy distribution, we get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3257550"/>
            <a:ext cx="42767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1"/>
            <a:ext cx="348615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3" y="1"/>
            <a:ext cx="855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FRAME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– Choice of Filters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2882901"/>
            <a:ext cx="89725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726" y="2397724"/>
            <a:ext cx="897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k is the number of filters selected to model f(I) and p</a:t>
            </a:r>
            <a:r>
              <a:rPr lang="en-US" altLang="zh-CN" sz="11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(I) the best estimate of f(I) given k filters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3" y="1"/>
            <a:ext cx="855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FRAME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– Choice of Filters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" y="2349501"/>
            <a:ext cx="89820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70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3" y="1"/>
            <a:ext cx="855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FRAME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– Choice of Filters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824" y="2162175"/>
            <a:ext cx="6153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Constructing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 filter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bank B using five kinds of filters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85" y="2579132"/>
            <a:ext cx="39433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85" y="3238500"/>
            <a:ext cx="39814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48" y="3467100"/>
            <a:ext cx="22955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47" y="3852863"/>
            <a:ext cx="40100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98" y="4071938"/>
            <a:ext cx="46672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3419"/>
            <a:ext cx="40005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3493532"/>
            <a:ext cx="18192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79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3" y="1"/>
            <a:ext cx="855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FRAME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–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Synthesizing Texture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50" y="2120900"/>
            <a:ext cx="8115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Gibbs sampling or a Gibbs sampler is an algorithm to generate a sequence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of samples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from the joint probability distribution of two or more random variables. 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purpose of such a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sequence:</a:t>
            </a:r>
          </a:p>
          <a:p>
            <a:pPr marL="342900" indent="-342900">
              <a:buAutoNum type="arabicPeriod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approximate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the joint distribution; 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approximate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the marginal distribution of one of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the variables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, or some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subset of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variables; </a:t>
            </a:r>
          </a:p>
          <a:p>
            <a:pPr marL="342900" indent="-342900">
              <a:buAutoNum type="arabicPeriod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compute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an integral (such as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the expected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value of one of the variables).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95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3" y="1"/>
            <a:ext cx="855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FRAME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–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Synthesizing Texture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468706"/>
            <a:ext cx="5248275" cy="25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45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3" y="1"/>
            <a:ext cx="855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FRAME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–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Synthesizing Texture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49" y="1831655"/>
            <a:ext cx="687705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55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2" y="1"/>
            <a:ext cx="5748774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Background of image modeling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2" y="1733550"/>
            <a:ext cx="54483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14900" y="964540"/>
            <a:ext cx="4229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Texton modeling -- over-complete dictionary theory: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wavelets, Fourier, </a:t>
            </a:r>
            <a:r>
              <a:rPr lang="en-US" altLang="zh-CN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ridgelets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image pyramids, and sparse coding.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Texture modeling --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Markov random field (MRF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): FRAME.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03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3" y="1"/>
            <a:ext cx="855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FRAME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–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Synthesizing Texture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1200150"/>
            <a:ext cx="5362575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05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3" y="1"/>
            <a:ext cx="855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FRAME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–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Synthesizing Texture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62050"/>
            <a:ext cx="601980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直接箭头连接符 7"/>
          <p:cNvCxnSpPr/>
          <p:nvPr/>
        </p:nvCxnSpPr>
        <p:spPr>
          <a:xfrm flipH="1" flipV="1">
            <a:off x="4371976" y="2924264"/>
            <a:ext cx="1666874" cy="8286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43624" y="3152775"/>
            <a:ext cx="2047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is not a function of </a:t>
            </a: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and thus is the same for all values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l-GR" altLang="zh-CN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05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3" y="1"/>
            <a:ext cx="855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FRAME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–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Synthesizing Texture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34" y="1831655"/>
            <a:ext cx="39433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734" y="2588892"/>
            <a:ext cx="39624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34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3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FRAME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– Detailed Framework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856547"/>
            <a:ext cx="732472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67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3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FRAME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– Detailed Framework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1733550"/>
            <a:ext cx="580072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95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3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Simplified Version in Primal Sketch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" y="2616201"/>
            <a:ext cx="753427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2007285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To segment the whole texture region into small ones, the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clustering process is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maximizing a posterior, with the assumption that each sub-region obeying a multivariate Gaussian distribution: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68851"/>
            <a:ext cx="35052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58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3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Simplified Version in Primal Sketch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" y="2757488"/>
            <a:ext cx="84486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97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3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Simplified Version in Primal Sketch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" y="1985970"/>
            <a:ext cx="753427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4410075"/>
            <a:ext cx="41529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97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3" y="1"/>
            <a:ext cx="855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Adapted Version in Video Primal Sketch (ST-FRAME)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074" y="2425701"/>
            <a:ext cx="397192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10" y="2033588"/>
            <a:ext cx="362902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17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75307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rPr>
              <a:t>Episode 3</a:t>
            </a:r>
            <a:endParaRPr lang="zh-CN" altLang="en-US" sz="5400" b="1" dirty="0">
              <a:solidFill>
                <a:schemeClr val="bg1"/>
              </a:solidFill>
              <a:latin typeface="Arial Black" pitchFamily="34" charset="0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571751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Texton Modeling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49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2" y="1"/>
            <a:ext cx="5748774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Intuition of Primal Sketch  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6725" y="1218560"/>
            <a:ext cx="35972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Primal Sketch: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Sketchable vs. non-sketchable</a:t>
            </a:r>
          </a:p>
          <a:p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Sketchable: primitive dictionary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Non-sketchable: simplified FRAME model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5663"/>
            <a:ext cx="5546725" cy="342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73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2" y="1"/>
            <a:ext cx="5748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The Framework of Primal Sketch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1174" y="3394871"/>
            <a:ext cx="1273752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Input Image</a:t>
            </a:r>
            <a:endParaRPr lang="zh-CN" altLang="en-US" sz="1600" b="1" dirty="0"/>
          </a:p>
        </p:txBody>
      </p:sp>
      <p:cxnSp>
        <p:nvCxnSpPr>
          <p:cNvPr id="9" name="直接箭头连接符 8"/>
          <p:cNvCxnSpPr>
            <a:stCxn id="3" idx="0"/>
            <a:endCxn id="13" idx="1"/>
          </p:cNvCxnSpPr>
          <p:nvPr/>
        </p:nvCxnSpPr>
        <p:spPr>
          <a:xfrm flipV="1">
            <a:off x="668050" y="2646364"/>
            <a:ext cx="1103601" cy="74850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1771651" y="2403476"/>
            <a:ext cx="1600200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Region of Primitives</a:t>
            </a:r>
            <a:endParaRPr lang="zh-CN" altLang="en-US" sz="1600" b="1" dirty="0"/>
          </a:p>
        </p:txBody>
      </p:sp>
      <p:sp>
        <p:nvSpPr>
          <p:cNvPr id="22" name="圆角矩形 21"/>
          <p:cNvSpPr/>
          <p:nvPr/>
        </p:nvSpPr>
        <p:spPr>
          <a:xfrm>
            <a:off x="1771651" y="4390233"/>
            <a:ext cx="1609726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Region of Texture</a:t>
            </a:r>
            <a:endParaRPr lang="zh-CN" altLang="en-US" sz="1600" b="1" dirty="0"/>
          </a:p>
        </p:txBody>
      </p:sp>
      <p:cxnSp>
        <p:nvCxnSpPr>
          <p:cNvPr id="23" name="直接箭头连接符 22"/>
          <p:cNvCxnSpPr>
            <a:stCxn id="3" idx="2"/>
            <a:endCxn id="22" idx="1"/>
          </p:cNvCxnSpPr>
          <p:nvPr/>
        </p:nvCxnSpPr>
        <p:spPr>
          <a:xfrm>
            <a:off x="668050" y="3880646"/>
            <a:ext cx="1103601" cy="7524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13" idx="3"/>
            <a:endCxn id="35" idx="1"/>
          </p:cNvCxnSpPr>
          <p:nvPr/>
        </p:nvCxnSpPr>
        <p:spPr>
          <a:xfrm flipV="1">
            <a:off x="3371851" y="2646363"/>
            <a:ext cx="716117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圆角矩形 34"/>
          <p:cNvSpPr/>
          <p:nvPr/>
        </p:nvSpPr>
        <p:spPr>
          <a:xfrm>
            <a:off x="4087968" y="2403475"/>
            <a:ext cx="1522257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Sketch Graph</a:t>
            </a:r>
            <a:endParaRPr lang="zh-CN" altLang="en-US" sz="1600" b="1" dirty="0"/>
          </a:p>
        </p:txBody>
      </p:sp>
      <p:cxnSp>
        <p:nvCxnSpPr>
          <p:cNvPr id="51" name="直接箭头连接符 50"/>
          <p:cNvCxnSpPr>
            <a:stCxn id="22" idx="3"/>
            <a:endCxn id="52" idx="1"/>
          </p:cNvCxnSpPr>
          <p:nvPr/>
        </p:nvCxnSpPr>
        <p:spPr>
          <a:xfrm flipV="1">
            <a:off x="3381377" y="4633120"/>
            <a:ext cx="617177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2" name="圆角矩形 51"/>
          <p:cNvSpPr/>
          <p:nvPr/>
        </p:nvSpPr>
        <p:spPr>
          <a:xfrm>
            <a:off x="3998554" y="4390232"/>
            <a:ext cx="1840273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Texture Clustering and Modeling</a:t>
            </a:r>
            <a:endParaRPr lang="zh-CN" altLang="en-US" sz="1600" b="1" dirty="0"/>
          </a:p>
        </p:txBody>
      </p:sp>
      <p:cxnSp>
        <p:nvCxnSpPr>
          <p:cNvPr id="55" name="直接箭头连接符 54"/>
          <p:cNvCxnSpPr>
            <a:stCxn id="35" idx="3"/>
            <a:endCxn id="56" idx="1"/>
          </p:cNvCxnSpPr>
          <p:nvPr/>
        </p:nvCxnSpPr>
        <p:spPr>
          <a:xfrm flipV="1">
            <a:off x="5610225" y="2646362"/>
            <a:ext cx="706592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6" name="圆角矩形 55"/>
          <p:cNvSpPr/>
          <p:nvPr/>
        </p:nvSpPr>
        <p:spPr>
          <a:xfrm>
            <a:off x="6316817" y="2403474"/>
            <a:ext cx="1522257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Synthesized Primitives </a:t>
            </a:r>
            <a:endParaRPr lang="zh-CN" altLang="en-US" sz="1600" b="1" dirty="0"/>
          </a:p>
        </p:txBody>
      </p:sp>
      <p:cxnSp>
        <p:nvCxnSpPr>
          <p:cNvPr id="58" name="直接箭头连接符 57"/>
          <p:cNvCxnSpPr>
            <a:stCxn id="52" idx="3"/>
            <a:endCxn id="59" idx="1"/>
          </p:cNvCxnSpPr>
          <p:nvPr/>
        </p:nvCxnSpPr>
        <p:spPr>
          <a:xfrm>
            <a:off x="5838827" y="4633120"/>
            <a:ext cx="477991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9" name="圆角矩形 58"/>
          <p:cNvSpPr/>
          <p:nvPr/>
        </p:nvSpPr>
        <p:spPr>
          <a:xfrm>
            <a:off x="6316818" y="4390233"/>
            <a:ext cx="1522257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Synthesized Texture</a:t>
            </a:r>
            <a:endParaRPr lang="zh-CN" altLang="en-US" sz="1600" b="1" dirty="0"/>
          </a:p>
        </p:txBody>
      </p:sp>
      <p:cxnSp>
        <p:nvCxnSpPr>
          <p:cNvPr id="61" name="直接箭头连接符 60"/>
          <p:cNvCxnSpPr>
            <a:stCxn id="56" idx="3"/>
            <a:endCxn id="63" idx="0"/>
          </p:cNvCxnSpPr>
          <p:nvPr/>
        </p:nvCxnSpPr>
        <p:spPr>
          <a:xfrm>
            <a:off x="7839074" y="2646362"/>
            <a:ext cx="636876" cy="7143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3" name="圆角矩形 62"/>
          <p:cNvSpPr/>
          <p:nvPr/>
        </p:nvSpPr>
        <p:spPr>
          <a:xfrm>
            <a:off x="7839074" y="3360743"/>
            <a:ext cx="1273752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Synthesized Image</a:t>
            </a:r>
            <a:endParaRPr lang="zh-CN" altLang="en-US" sz="1600" b="1" dirty="0"/>
          </a:p>
        </p:txBody>
      </p:sp>
      <p:cxnSp>
        <p:nvCxnSpPr>
          <p:cNvPr id="65" name="直接箭头连接符 64"/>
          <p:cNvCxnSpPr>
            <a:stCxn id="59" idx="3"/>
            <a:endCxn id="63" idx="2"/>
          </p:cNvCxnSpPr>
          <p:nvPr/>
        </p:nvCxnSpPr>
        <p:spPr>
          <a:xfrm flipV="1">
            <a:off x="7839075" y="3846518"/>
            <a:ext cx="636875" cy="7866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600202" y="3033713"/>
            <a:ext cx="6476998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8058152" y="2230042"/>
            <a:ext cx="0" cy="790575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1600201" y="2219325"/>
            <a:ext cx="6476999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H="1" flipV="1">
            <a:off x="1600201" y="2190750"/>
            <a:ext cx="1" cy="85248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21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2" y="1"/>
            <a:ext cx="5748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The Review of </a:t>
            </a:r>
            <a:r>
              <a:rPr lang="en-US" altLang="zh-CN" sz="2400" b="1" dirty="0">
                <a:solidFill>
                  <a:schemeClr val="bg1"/>
                </a:solidFill>
              </a:rPr>
              <a:t>Video Primal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Sketch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360454" y="3638549"/>
            <a:ext cx="1630396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Sketchability &amp; Trackability Map</a:t>
            </a:r>
            <a:endParaRPr lang="zh-CN" altLang="en-US" sz="1600" b="1" dirty="0"/>
          </a:p>
        </p:txBody>
      </p:sp>
      <p:cxnSp>
        <p:nvCxnSpPr>
          <p:cNvPr id="9" name="直接箭头连接符 8"/>
          <p:cNvCxnSpPr>
            <a:stCxn id="3" idx="0"/>
            <a:endCxn id="13" idx="1"/>
          </p:cNvCxnSpPr>
          <p:nvPr/>
        </p:nvCxnSpPr>
        <p:spPr>
          <a:xfrm flipV="1">
            <a:off x="2175652" y="2903539"/>
            <a:ext cx="767355" cy="7350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2943007" y="2660653"/>
            <a:ext cx="1005105" cy="485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Explicit Region</a:t>
            </a:r>
            <a:endParaRPr lang="zh-CN" altLang="en-US" sz="1600" b="1" dirty="0"/>
          </a:p>
        </p:txBody>
      </p:sp>
      <p:sp>
        <p:nvSpPr>
          <p:cNvPr id="22" name="圆角矩形 21"/>
          <p:cNvSpPr/>
          <p:nvPr/>
        </p:nvSpPr>
        <p:spPr>
          <a:xfrm>
            <a:off x="2990850" y="4637090"/>
            <a:ext cx="957262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Implicit Region</a:t>
            </a:r>
            <a:endParaRPr lang="zh-CN" altLang="en-US" sz="1600" b="1" dirty="0"/>
          </a:p>
        </p:txBody>
      </p:sp>
      <p:cxnSp>
        <p:nvCxnSpPr>
          <p:cNvPr id="23" name="直接箭头连接符 22"/>
          <p:cNvCxnSpPr>
            <a:stCxn id="3" idx="2"/>
            <a:endCxn id="22" idx="1"/>
          </p:cNvCxnSpPr>
          <p:nvPr/>
        </p:nvCxnSpPr>
        <p:spPr>
          <a:xfrm>
            <a:off x="2175652" y="4124324"/>
            <a:ext cx="815198" cy="75565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13" idx="3"/>
            <a:endCxn id="35" idx="1"/>
          </p:cNvCxnSpPr>
          <p:nvPr/>
        </p:nvCxnSpPr>
        <p:spPr>
          <a:xfrm flipV="1">
            <a:off x="3948112" y="2903533"/>
            <a:ext cx="533178" cy="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圆角矩形 34"/>
          <p:cNvSpPr/>
          <p:nvPr/>
        </p:nvSpPr>
        <p:spPr>
          <a:xfrm>
            <a:off x="4481290" y="2660645"/>
            <a:ext cx="1200589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Sparse Coding</a:t>
            </a:r>
            <a:endParaRPr lang="zh-CN" altLang="en-US" sz="1600" b="1" dirty="0"/>
          </a:p>
        </p:txBody>
      </p:sp>
      <p:cxnSp>
        <p:nvCxnSpPr>
          <p:cNvPr id="51" name="直接箭头连接符 50"/>
          <p:cNvCxnSpPr>
            <a:stCxn id="22" idx="3"/>
            <a:endCxn id="52" idx="1"/>
          </p:cNvCxnSpPr>
          <p:nvPr/>
        </p:nvCxnSpPr>
        <p:spPr>
          <a:xfrm flipV="1">
            <a:off x="3948112" y="4878393"/>
            <a:ext cx="547686" cy="15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2" name="圆角矩形 51"/>
          <p:cNvSpPr/>
          <p:nvPr/>
        </p:nvSpPr>
        <p:spPr>
          <a:xfrm>
            <a:off x="4495798" y="4635505"/>
            <a:ext cx="1171577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ST-FRAME</a:t>
            </a:r>
            <a:endParaRPr lang="zh-CN" altLang="en-US" sz="1600" b="1" dirty="0"/>
          </a:p>
        </p:txBody>
      </p:sp>
      <p:sp>
        <p:nvSpPr>
          <p:cNvPr id="56" name="圆角矩形 55"/>
          <p:cNvSpPr/>
          <p:nvPr/>
        </p:nvSpPr>
        <p:spPr>
          <a:xfrm>
            <a:off x="6450169" y="2286711"/>
            <a:ext cx="1274608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Synthesized Primitives </a:t>
            </a:r>
            <a:endParaRPr lang="zh-CN" altLang="en-US" sz="1600" b="1" dirty="0"/>
          </a:p>
        </p:txBody>
      </p:sp>
      <p:cxnSp>
        <p:nvCxnSpPr>
          <p:cNvPr id="58" name="直接箭头连接符 57"/>
          <p:cNvCxnSpPr>
            <a:stCxn id="97" idx="3"/>
            <a:endCxn id="3" idx="1"/>
          </p:cNvCxnSpPr>
          <p:nvPr/>
        </p:nvCxnSpPr>
        <p:spPr>
          <a:xfrm flipV="1">
            <a:off x="866775" y="3881437"/>
            <a:ext cx="493679" cy="794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9" name="圆角矩形 58"/>
          <p:cNvSpPr/>
          <p:nvPr/>
        </p:nvSpPr>
        <p:spPr>
          <a:xfrm>
            <a:off x="6471815" y="4247357"/>
            <a:ext cx="1252962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Synthesized Texture</a:t>
            </a:r>
            <a:endParaRPr lang="zh-CN" altLang="en-US" sz="1600" b="1" dirty="0"/>
          </a:p>
        </p:txBody>
      </p:sp>
      <p:cxnSp>
        <p:nvCxnSpPr>
          <p:cNvPr id="61" name="直接箭头连接符 60"/>
          <p:cNvCxnSpPr>
            <a:stCxn id="56" idx="3"/>
            <a:endCxn id="63" idx="0"/>
          </p:cNvCxnSpPr>
          <p:nvPr/>
        </p:nvCxnSpPr>
        <p:spPr>
          <a:xfrm>
            <a:off x="7724777" y="2529599"/>
            <a:ext cx="772822" cy="79859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3" name="圆角矩形 62"/>
          <p:cNvSpPr/>
          <p:nvPr/>
        </p:nvSpPr>
        <p:spPr>
          <a:xfrm>
            <a:off x="7860723" y="3328194"/>
            <a:ext cx="1273752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Synthesized Frame</a:t>
            </a:r>
            <a:endParaRPr lang="zh-CN" altLang="en-US" sz="1600" b="1" dirty="0"/>
          </a:p>
        </p:txBody>
      </p:sp>
      <p:cxnSp>
        <p:nvCxnSpPr>
          <p:cNvPr id="65" name="直接箭头连接符 64"/>
          <p:cNvCxnSpPr>
            <a:stCxn id="59" idx="3"/>
            <a:endCxn id="63" idx="2"/>
          </p:cNvCxnSpPr>
          <p:nvPr/>
        </p:nvCxnSpPr>
        <p:spPr>
          <a:xfrm flipV="1">
            <a:off x="7724777" y="3813969"/>
            <a:ext cx="772822" cy="6762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7" name="圆角矩形 96"/>
          <p:cNvSpPr/>
          <p:nvPr/>
        </p:nvSpPr>
        <p:spPr>
          <a:xfrm>
            <a:off x="-13852" y="3646490"/>
            <a:ext cx="880627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Input Frame</a:t>
            </a:r>
            <a:endParaRPr lang="zh-CN" altLang="en-US" sz="1600" b="1" dirty="0"/>
          </a:p>
        </p:txBody>
      </p:sp>
      <p:sp>
        <p:nvSpPr>
          <p:cNvPr id="145" name="圆角矩形 144"/>
          <p:cNvSpPr/>
          <p:nvPr/>
        </p:nvSpPr>
        <p:spPr>
          <a:xfrm>
            <a:off x="4481290" y="1845941"/>
            <a:ext cx="1200589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Dictionary</a:t>
            </a:r>
            <a:endParaRPr lang="zh-CN" altLang="en-US" sz="1600" b="1" dirty="0"/>
          </a:p>
        </p:txBody>
      </p:sp>
      <p:sp>
        <p:nvSpPr>
          <p:cNvPr id="146" name="圆角矩形 145"/>
          <p:cNvSpPr/>
          <p:nvPr/>
        </p:nvSpPr>
        <p:spPr>
          <a:xfrm>
            <a:off x="2943007" y="1855155"/>
            <a:ext cx="997961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Input Video</a:t>
            </a:r>
            <a:endParaRPr lang="zh-CN" altLang="en-US" sz="1600" b="1" dirty="0"/>
          </a:p>
        </p:txBody>
      </p:sp>
      <p:cxnSp>
        <p:nvCxnSpPr>
          <p:cNvPr id="147" name="直接箭头连接符 146"/>
          <p:cNvCxnSpPr>
            <a:stCxn id="146" idx="3"/>
            <a:endCxn id="145" idx="1"/>
          </p:cNvCxnSpPr>
          <p:nvPr/>
        </p:nvCxnSpPr>
        <p:spPr>
          <a:xfrm flipV="1">
            <a:off x="3940968" y="2088829"/>
            <a:ext cx="540322" cy="92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4481290" y="3962400"/>
            <a:ext cx="125363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57" name="圆角矩形 156"/>
          <p:cNvSpPr/>
          <p:nvPr/>
        </p:nvSpPr>
        <p:spPr>
          <a:xfrm>
            <a:off x="3981011" y="3857625"/>
            <a:ext cx="1686364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Previous Two Frames</a:t>
            </a:r>
            <a:endParaRPr lang="zh-CN" altLang="en-US" sz="1600" b="1" dirty="0"/>
          </a:p>
        </p:txBody>
      </p:sp>
      <p:sp>
        <p:nvSpPr>
          <p:cNvPr id="166" name="右大括号 165"/>
          <p:cNvSpPr/>
          <p:nvPr/>
        </p:nvSpPr>
        <p:spPr>
          <a:xfrm>
            <a:off x="5744447" y="2093436"/>
            <a:ext cx="276225" cy="87232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" name="右大括号 176"/>
          <p:cNvSpPr/>
          <p:nvPr/>
        </p:nvSpPr>
        <p:spPr>
          <a:xfrm>
            <a:off x="5749209" y="4100512"/>
            <a:ext cx="276225" cy="77946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6" name="直接箭头连接符 185"/>
          <p:cNvCxnSpPr>
            <a:stCxn id="166" idx="1"/>
            <a:endCxn id="56" idx="1"/>
          </p:cNvCxnSpPr>
          <p:nvPr/>
        </p:nvCxnSpPr>
        <p:spPr>
          <a:xfrm flipV="1">
            <a:off x="6020672" y="2529599"/>
            <a:ext cx="429497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9" name="直接箭头连接符 188"/>
          <p:cNvCxnSpPr>
            <a:stCxn id="177" idx="1"/>
            <a:endCxn id="59" idx="1"/>
          </p:cNvCxnSpPr>
          <p:nvPr/>
        </p:nvCxnSpPr>
        <p:spPr>
          <a:xfrm>
            <a:off x="6025434" y="4490245"/>
            <a:ext cx="44638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圆角矩形 29"/>
          <p:cNvSpPr/>
          <p:nvPr/>
        </p:nvSpPr>
        <p:spPr>
          <a:xfrm>
            <a:off x="2788675" y="1733551"/>
            <a:ext cx="5052998" cy="151733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89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Sparse Coding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872" y="1964036"/>
            <a:ext cx="6664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image coding theory assumes that I is the weighted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sum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of a number of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image bases B</a:t>
            </a:r>
            <a:r>
              <a:rPr lang="en-US" altLang="zh-CN" sz="12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indexed by </a:t>
            </a:r>
            <a:r>
              <a:rPr lang="en-US" altLang="zh-CN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for its position, scale, orientation etc. Thus one obtains a “generative model”,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560169"/>
            <a:ext cx="83248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83" y="3903069"/>
            <a:ext cx="30956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874369"/>
            <a:ext cx="26860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9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Sparse Coding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3854" y="2152650"/>
            <a:ext cx="25379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Sparse Coding: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Definition:  modeling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data vectors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as sparse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linear combinations of basis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elements.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2332313"/>
            <a:ext cx="3133725" cy="270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右箭头 6"/>
          <p:cNvSpPr/>
          <p:nvPr/>
        </p:nvSpPr>
        <p:spPr>
          <a:xfrm>
            <a:off x="5438775" y="3573511"/>
            <a:ext cx="571500" cy="2266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186" y="2278112"/>
            <a:ext cx="25050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734" y="2435226"/>
            <a:ext cx="25050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524" y="2589817"/>
            <a:ext cx="25050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2750759"/>
            <a:ext cx="25050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直接箭头连接符 13"/>
          <p:cNvCxnSpPr/>
          <p:nvPr/>
        </p:nvCxnSpPr>
        <p:spPr>
          <a:xfrm flipV="1">
            <a:off x="4791074" y="4354563"/>
            <a:ext cx="521712" cy="4726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39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Sparse Coding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799" y="2162175"/>
            <a:ext cx="8429626" cy="2872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Classical Dictionary Learning: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	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Given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 finite training set of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signals                                              ,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optimize the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   empirical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cost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function:</a:t>
            </a:r>
          </a:p>
          <a:p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   where                    is the dictionary, each column representing a basis vector, and 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is a loss function measuring the reconstruction residual.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/>
              <a:t>  </a:t>
            </a:r>
            <a:endParaRPr lang="en-US" altLang="zh-C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50345"/>
            <a:ext cx="26574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459" y="3338513"/>
            <a:ext cx="23431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4019551"/>
            <a:ext cx="10287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3" y="4110038"/>
            <a:ext cx="2095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04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Sparse Coding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699" y="2171700"/>
            <a:ext cx="44577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Intuitive Explanation of Sparse Coding:</a:t>
            </a:r>
          </a:p>
          <a:p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Given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samples with dimension of each sample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m,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usually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n &gt;&gt; m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, constructing an over-complete dictionary </a:t>
            </a:r>
            <a:r>
              <a:rPr lang="en-US" altLang="zh-CN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bases,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k &gt;= m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, each sample only uses a few bases in </a:t>
            </a:r>
            <a:r>
              <a:rPr lang="en-US" altLang="zh-CN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203647"/>
            <a:ext cx="4314825" cy="222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基底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6" y="3019425"/>
            <a:ext cx="31623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下箭头 5"/>
          <p:cNvSpPr/>
          <p:nvPr/>
        </p:nvSpPr>
        <p:spPr>
          <a:xfrm>
            <a:off x="6896098" y="2452689"/>
            <a:ext cx="171450" cy="5175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69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Sparse Coding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725" y="2133600"/>
            <a:ext cx="5572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Key: 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	minimize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86514"/>
            <a:ext cx="35242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3162479"/>
            <a:ext cx="35147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5467351" y="2657475"/>
            <a:ext cx="571500" cy="4286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>
            <a:stCxn id="6" idx="2"/>
          </p:cNvCxnSpPr>
          <p:nvPr/>
        </p:nvCxnSpPr>
        <p:spPr>
          <a:xfrm flipH="1">
            <a:off x="5019675" y="3086100"/>
            <a:ext cx="733426" cy="7524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14787" y="3943171"/>
            <a:ext cx="4719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L1 – Norm Penalty</a:t>
            </a:r>
          </a:p>
          <a:p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L0 – Norm Penalty :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Aharon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et al. (2006)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48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Sparse Coding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1" y="3151406"/>
            <a:ext cx="68675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1271" y="2505075"/>
            <a:ext cx="686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Problems of using L1 – norm penalty: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L1 – norm is not equivalent to sparsity.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48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Sparse Coding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92" y="2022155"/>
            <a:ext cx="35242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757236" y="2768739"/>
            <a:ext cx="53197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prevent D from being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arbitrarily large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(which would lead to arbitrarily small values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2" y="3476625"/>
            <a:ext cx="51435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4" y="76200"/>
            <a:ext cx="226695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48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Sparse Coding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2176463"/>
            <a:ext cx="5172075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48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2" y="1"/>
            <a:ext cx="5748774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Background of video modeling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250707"/>
            <a:ext cx="5238750" cy="489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750" y="2143125"/>
            <a:ext cx="3390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4 types of regions</a:t>
            </a:r>
          </a:p>
          <a:p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Trackable motion: kernel tracking, contour tracking, key-point tracking</a:t>
            </a:r>
          </a:p>
          <a:p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Intrackable motion (textured motion): dynamic texture (DT), STAR, ARMA,  LDS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81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Sparse Coding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98" y="2257422"/>
            <a:ext cx="44196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249" y="3028948"/>
            <a:ext cx="53340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To solve this problem, an expectation-maximum (EM) like algorithm is employed.</a:t>
            </a:r>
          </a:p>
          <a:p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Alternate between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the two variables, minimizing over one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while keeping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the other one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fixed.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57422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48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Sparse Coding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28725" y="2110085"/>
            <a:ext cx="5629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Extend the 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empirical cost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to the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expected cost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459" y="2633663"/>
            <a:ext cx="23431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3519487"/>
            <a:ext cx="33432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34037" y="2110085"/>
            <a:ext cx="408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Bottou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Bousquet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(2008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57362" y="4157960"/>
            <a:ext cx="5629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the expectation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taken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relative to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the (unknown) probability distribution p(x) of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the data.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52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Sparse Coding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9124" y="1931994"/>
            <a:ext cx="770572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Calculating dictionary in classical sparse coding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First order stochastic gradient descent: 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Aharon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Elad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(2008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471" y="3159885"/>
            <a:ext cx="51911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1669471" y="4264546"/>
            <a:ext cx="3430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of the (unknown) distribution p(x).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8" y="4050438"/>
            <a:ext cx="2381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52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Sparse Coding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420" y="2152650"/>
            <a:ext cx="45858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Online Dictionary Learning for Sparse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Coding 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ICML 2009</a:t>
            </a:r>
          </a:p>
          <a:p>
            <a:r>
              <a:rPr lang="en-US" altLang="zh-CN" b="1" dirty="0"/>
              <a:t>Julien </a:t>
            </a:r>
            <a:r>
              <a:rPr lang="en-US" altLang="zh-CN" b="1" dirty="0" smtClean="0"/>
              <a:t>Mairal</a:t>
            </a:r>
          </a:p>
          <a:p>
            <a:r>
              <a:rPr lang="en-US" altLang="zh-CN" b="1" dirty="0"/>
              <a:t>Francis Bach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b="1" dirty="0"/>
              <a:t>Jean </a:t>
            </a:r>
            <a:r>
              <a:rPr lang="en-US" altLang="zh-CN" b="1" dirty="0" smtClean="0"/>
              <a:t>Ponce</a:t>
            </a:r>
          </a:p>
          <a:p>
            <a:r>
              <a:rPr lang="en-US" altLang="zh-CN" b="1" dirty="0"/>
              <a:t>Guillermo Sapiro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4167" y="3906976"/>
            <a:ext cx="4585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Characteristic: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Online Dictionary Learning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(Incremental Learning)</a:t>
            </a:r>
          </a:p>
        </p:txBody>
      </p:sp>
    </p:spTree>
    <p:extLst>
      <p:ext uri="{BB962C8B-B14F-4D97-AF65-F5344CB8AC3E}">
        <p14:creationId xmlns:p14="http://schemas.microsoft.com/office/powerpoint/2010/main" val="13311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Sparse Coding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9917" y="2440543"/>
            <a:ext cx="40920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Online Dictionary </a:t>
            </a:r>
            <a:r>
              <a:rPr lang="en-US" altLang="zh-CN" b="1" dirty="0" smtClean="0"/>
              <a:t>Learning:</a:t>
            </a:r>
          </a:p>
          <a:p>
            <a:endParaRPr lang="en-US" altLang="zh-CN" b="1" dirty="0"/>
          </a:p>
          <a:p>
            <a:pPr marL="342900" indent="-342900">
              <a:buAutoNum type="arabicPeriod"/>
            </a:pPr>
            <a:r>
              <a:rPr lang="en-US" altLang="zh-CN" dirty="0" smtClean="0"/>
              <a:t>Based on </a:t>
            </a:r>
            <a:r>
              <a:rPr lang="en-US" altLang="zh-CN" dirty="0"/>
              <a:t>stochastic </a:t>
            </a:r>
            <a:r>
              <a:rPr lang="en-US" altLang="zh-CN" dirty="0" smtClean="0"/>
              <a:t>approximations.</a:t>
            </a:r>
          </a:p>
          <a:p>
            <a:pPr marL="342900" indent="-342900">
              <a:buAutoNum type="arabicPeriod"/>
            </a:pPr>
            <a:r>
              <a:rPr lang="en-US" altLang="zh-CN" dirty="0" smtClean="0"/>
              <a:t>Processing </a:t>
            </a:r>
            <a:r>
              <a:rPr lang="en-US" altLang="zh-CN" dirty="0"/>
              <a:t>one sample at </a:t>
            </a:r>
            <a:r>
              <a:rPr lang="en-US" altLang="zh-CN" dirty="0" smtClean="0"/>
              <a:t>a time.</a:t>
            </a:r>
          </a:p>
          <a:p>
            <a:pPr marL="342900" indent="-342900">
              <a:buAutoNum type="arabicPeriod"/>
            </a:pPr>
            <a:r>
              <a:rPr lang="en-US" altLang="zh-CN" dirty="0"/>
              <a:t>N</a:t>
            </a:r>
            <a:r>
              <a:rPr lang="en-US" altLang="zh-CN" dirty="0" smtClean="0"/>
              <a:t>ot requiring </a:t>
            </a:r>
            <a:r>
              <a:rPr lang="en-US" altLang="zh-CN" dirty="0"/>
              <a:t>explicit </a:t>
            </a:r>
            <a:r>
              <a:rPr lang="en-US" altLang="zh-CN" dirty="0" smtClean="0"/>
              <a:t>learning rate tuning.</a:t>
            </a:r>
            <a:endParaRPr lang="zh-CN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446" y="3593238"/>
            <a:ext cx="2381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5460421" y="2349749"/>
            <a:ext cx="35978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Classical </a:t>
            </a:r>
            <a:r>
              <a:rPr lang="en-US" altLang="zh-CN" b="1" dirty="0"/>
              <a:t>first-order stochastic</a:t>
            </a:r>
          </a:p>
          <a:p>
            <a:r>
              <a:rPr lang="en-US" altLang="zh-CN" b="1" dirty="0"/>
              <a:t>gradient </a:t>
            </a:r>
            <a:r>
              <a:rPr lang="en-US" altLang="zh-CN" b="1" dirty="0" smtClean="0"/>
              <a:t>descent</a:t>
            </a:r>
          </a:p>
          <a:p>
            <a:endParaRPr lang="en-US" altLang="zh-CN" dirty="0" smtClean="0"/>
          </a:p>
          <a:p>
            <a:pPr marL="342900" indent="-342900">
              <a:buAutoNum type="arabicPeriod"/>
            </a:pPr>
            <a:r>
              <a:rPr lang="en-US" altLang="zh-CN" dirty="0" smtClean="0">
                <a:latin typeface="+mj-lt"/>
                <a:cs typeface="Times New Roman" pitchFamily="18" charset="0"/>
              </a:rPr>
              <a:t>Good initialization of      .</a:t>
            </a:r>
          </a:p>
          <a:p>
            <a:pPr marL="342900" indent="-342900">
              <a:buAutoNum type="arabicPeriod"/>
            </a:pPr>
            <a:r>
              <a:rPr lang="en-US" altLang="zh-CN" dirty="0" smtClean="0"/>
              <a:t>minimizes </a:t>
            </a:r>
            <a:r>
              <a:rPr lang="en-US" altLang="zh-CN" dirty="0"/>
              <a:t>a </a:t>
            </a:r>
            <a:r>
              <a:rPr lang="en-US" altLang="zh-CN" dirty="0" smtClean="0"/>
              <a:t>sequentially quadratic local approximations of </a:t>
            </a:r>
            <a:r>
              <a:rPr lang="en-US" altLang="zh-CN" dirty="0"/>
              <a:t>the expected </a:t>
            </a:r>
            <a:r>
              <a:rPr lang="en-US" altLang="zh-CN" dirty="0" smtClean="0"/>
              <a:t>cost.</a:t>
            </a:r>
            <a:endParaRPr lang="en-US" altLang="zh-CN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770" y="3221763"/>
            <a:ext cx="2381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52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Sparse Coding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-69849"/>
            <a:ext cx="3829050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5695949" y="1543050"/>
            <a:ext cx="3133725" cy="8001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5686423" y="2416176"/>
            <a:ext cx="3448052" cy="19176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3771900" y="1931994"/>
            <a:ext cx="1838324" cy="22177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4534" y="2068040"/>
            <a:ext cx="344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Sparse Coding Step: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84" y="2451102"/>
            <a:ext cx="31813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84" y="2709863"/>
            <a:ext cx="24479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直接箭头连接符 16"/>
          <p:cNvCxnSpPr/>
          <p:nvPr/>
        </p:nvCxnSpPr>
        <p:spPr>
          <a:xfrm flipH="1">
            <a:off x="3771900" y="3389356"/>
            <a:ext cx="1838324" cy="22177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264534" y="3315575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Dictionary Update Step: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83" y="3752850"/>
            <a:ext cx="448627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18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Sparse Coding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5089" y="2189202"/>
            <a:ext cx="5516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Motivation: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182" y="2867025"/>
            <a:ext cx="51816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182" y="3419475"/>
            <a:ext cx="2514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232" y="3943350"/>
            <a:ext cx="51435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52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Sparse Coding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76375"/>
            <a:ext cx="434340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357621" y="1981622"/>
            <a:ext cx="407150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Due to the convexity of </a:t>
            </a:r>
          </a:p>
          <a:p>
            <a:pPr>
              <a:lnSpc>
                <a:spcPct val="150000"/>
              </a:lnSpc>
            </a:pP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ictionary D convergence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to a global optimum is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guaranteed.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08243"/>
            <a:ext cx="32575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34" y="46101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51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Sparse Coding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725" y="2133600"/>
            <a:ext cx="5572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Key: 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324" y="3417889"/>
            <a:ext cx="35147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649" y="2665414"/>
            <a:ext cx="44958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51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Adapted Version in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Primitive Modeling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 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1924" y="2176404"/>
            <a:ext cx="37052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dictionary of image primitives designed for the sketch graph </a:t>
            </a:r>
            <a:r>
              <a:rPr lang="en-US" altLang="zh-CN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sk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consists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of eight types of primitives in increasing degree of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connection: 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. blob.</a:t>
            </a: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1. terminators, 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edge, ridge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2. multi-ridge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corner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. junction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4. cross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49" y="859902"/>
            <a:ext cx="5276851" cy="417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28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2" y="1"/>
            <a:ext cx="5748774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Background of video modeling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2" y="1015664"/>
            <a:ext cx="3836980" cy="412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3688675"/>
            <a:ext cx="4870450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5575" y="2425701"/>
            <a:ext cx="4787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Intrackability: Characterizing Video Statistics and Pursuing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Video Representations</a:t>
            </a:r>
          </a:p>
          <a:p>
            <a:pPr algn="ctr"/>
            <a:r>
              <a:rPr lang="en-US" altLang="zh-CN" i="1" dirty="0" err="1" smtClean="0">
                <a:latin typeface="Times New Roman" pitchFamily="18" charset="0"/>
                <a:cs typeface="Times New Roman" pitchFamily="18" charset="0"/>
              </a:rPr>
              <a:t>Haifeng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 Gong, Song-Chun 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Zhu</a:t>
            </a:r>
            <a:endParaRPr lang="zh-CN" alt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81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Adapted Version in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Primitive Modeling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 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134070"/>
            <a:ext cx="741045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-13852" y="2075408"/>
            <a:ext cx="25717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These primitives have a center landmark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= 0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4 axes (arms) for connecting with other primitives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For arms, the photometric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property is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represented by the intensity profiles.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Adapted Version in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Primitive Modeling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 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2400" y="2018347"/>
            <a:ext cx="45529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For the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center of a primitive,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considering the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arms may overlap with each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other,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 pixel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 L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arms overlapped is modeled by: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3128187"/>
            <a:ext cx="18097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4010025"/>
            <a:ext cx="17240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48" y="1547038"/>
            <a:ext cx="280035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2" y="4043362"/>
            <a:ext cx="47529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4391025"/>
            <a:ext cx="22288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4391024"/>
            <a:ext cx="37719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91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Adapted Version in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Primitive Modeling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 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6723" y="1931994"/>
            <a:ext cx="7734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divide the set of vertices 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into 5 subsets according to their degrees of connection,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4" y="2323416"/>
            <a:ext cx="73152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2" y="4209366"/>
            <a:ext cx="30670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581022" y="4497854"/>
            <a:ext cx="7258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According to Gestalt laws, the closure and continuity are preferred in the perceptual organization. Thus we penalize terminators, edges, ridge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2" y="4228415"/>
            <a:ext cx="16764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2" y="4199840"/>
            <a:ext cx="22288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47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Adapted Version in Explicit Region Modeling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425701"/>
            <a:ext cx="52768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48" y="2425701"/>
            <a:ext cx="25050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11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Adapted Version in Explicit Region Modeling 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7475"/>
            <a:ext cx="524827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2270295"/>
            <a:ext cx="46101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3854" y="2231362"/>
            <a:ext cx="2845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A primitive  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6" y="2657475"/>
            <a:ext cx="111442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04461"/>
            <a:ext cx="28575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99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Adapted Version in Explicit Region Modeling 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1133475"/>
            <a:ext cx="4638675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850" y="2171700"/>
            <a:ext cx="3941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 minority of noisy bricks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are trackable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over time but not sketchable; thus we cannot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find specific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shared primitives to represent them.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119563"/>
            <a:ext cx="3619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左大括号 6"/>
          <p:cNvSpPr/>
          <p:nvPr/>
        </p:nvSpPr>
        <p:spPr>
          <a:xfrm>
            <a:off x="739902" y="3800475"/>
            <a:ext cx="155448" cy="91440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3652837"/>
            <a:ext cx="7239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4567237"/>
            <a:ext cx="5810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直接箭头连接符 8"/>
          <p:cNvCxnSpPr>
            <a:stCxn id="25604" idx="3"/>
          </p:cNvCxnSpPr>
          <p:nvPr/>
        </p:nvCxnSpPr>
        <p:spPr>
          <a:xfrm flipV="1">
            <a:off x="1704975" y="3800474"/>
            <a:ext cx="589467" cy="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1704975" y="4714875"/>
            <a:ext cx="589467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70641" y="3539550"/>
            <a:ext cx="2134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Trackable and Sketchable Regions</a:t>
            </a:r>
            <a:endParaRPr lang="zh-CN" alt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370642" y="4395788"/>
            <a:ext cx="2134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Trackable and Non-sketchable Regions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7299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Adapted Version in Explicit Region Modeling 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2105025"/>
            <a:ext cx="5210175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99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Adapted Version in Explicit Region Modeling 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42974"/>
            <a:ext cx="525780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57596" y="2397126"/>
            <a:ext cx="37286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order to alleviate computational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complexity,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are calculated by filter responses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fitted filter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gives a raw sketch of the trackable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patch and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extracts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information.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such as type and orientation,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for generating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the primitive.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99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75307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rPr>
              <a:t>Episode </a:t>
            </a:r>
            <a:r>
              <a:rPr lang="en-US" altLang="zh-CN" sz="5400" b="1" dirty="0" smtClean="0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rPr>
              <a:t>4</a:t>
            </a:r>
            <a:endParaRPr lang="zh-CN" altLang="en-US" sz="5400" b="1" dirty="0">
              <a:solidFill>
                <a:schemeClr val="bg1"/>
              </a:solidFill>
              <a:latin typeface="Arial Black" pitchFamily="34" charset="0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571751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Inference Algorithm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74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Sketch Pursuit for Primal Sketch 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60" y="2209800"/>
            <a:ext cx="8429625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96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2" y="1"/>
            <a:ext cx="5748774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Intuition of Video Primal Sketch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-11918"/>
            <a:ext cx="3733800" cy="515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6225" y="2057400"/>
            <a:ext cx="48958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Category 4 regions into two classes: implicit regions, explicit region.</a:t>
            </a:r>
          </a:p>
          <a:p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Explicit region: 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sketchable and trackable, sketchable and non-trackable, non-sketchable and trackable </a:t>
            </a: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Modeling with sparse coding</a:t>
            </a:r>
          </a:p>
          <a:p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Implicit region: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Non-sketchable and non-trackable</a:t>
            </a: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Modeling with ST-FRAME</a:t>
            </a:r>
            <a:endParaRPr lang="en-US" altLang="zh-CN" b="1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511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Sketch Pursuit for Primal Sketch 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5762" y="2105620"/>
            <a:ext cx="6191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selected image primitives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is indexed by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, 2, …, K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,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2479417"/>
            <a:ext cx="837247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59" y="3948113"/>
            <a:ext cx="38385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96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Sketch Pursuit for Primal Sketch 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6700" y="2102535"/>
            <a:ext cx="7781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The sketch graph is a layer of hidden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representation which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has to be inferred from the image,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748866"/>
            <a:ext cx="840105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96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530476"/>
            <a:ext cx="80200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Sketch Pursuit for Primal Sketch 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0525" y="2063919"/>
            <a:ext cx="6534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Probability model for the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primal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sketch representation: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095500" y="2886074"/>
            <a:ext cx="3257550" cy="6572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5562600" y="2886075"/>
            <a:ext cx="2085975" cy="6572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466850" y="3543301"/>
            <a:ext cx="628650" cy="3286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295525" y="3564733"/>
            <a:ext cx="712208" cy="3286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2943225" y="2647950"/>
            <a:ext cx="590550" cy="2381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50671" y="2425701"/>
            <a:ext cx="295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Sparse Coding Residual Error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4" name="直接箭头连接符 13"/>
          <p:cNvCxnSpPr>
            <a:stCxn id="8" idx="2"/>
          </p:cNvCxnSpPr>
          <p:nvPr/>
        </p:nvCxnSpPr>
        <p:spPr>
          <a:xfrm>
            <a:off x="6605588" y="3543300"/>
            <a:ext cx="404812" cy="35004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53125" y="3974585"/>
            <a:ext cx="2881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FRAME Residual Error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H="1">
            <a:off x="1295400" y="3893345"/>
            <a:ext cx="381000" cy="33575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200" y="4311651"/>
            <a:ext cx="2748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Dictionary Coding Length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24377" y="4311651"/>
            <a:ext cx="2233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FRAME Coding Length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>
            <a:off x="2621971" y="3895724"/>
            <a:ext cx="404812" cy="35004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1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Sketch Pursuit for Primal Sketch 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4301" y="2056369"/>
            <a:ext cx="90297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Sketch Pursuit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Algorithm consists of two phases:</a:t>
            </a: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Phase 1: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Deterministic pursuit of the sketch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graph </a:t>
            </a:r>
            <a:r>
              <a:rPr lang="en-US" altLang="zh-CN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sk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in a procedure similar to matching pursuit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It sequentially add new strokes (primitives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of edges/ridges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) that are most prominent.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Phase 2: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Refine the sketch graph </a:t>
            </a:r>
            <a:r>
              <a:rPr lang="en-US" altLang="zh-CN" i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sk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to achieve better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Gestalt organization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by reversible graph operators, in a process of maximizing a posterior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probability (MAP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).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714750" y="4467225"/>
            <a:ext cx="17145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Coarse to Fine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811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Sketch Pursuit for Primal Sketch 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200" y="1217920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Phase 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3021" y="2056369"/>
            <a:ext cx="47971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Blob-Edge-Ridge (BER)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Detector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for a proposal map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77" y="2419996"/>
            <a:ext cx="3143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3" y="1"/>
            <a:ext cx="385762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384" y="3257550"/>
            <a:ext cx="445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Acting as a prior for sketch pursuit algorithm.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107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Sketch Pursuit for Primal Sketch 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200" y="1217920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Phase 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086" y="3448050"/>
            <a:ext cx="66579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236086" y="2384851"/>
            <a:ext cx="6555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This operation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is called 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creation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and defined as graph operator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The reverse operation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O’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proposes to remove one stroke.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14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Sketch Pursuit for Primal Sketch 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200" y="1217920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Phase 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76350" y="2395545"/>
            <a:ext cx="6638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This operation is called 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growing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and defined as graph operator 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2. This operator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can be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applied iteratively until no proposal is accepted. Then a curve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obtained.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374" y="3681413"/>
            <a:ext cx="6629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56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Sketch Pursuit for Primal Sketch 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200" y="1217920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Phase 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0976" y="2233910"/>
            <a:ext cx="3995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The sketch pursuit phase I applies operators 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1 and 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2 iteratively until no more strokes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are accepted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0977" y="3620870"/>
            <a:ext cx="3781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Phase I provides an initialization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state for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sketch pursuit phase II.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1" y="1931994"/>
            <a:ext cx="4967289" cy="309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00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530476"/>
            <a:ext cx="80200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Sketch Pursuit for Primal Sketch 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0525" y="2063919"/>
            <a:ext cx="6534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Probability model for the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primal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sketch representation: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095500" y="2886074"/>
            <a:ext cx="3257550" cy="6572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5562600" y="2886075"/>
            <a:ext cx="2085975" cy="6572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466850" y="3543301"/>
            <a:ext cx="628650" cy="3286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295525" y="3564733"/>
            <a:ext cx="712208" cy="3286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2943225" y="2647950"/>
            <a:ext cx="590550" cy="2381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50671" y="2425701"/>
            <a:ext cx="295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Sparse Coding Residual Error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4" name="直接箭头连接符 13"/>
          <p:cNvCxnSpPr>
            <a:stCxn id="8" idx="2"/>
          </p:cNvCxnSpPr>
          <p:nvPr/>
        </p:nvCxnSpPr>
        <p:spPr>
          <a:xfrm>
            <a:off x="6605588" y="3543300"/>
            <a:ext cx="404812" cy="35004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53125" y="3974585"/>
            <a:ext cx="2881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FRAME Residual Error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H="1">
            <a:off x="1295400" y="3893345"/>
            <a:ext cx="381000" cy="33575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200" y="4311651"/>
            <a:ext cx="2748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Dictionary Coding Length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24377" y="4311651"/>
            <a:ext cx="2233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FRAME Coding Length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>
            <a:off x="2621971" y="3895724"/>
            <a:ext cx="404812" cy="35004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48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424" y="2814638"/>
            <a:ext cx="58293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Sketch Pursuit for Primal Sketch 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85200" y="1217920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Phase 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1500" y="2090778"/>
            <a:ext cx="4350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 simplified primal sketch model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286250"/>
            <a:ext cx="42386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圆角矩形 8"/>
          <p:cNvSpPr/>
          <p:nvPr/>
        </p:nvSpPr>
        <p:spPr>
          <a:xfrm>
            <a:off x="4033836" y="2814638"/>
            <a:ext cx="3445888" cy="6381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5467347" y="2547938"/>
            <a:ext cx="590550" cy="2667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18243" y="2267508"/>
            <a:ext cx="3125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Sparse Coding Residual Error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900611" y="3481387"/>
            <a:ext cx="2376489" cy="5000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>
            <a:off x="5915022" y="3981450"/>
            <a:ext cx="514353" cy="4381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62623" y="4419600"/>
            <a:ext cx="3219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Simplify FRAME Residual Error as a local Gaussian distribution.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83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2" y="1"/>
            <a:ext cx="5748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The Framework of Primal Sketch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1174" y="3394871"/>
            <a:ext cx="1273752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Input Image</a:t>
            </a:r>
            <a:endParaRPr lang="zh-CN" altLang="en-US" sz="1600" b="1" dirty="0"/>
          </a:p>
        </p:txBody>
      </p:sp>
      <p:cxnSp>
        <p:nvCxnSpPr>
          <p:cNvPr id="9" name="直接箭头连接符 8"/>
          <p:cNvCxnSpPr>
            <a:stCxn id="3" idx="0"/>
            <a:endCxn id="13" idx="1"/>
          </p:cNvCxnSpPr>
          <p:nvPr/>
        </p:nvCxnSpPr>
        <p:spPr>
          <a:xfrm flipV="1">
            <a:off x="668050" y="2646364"/>
            <a:ext cx="1103601" cy="74850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1771651" y="2403476"/>
            <a:ext cx="1600200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Region of Primitives</a:t>
            </a:r>
            <a:endParaRPr lang="zh-CN" altLang="en-US" sz="1600" b="1" dirty="0"/>
          </a:p>
        </p:txBody>
      </p:sp>
      <p:sp>
        <p:nvSpPr>
          <p:cNvPr id="22" name="圆角矩形 21"/>
          <p:cNvSpPr/>
          <p:nvPr/>
        </p:nvSpPr>
        <p:spPr>
          <a:xfrm>
            <a:off x="1771651" y="4390233"/>
            <a:ext cx="1609726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Region of Texture</a:t>
            </a:r>
            <a:endParaRPr lang="zh-CN" altLang="en-US" sz="1600" b="1" dirty="0"/>
          </a:p>
        </p:txBody>
      </p:sp>
      <p:cxnSp>
        <p:nvCxnSpPr>
          <p:cNvPr id="23" name="直接箭头连接符 22"/>
          <p:cNvCxnSpPr>
            <a:stCxn id="3" idx="2"/>
            <a:endCxn id="22" idx="1"/>
          </p:cNvCxnSpPr>
          <p:nvPr/>
        </p:nvCxnSpPr>
        <p:spPr>
          <a:xfrm>
            <a:off x="668050" y="3880646"/>
            <a:ext cx="1103601" cy="7524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07280" y="3020617"/>
            <a:ext cx="1818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Sketch Pursuit</a:t>
            </a:r>
            <a:endParaRPr lang="zh-CN" altLang="en-US" sz="2000" b="1" dirty="0"/>
          </a:p>
        </p:txBody>
      </p:sp>
      <p:cxnSp>
        <p:nvCxnSpPr>
          <p:cNvPr id="28" name="直接箭头连接符 27"/>
          <p:cNvCxnSpPr>
            <a:stCxn id="13" idx="3"/>
            <a:endCxn id="35" idx="1"/>
          </p:cNvCxnSpPr>
          <p:nvPr/>
        </p:nvCxnSpPr>
        <p:spPr>
          <a:xfrm flipV="1">
            <a:off x="3371851" y="2646363"/>
            <a:ext cx="716117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圆角矩形 34"/>
          <p:cNvSpPr/>
          <p:nvPr/>
        </p:nvSpPr>
        <p:spPr>
          <a:xfrm>
            <a:off x="4087968" y="2403475"/>
            <a:ext cx="1522257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Sketch Graph</a:t>
            </a:r>
            <a:endParaRPr lang="zh-CN" altLang="en-US" sz="1600" b="1" dirty="0"/>
          </a:p>
        </p:txBody>
      </p:sp>
      <p:cxnSp>
        <p:nvCxnSpPr>
          <p:cNvPr id="51" name="直接箭头连接符 50"/>
          <p:cNvCxnSpPr>
            <a:stCxn id="22" idx="3"/>
            <a:endCxn id="52" idx="1"/>
          </p:cNvCxnSpPr>
          <p:nvPr/>
        </p:nvCxnSpPr>
        <p:spPr>
          <a:xfrm flipV="1">
            <a:off x="3381377" y="4633120"/>
            <a:ext cx="617177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2" name="圆角矩形 51"/>
          <p:cNvSpPr/>
          <p:nvPr/>
        </p:nvSpPr>
        <p:spPr>
          <a:xfrm>
            <a:off x="3998554" y="4390232"/>
            <a:ext cx="1840273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Texture Clustering and Modeling</a:t>
            </a:r>
            <a:endParaRPr lang="zh-CN" altLang="en-US" sz="1600" b="1" dirty="0"/>
          </a:p>
        </p:txBody>
      </p:sp>
      <p:cxnSp>
        <p:nvCxnSpPr>
          <p:cNvPr id="55" name="直接箭头连接符 54"/>
          <p:cNvCxnSpPr>
            <a:stCxn id="35" idx="3"/>
            <a:endCxn id="56" idx="1"/>
          </p:cNvCxnSpPr>
          <p:nvPr/>
        </p:nvCxnSpPr>
        <p:spPr>
          <a:xfrm flipV="1">
            <a:off x="5610225" y="2646362"/>
            <a:ext cx="706592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6" name="圆角矩形 55"/>
          <p:cNvSpPr/>
          <p:nvPr/>
        </p:nvSpPr>
        <p:spPr>
          <a:xfrm>
            <a:off x="6316817" y="2403474"/>
            <a:ext cx="1522257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Synthesized Primitives </a:t>
            </a:r>
            <a:endParaRPr lang="zh-CN" altLang="en-US" sz="1600" b="1" dirty="0"/>
          </a:p>
        </p:txBody>
      </p:sp>
      <p:cxnSp>
        <p:nvCxnSpPr>
          <p:cNvPr id="58" name="直接箭头连接符 57"/>
          <p:cNvCxnSpPr>
            <a:stCxn id="52" idx="3"/>
            <a:endCxn id="59" idx="1"/>
          </p:cNvCxnSpPr>
          <p:nvPr/>
        </p:nvCxnSpPr>
        <p:spPr>
          <a:xfrm>
            <a:off x="5838827" y="4633120"/>
            <a:ext cx="477991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9" name="圆角矩形 58"/>
          <p:cNvSpPr/>
          <p:nvPr/>
        </p:nvSpPr>
        <p:spPr>
          <a:xfrm>
            <a:off x="6316818" y="4390233"/>
            <a:ext cx="1522257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Synthesized Texture</a:t>
            </a:r>
            <a:endParaRPr lang="zh-CN" altLang="en-US" sz="1600" b="1" dirty="0"/>
          </a:p>
        </p:txBody>
      </p:sp>
      <p:cxnSp>
        <p:nvCxnSpPr>
          <p:cNvPr id="61" name="直接箭头连接符 60"/>
          <p:cNvCxnSpPr>
            <a:stCxn id="56" idx="3"/>
            <a:endCxn id="63" idx="0"/>
          </p:cNvCxnSpPr>
          <p:nvPr/>
        </p:nvCxnSpPr>
        <p:spPr>
          <a:xfrm>
            <a:off x="7839074" y="2646362"/>
            <a:ext cx="636876" cy="7143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3" name="圆角矩形 62"/>
          <p:cNvSpPr/>
          <p:nvPr/>
        </p:nvSpPr>
        <p:spPr>
          <a:xfrm>
            <a:off x="7839074" y="3360743"/>
            <a:ext cx="1273752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Synthesized Image</a:t>
            </a:r>
            <a:endParaRPr lang="zh-CN" altLang="en-US" sz="1600" b="1" dirty="0"/>
          </a:p>
        </p:txBody>
      </p:sp>
      <p:cxnSp>
        <p:nvCxnSpPr>
          <p:cNvPr id="65" name="直接箭头连接符 64"/>
          <p:cNvCxnSpPr>
            <a:stCxn id="59" idx="3"/>
            <a:endCxn id="63" idx="2"/>
          </p:cNvCxnSpPr>
          <p:nvPr/>
        </p:nvCxnSpPr>
        <p:spPr>
          <a:xfrm flipV="1">
            <a:off x="7839075" y="3846518"/>
            <a:ext cx="636875" cy="7866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700464" y="3624263"/>
            <a:ext cx="210026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3700464" y="3603630"/>
            <a:ext cx="0" cy="146367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5800727" y="2181225"/>
            <a:ext cx="0" cy="144303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1600201" y="2181225"/>
            <a:ext cx="4200526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V="1">
            <a:off x="1600201" y="2181225"/>
            <a:ext cx="0" cy="288607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>
            <a:off x="1600201" y="5067300"/>
            <a:ext cx="210026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50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Sketch Pursuit for Primal Sketch 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200" y="1217920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Phase 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409700"/>
            <a:ext cx="722947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66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Sketch Pursuit for Primal Sketch 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200" y="1217920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Phase 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4" y="2225676"/>
            <a:ext cx="84201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9" y="2863851"/>
            <a:ext cx="22288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3025776"/>
            <a:ext cx="49339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任意多边形 6"/>
          <p:cNvSpPr/>
          <p:nvPr/>
        </p:nvSpPr>
        <p:spPr>
          <a:xfrm>
            <a:off x="3832255" y="3457575"/>
            <a:ext cx="358745" cy="343860"/>
          </a:xfrm>
          <a:custGeom>
            <a:avLst/>
            <a:gdLst>
              <a:gd name="connsiteX0" fmla="*/ 139670 w 358745"/>
              <a:gd name="connsiteY0" fmla="*/ 47625 h 343860"/>
              <a:gd name="connsiteX1" fmla="*/ 92045 w 358745"/>
              <a:gd name="connsiteY1" fmla="*/ 66675 h 343860"/>
              <a:gd name="connsiteX2" fmla="*/ 72995 w 358745"/>
              <a:gd name="connsiteY2" fmla="*/ 95250 h 343860"/>
              <a:gd name="connsiteX3" fmla="*/ 25370 w 358745"/>
              <a:gd name="connsiteY3" fmla="*/ 152400 h 343860"/>
              <a:gd name="connsiteX4" fmla="*/ 15845 w 358745"/>
              <a:gd name="connsiteY4" fmla="*/ 200025 h 343860"/>
              <a:gd name="connsiteX5" fmla="*/ 15845 w 358745"/>
              <a:gd name="connsiteY5" fmla="*/ 314325 h 343860"/>
              <a:gd name="connsiteX6" fmla="*/ 82520 w 358745"/>
              <a:gd name="connsiteY6" fmla="*/ 342900 h 343860"/>
              <a:gd name="connsiteX7" fmla="*/ 301595 w 358745"/>
              <a:gd name="connsiteY7" fmla="*/ 333375 h 343860"/>
              <a:gd name="connsiteX8" fmla="*/ 349220 w 358745"/>
              <a:gd name="connsiteY8" fmla="*/ 247650 h 343860"/>
              <a:gd name="connsiteX9" fmla="*/ 358745 w 358745"/>
              <a:gd name="connsiteY9" fmla="*/ 209550 h 343860"/>
              <a:gd name="connsiteX10" fmla="*/ 330170 w 358745"/>
              <a:gd name="connsiteY10" fmla="*/ 66675 h 343860"/>
              <a:gd name="connsiteX11" fmla="*/ 273020 w 358745"/>
              <a:gd name="connsiteY11" fmla="*/ 0 h 343860"/>
              <a:gd name="connsiteX12" fmla="*/ 130145 w 358745"/>
              <a:gd name="connsiteY12" fmla="*/ 19050 h 343860"/>
              <a:gd name="connsiteX13" fmla="*/ 139670 w 358745"/>
              <a:gd name="connsiteY13" fmla="*/ 47625 h 34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745" h="343860">
                <a:moveTo>
                  <a:pt x="139670" y="47625"/>
                </a:moveTo>
                <a:cubicBezTo>
                  <a:pt x="133320" y="55562"/>
                  <a:pt x="105958" y="56737"/>
                  <a:pt x="92045" y="66675"/>
                </a:cubicBezTo>
                <a:cubicBezTo>
                  <a:pt x="82730" y="73329"/>
                  <a:pt x="80324" y="86456"/>
                  <a:pt x="72995" y="95250"/>
                </a:cubicBezTo>
                <a:cubicBezTo>
                  <a:pt x="11879" y="168589"/>
                  <a:pt x="72668" y="81454"/>
                  <a:pt x="25370" y="152400"/>
                </a:cubicBezTo>
                <a:cubicBezTo>
                  <a:pt x="22195" y="168275"/>
                  <a:pt x="19772" y="184319"/>
                  <a:pt x="15845" y="200025"/>
                </a:cubicBezTo>
                <a:cubicBezTo>
                  <a:pt x="3425" y="249706"/>
                  <a:pt x="-12533" y="236286"/>
                  <a:pt x="15845" y="314325"/>
                </a:cubicBezTo>
                <a:cubicBezTo>
                  <a:pt x="22423" y="332414"/>
                  <a:pt x="70925" y="340001"/>
                  <a:pt x="82520" y="342900"/>
                </a:cubicBezTo>
                <a:cubicBezTo>
                  <a:pt x="155545" y="339725"/>
                  <a:pt x="230840" y="351719"/>
                  <a:pt x="301595" y="333375"/>
                </a:cubicBezTo>
                <a:cubicBezTo>
                  <a:pt x="322647" y="327917"/>
                  <a:pt x="342373" y="271613"/>
                  <a:pt x="349220" y="247650"/>
                </a:cubicBezTo>
                <a:cubicBezTo>
                  <a:pt x="352816" y="235063"/>
                  <a:pt x="355570" y="222250"/>
                  <a:pt x="358745" y="209550"/>
                </a:cubicBezTo>
                <a:cubicBezTo>
                  <a:pt x="357076" y="194526"/>
                  <a:pt x="351276" y="87781"/>
                  <a:pt x="330170" y="66675"/>
                </a:cubicBezTo>
                <a:cubicBezTo>
                  <a:pt x="283975" y="20480"/>
                  <a:pt x="302033" y="43519"/>
                  <a:pt x="273020" y="0"/>
                </a:cubicBezTo>
                <a:cubicBezTo>
                  <a:pt x="225395" y="6350"/>
                  <a:pt x="174163" y="-208"/>
                  <a:pt x="130145" y="19050"/>
                </a:cubicBezTo>
                <a:cubicBezTo>
                  <a:pt x="14172" y="69788"/>
                  <a:pt x="146020" y="39688"/>
                  <a:pt x="139670" y="47625"/>
                </a:cubicBezTo>
                <a:close/>
              </a:path>
            </a:pathLst>
          </a:cu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6286500" y="3494284"/>
            <a:ext cx="408152" cy="268091"/>
          </a:xfrm>
          <a:custGeom>
            <a:avLst/>
            <a:gdLst>
              <a:gd name="connsiteX0" fmla="*/ 266700 w 408152"/>
              <a:gd name="connsiteY0" fmla="*/ 1391 h 268091"/>
              <a:gd name="connsiteX1" fmla="*/ 85725 w 408152"/>
              <a:gd name="connsiteY1" fmla="*/ 10916 h 268091"/>
              <a:gd name="connsiteX2" fmla="*/ 9525 w 408152"/>
              <a:gd name="connsiteY2" fmla="*/ 96641 h 268091"/>
              <a:gd name="connsiteX3" fmla="*/ 0 w 408152"/>
              <a:gd name="connsiteY3" fmla="*/ 125216 h 268091"/>
              <a:gd name="connsiteX4" fmla="*/ 9525 w 408152"/>
              <a:gd name="connsiteY4" fmla="*/ 229991 h 268091"/>
              <a:gd name="connsiteX5" fmla="*/ 19050 w 408152"/>
              <a:gd name="connsiteY5" fmla="*/ 258566 h 268091"/>
              <a:gd name="connsiteX6" fmla="*/ 57150 w 408152"/>
              <a:gd name="connsiteY6" fmla="*/ 268091 h 268091"/>
              <a:gd name="connsiteX7" fmla="*/ 142875 w 408152"/>
              <a:gd name="connsiteY7" fmla="*/ 258566 h 268091"/>
              <a:gd name="connsiteX8" fmla="*/ 200025 w 408152"/>
              <a:gd name="connsiteY8" fmla="*/ 239516 h 268091"/>
              <a:gd name="connsiteX9" fmla="*/ 228600 w 408152"/>
              <a:gd name="connsiteY9" fmla="*/ 210941 h 268091"/>
              <a:gd name="connsiteX10" fmla="*/ 333375 w 408152"/>
              <a:gd name="connsiteY10" fmla="*/ 191891 h 268091"/>
              <a:gd name="connsiteX11" fmla="*/ 361950 w 408152"/>
              <a:gd name="connsiteY11" fmla="*/ 182366 h 268091"/>
              <a:gd name="connsiteX12" fmla="*/ 381000 w 408152"/>
              <a:gd name="connsiteY12" fmla="*/ 29966 h 268091"/>
              <a:gd name="connsiteX13" fmla="*/ 323850 w 408152"/>
              <a:gd name="connsiteY13" fmla="*/ 10916 h 268091"/>
              <a:gd name="connsiteX14" fmla="*/ 266700 w 408152"/>
              <a:gd name="connsiteY14" fmla="*/ 1391 h 26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8152" h="268091">
                <a:moveTo>
                  <a:pt x="266700" y="1391"/>
                </a:moveTo>
                <a:cubicBezTo>
                  <a:pt x="227013" y="1391"/>
                  <a:pt x="143896" y="-5372"/>
                  <a:pt x="85725" y="10916"/>
                </a:cubicBezTo>
                <a:cubicBezTo>
                  <a:pt x="71048" y="15025"/>
                  <a:pt x="22032" y="71627"/>
                  <a:pt x="9525" y="96641"/>
                </a:cubicBezTo>
                <a:cubicBezTo>
                  <a:pt x="5035" y="105621"/>
                  <a:pt x="3175" y="115691"/>
                  <a:pt x="0" y="125216"/>
                </a:cubicBezTo>
                <a:cubicBezTo>
                  <a:pt x="3175" y="160141"/>
                  <a:pt x="4565" y="195274"/>
                  <a:pt x="9525" y="229991"/>
                </a:cubicBezTo>
                <a:cubicBezTo>
                  <a:pt x="10945" y="239930"/>
                  <a:pt x="11210" y="252294"/>
                  <a:pt x="19050" y="258566"/>
                </a:cubicBezTo>
                <a:cubicBezTo>
                  <a:pt x="29272" y="266744"/>
                  <a:pt x="44450" y="264916"/>
                  <a:pt x="57150" y="268091"/>
                </a:cubicBezTo>
                <a:cubicBezTo>
                  <a:pt x="85725" y="264916"/>
                  <a:pt x="114682" y="264205"/>
                  <a:pt x="142875" y="258566"/>
                </a:cubicBezTo>
                <a:cubicBezTo>
                  <a:pt x="162566" y="254628"/>
                  <a:pt x="200025" y="239516"/>
                  <a:pt x="200025" y="239516"/>
                </a:cubicBezTo>
                <a:cubicBezTo>
                  <a:pt x="209550" y="229991"/>
                  <a:pt x="216904" y="217624"/>
                  <a:pt x="228600" y="210941"/>
                </a:cubicBezTo>
                <a:cubicBezTo>
                  <a:pt x="243570" y="202387"/>
                  <a:pt x="330761" y="192264"/>
                  <a:pt x="333375" y="191891"/>
                </a:cubicBezTo>
                <a:cubicBezTo>
                  <a:pt x="342900" y="188716"/>
                  <a:pt x="352970" y="186856"/>
                  <a:pt x="361950" y="182366"/>
                </a:cubicBezTo>
                <a:cubicBezTo>
                  <a:pt x="420362" y="153160"/>
                  <a:pt x="419533" y="118042"/>
                  <a:pt x="381000" y="29966"/>
                </a:cubicBezTo>
                <a:cubicBezTo>
                  <a:pt x="372951" y="11569"/>
                  <a:pt x="342900" y="17266"/>
                  <a:pt x="323850" y="10916"/>
                </a:cubicBezTo>
                <a:cubicBezTo>
                  <a:pt x="283227" y="-2625"/>
                  <a:pt x="306387" y="1391"/>
                  <a:pt x="266700" y="1391"/>
                </a:cubicBezTo>
                <a:close/>
              </a:path>
            </a:pathLst>
          </a:cu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342900" y="4114433"/>
            <a:ext cx="447675" cy="439409"/>
          </a:xfrm>
          <a:custGeom>
            <a:avLst/>
            <a:gdLst>
              <a:gd name="connsiteX0" fmla="*/ 57150 w 447675"/>
              <a:gd name="connsiteY0" fmla="*/ 28942 h 439409"/>
              <a:gd name="connsiteX1" fmla="*/ 28575 w 447675"/>
              <a:gd name="connsiteY1" fmla="*/ 76567 h 439409"/>
              <a:gd name="connsiteX2" fmla="*/ 9525 w 447675"/>
              <a:gd name="connsiteY2" fmla="*/ 105142 h 439409"/>
              <a:gd name="connsiteX3" fmla="*/ 0 w 447675"/>
              <a:gd name="connsiteY3" fmla="*/ 133717 h 439409"/>
              <a:gd name="connsiteX4" fmla="*/ 9525 w 447675"/>
              <a:gd name="connsiteY4" fmla="*/ 276592 h 439409"/>
              <a:gd name="connsiteX5" fmla="*/ 66675 w 447675"/>
              <a:gd name="connsiteY5" fmla="*/ 333742 h 439409"/>
              <a:gd name="connsiteX6" fmla="*/ 95250 w 447675"/>
              <a:gd name="connsiteY6" fmla="*/ 381367 h 439409"/>
              <a:gd name="connsiteX7" fmla="*/ 123825 w 447675"/>
              <a:gd name="connsiteY7" fmla="*/ 409942 h 439409"/>
              <a:gd name="connsiteX8" fmla="*/ 152400 w 447675"/>
              <a:gd name="connsiteY8" fmla="*/ 419467 h 439409"/>
              <a:gd name="connsiteX9" fmla="*/ 238125 w 447675"/>
              <a:gd name="connsiteY9" fmla="*/ 438517 h 439409"/>
              <a:gd name="connsiteX10" fmla="*/ 381000 w 447675"/>
              <a:gd name="connsiteY10" fmla="*/ 428992 h 439409"/>
              <a:gd name="connsiteX11" fmla="*/ 400050 w 447675"/>
              <a:gd name="connsiteY11" fmla="*/ 371842 h 439409"/>
              <a:gd name="connsiteX12" fmla="*/ 409575 w 447675"/>
              <a:gd name="connsiteY12" fmla="*/ 343267 h 439409"/>
              <a:gd name="connsiteX13" fmla="*/ 428625 w 447675"/>
              <a:gd name="connsiteY13" fmla="*/ 295642 h 439409"/>
              <a:gd name="connsiteX14" fmla="*/ 447675 w 447675"/>
              <a:gd name="connsiteY14" fmla="*/ 209917 h 439409"/>
              <a:gd name="connsiteX15" fmla="*/ 438150 w 447675"/>
              <a:gd name="connsiteY15" fmla="*/ 9892 h 439409"/>
              <a:gd name="connsiteX16" fmla="*/ 400050 w 447675"/>
              <a:gd name="connsiteY16" fmla="*/ 367 h 439409"/>
              <a:gd name="connsiteX17" fmla="*/ 114300 w 447675"/>
              <a:gd name="connsiteY17" fmla="*/ 9892 h 439409"/>
              <a:gd name="connsiteX18" fmla="*/ 85725 w 447675"/>
              <a:gd name="connsiteY18" fmla="*/ 19417 h 439409"/>
              <a:gd name="connsiteX19" fmla="*/ 57150 w 447675"/>
              <a:gd name="connsiteY19" fmla="*/ 28942 h 43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47675" h="439409">
                <a:moveTo>
                  <a:pt x="57150" y="28942"/>
                </a:moveTo>
                <a:cubicBezTo>
                  <a:pt x="47625" y="38467"/>
                  <a:pt x="38387" y="60868"/>
                  <a:pt x="28575" y="76567"/>
                </a:cubicBezTo>
                <a:cubicBezTo>
                  <a:pt x="22508" y="86275"/>
                  <a:pt x="14645" y="94903"/>
                  <a:pt x="9525" y="105142"/>
                </a:cubicBezTo>
                <a:cubicBezTo>
                  <a:pt x="5035" y="114122"/>
                  <a:pt x="3175" y="124192"/>
                  <a:pt x="0" y="133717"/>
                </a:cubicBezTo>
                <a:cubicBezTo>
                  <a:pt x="3175" y="181342"/>
                  <a:pt x="-5569" y="231311"/>
                  <a:pt x="9525" y="276592"/>
                </a:cubicBezTo>
                <a:cubicBezTo>
                  <a:pt x="18044" y="302150"/>
                  <a:pt x="52814" y="310640"/>
                  <a:pt x="66675" y="333742"/>
                </a:cubicBezTo>
                <a:cubicBezTo>
                  <a:pt x="76200" y="349617"/>
                  <a:pt x="84142" y="366556"/>
                  <a:pt x="95250" y="381367"/>
                </a:cubicBezTo>
                <a:cubicBezTo>
                  <a:pt x="103332" y="392143"/>
                  <a:pt x="112617" y="402470"/>
                  <a:pt x="123825" y="409942"/>
                </a:cubicBezTo>
                <a:cubicBezTo>
                  <a:pt x="132179" y="415511"/>
                  <a:pt x="142660" y="417032"/>
                  <a:pt x="152400" y="419467"/>
                </a:cubicBezTo>
                <a:cubicBezTo>
                  <a:pt x="180798" y="426567"/>
                  <a:pt x="209550" y="432167"/>
                  <a:pt x="238125" y="438517"/>
                </a:cubicBezTo>
                <a:cubicBezTo>
                  <a:pt x="285750" y="435342"/>
                  <a:pt x="336864" y="447165"/>
                  <a:pt x="381000" y="428992"/>
                </a:cubicBezTo>
                <a:cubicBezTo>
                  <a:pt x="399568" y="421346"/>
                  <a:pt x="393700" y="390892"/>
                  <a:pt x="400050" y="371842"/>
                </a:cubicBezTo>
                <a:cubicBezTo>
                  <a:pt x="403225" y="362317"/>
                  <a:pt x="405846" y="352589"/>
                  <a:pt x="409575" y="343267"/>
                </a:cubicBezTo>
                <a:cubicBezTo>
                  <a:pt x="415925" y="327392"/>
                  <a:pt x="423928" y="312082"/>
                  <a:pt x="428625" y="295642"/>
                </a:cubicBezTo>
                <a:cubicBezTo>
                  <a:pt x="436667" y="267496"/>
                  <a:pt x="441325" y="238492"/>
                  <a:pt x="447675" y="209917"/>
                </a:cubicBezTo>
                <a:cubicBezTo>
                  <a:pt x="444500" y="143242"/>
                  <a:pt x="452943" y="74983"/>
                  <a:pt x="438150" y="9892"/>
                </a:cubicBezTo>
                <a:cubicBezTo>
                  <a:pt x="435249" y="-2873"/>
                  <a:pt x="413141" y="367"/>
                  <a:pt x="400050" y="367"/>
                </a:cubicBezTo>
                <a:cubicBezTo>
                  <a:pt x="304747" y="367"/>
                  <a:pt x="209550" y="6717"/>
                  <a:pt x="114300" y="9892"/>
                </a:cubicBezTo>
                <a:cubicBezTo>
                  <a:pt x="104775" y="13067"/>
                  <a:pt x="94705" y="14927"/>
                  <a:pt x="85725" y="19417"/>
                </a:cubicBezTo>
                <a:cubicBezTo>
                  <a:pt x="75486" y="24537"/>
                  <a:pt x="66675" y="19417"/>
                  <a:pt x="57150" y="28942"/>
                </a:cubicBezTo>
                <a:close/>
              </a:path>
            </a:pathLst>
          </a:cu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952500" y="4149471"/>
            <a:ext cx="161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Grow a stroke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52500" y="3498080"/>
            <a:ext cx="161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Grow a stroke</a:t>
            </a:r>
            <a:endParaRPr lang="zh-CN" altLang="en-US" dirty="0"/>
          </a:p>
        </p:txBody>
      </p:sp>
      <p:sp>
        <p:nvSpPr>
          <p:cNvPr id="11" name="任意多边形 10"/>
          <p:cNvSpPr/>
          <p:nvPr/>
        </p:nvSpPr>
        <p:spPr>
          <a:xfrm>
            <a:off x="6134100" y="3819525"/>
            <a:ext cx="296595" cy="295596"/>
          </a:xfrm>
          <a:custGeom>
            <a:avLst/>
            <a:gdLst>
              <a:gd name="connsiteX0" fmla="*/ 200025 w 296595"/>
              <a:gd name="connsiteY0" fmla="*/ 0 h 295596"/>
              <a:gd name="connsiteX1" fmla="*/ 152400 w 296595"/>
              <a:gd name="connsiteY1" fmla="*/ 9525 h 295596"/>
              <a:gd name="connsiteX2" fmla="*/ 85725 w 296595"/>
              <a:gd name="connsiteY2" fmla="*/ 19050 h 295596"/>
              <a:gd name="connsiteX3" fmla="*/ 47625 w 296595"/>
              <a:gd name="connsiteY3" fmla="*/ 28575 h 295596"/>
              <a:gd name="connsiteX4" fmla="*/ 19050 w 296595"/>
              <a:gd name="connsiteY4" fmla="*/ 85725 h 295596"/>
              <a:gd name="connsiteX5" fmla="*/ 0 w 296595"/>
              <a:gd name="connsiteY5" fmla="*/ 209550 h 295596"/>
              <a:gd name="connsiteX6" fmla="*/ 9525 w 296595"/>
              <a:gd name="connsiteY6" fmla="*/ 247650 h 295596"/>
              <a:gd name="connsiteX7" fmla="*/ 38100 w 296595"/>
              <a:gd name="connsiteY7" fmla="*/ 257175 h 295596"/>
              <a:gd name="connsiteX8" fmla="*/ 66675 w 296595"/>
              <a:gd name="connsiteY8" fmla="*/ 276225 h 295596"/>
              <a:gd name="connsiteX9" fmla="*/ 104775 w 296595"/>
              <a:gd name="connsiteY9" fmla="*/ 285750 h 295596"/>
              <a:gd name="connsiteX10" fmla="*/ 133350 w 296595"/>
              <a:gd name="connsiteY10" fmla="*/ 295275 h 295596"/>
              <a:gd name="connsiteX11" fmla="*/ 285750 w 296595"/>
              <a:gd name="connsiteY11" fmla="*/ 257175 h 295596"/>
              <a:gd name="connsiteX12" fmla="*/ 295275 w 296595"/>
              <a:gd name="connsiteY12" fmla="*/ 228600 h 295596"/>
              <a:gd name="connsiteX13" fmla="*/ 266700 w 296595"/>
              <a:gd name="connsiteY13" fmla="*/ 66675 h 295596"/>
              <a:gd name="connsiteX14" fmla="*/ 238125 w 296595"/>
              <a:gd name="connsiteY14" fmla="*/ 57150 h 295596"/>
              <a:gd name="connsiteX15" fmla="*/ 200025 w 296595"/>
              <a:gd name="connsiteY15" fmla="*/ 0 h 29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6595" h="295596">
                <a:moveTo>
                  <a:pt x="200025" y="0"/>
                </a:moveTo>
                <a:cubicBezTo>
                  <a:pt x="184150" y="3175"/>
                  <a:pt x="168369" y="6863"/>
                  <a:pt x="152400" y="9525"/>
                </a:cubicBezTo>
                <a:cubicBezTo>
                  <a:pt x="130255" y="13216"/>
                  <a:pt x="107814" y="15034"/>
                  <a:pt x="85725" y="19050"/>
                </a:cubicBezTo>
                <a:cubicBezTo>
                  <a:pt x="72845" y="21392"/>
                  <a:pt x="60325" y="25400"/>
                  <a:pt x="47625" y="28575"/>
                </a:cubicBezTo>
                <a:cubicBezTo>
                  <a:pt x="33497" y="49767"/>
                  <a:pt x="22994" y="60092"/>
                  <a:pt x="19050" y="85725"/>
                </a:cubicBezTo>
                <a:cubicBezTo>
                  <a:pt x="-1998" y="222538"/>
                  <a:pt x="22927" y="140770"/>
                  <a:pt x="0" y="209550"/>
                </a:cubicBezTo>
                <a:cubicBezTo>
                  <a:pt x="3175" y="222250"/>
                  <a:pt x="1347" y="237428"/>
                  <a:pt x="9525" y="247650"/>
                </a:cubicBezTo>
                <a:cubicBezTo>
                  <a:pt x="15797" y="255490"/>
                  <a:pt x="29120" y="252685"/>
                  <a:pt x="38100" y="257175"/>
                </a:cubicBezTo>
                <a:cubicBezTo>
                  <a:pt x="48339" y="262295"/>
                  <a:pt x="56153" y="271716"/>
                  <a:pt x="66675" y="276225"/>
                </a:cubicBezTo>
                <a:cubicBezTo>
                  <a:pt x="78707" y="281382"/>
                  <a:pt x="92188" y="282154"/>
                  <a:pt x="104775" y="285750"/>
                </a:cubicBezTo>
                <a:cubicBezTo>
                  <a:pt x="114429" y="288508"/>
                  <a:pt x="123825" y="292100"/>
                  <a:pt x="133350" y="295275"/>
                </a:cubicBezTo>
                <a:cubicBezTo>
                  <a:pt x="208144" y="289522"/>
                  <a:pt x="248228" y="313459"/>
                  <a:pt x="285750" y="257175"/>
                </a:cubicBezTo>
                <a:cubicBezTo>
                  <a:pt x="291319" y="248821"/>
                  <a:pt x="292100" y="238125"/>
                  <a:pt x="295275" y="228600"/>
                </a:cubicBezTo>
                <a:cubicBezTo>
                  <a:pt x="293970" y="210329"/>
                  <a:pt x="308148" y="99834"/>
                  <a:pt x="266700" y="66675"/>
                </a:cubicBezTo>
                <a:cubicBezTo>
                  <a:pt x="258860" y="60403"/>
                  <a:pt x="247650" y="60325"/>
                  <a:pt x="238125" y="57150"/>
                </a:cubicBezTo>
                <a:lnTo>
                  <a:pt x="200025" y="0"/>
                </a:lnTo>
                <a:close/>
              </a:path>
            </a:pathLst>
          </a:cu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3535660" y="3845188"/>
            <a:ext cx="296595" cy="295596"/>
          </a:xfrm>
          <a:custGeom>
            <a:avLst/>
            <a:gdLst>
              <a:gd name="connsiteX0" fmla="*/ 200025 w 296595"/>
              <a:gd name="connsiteY0" fmla="*/ 0 h 295596"/>
              <a:gd name="connsiteX1" fmla="*/ 152400 w 296595"/>
              <a:gd name="connsiteY1" fmla="*/ 9525 h 295596"/>
              <a:gd name="connsiteX2" fmla="*/ 85725 w 296595"/>
              <a:gd name="connsiteY2" fmla="*/ 19050 h 295596"/>
              <a:gd name="connsiteX3" fmla="*/ 47625 w 296595"/>
              <a:gd name="connsiteY3" fmla="*/ 28575 h 295596"/>
              <a:gd name="connsiteX4" fmla="*/ 19050 w 296595"/>
              <a:gd name="connsiteY4" fmla="*/ 85725 h 295596"/>
              <a:gd name="connsiteX5" fmla="*/ 0 w 296595"/>
              <a:gd name="connsiteY5" fmla="*/ 209550 h 295596"/>
              <a:gd name="connsiteX6" fmla="*/ 9525 w 296595"/>
              <a:gd name="connsiteY6" fmla="*/ 247650 h 295596"/>
              <a:gd name="connsiteX7" fmla="*/ 38100 w 296595"/>
              <a:gd name="connsiteY7" fmla="*/ 257175 h 295596"/>
              <a:gd name="connsiteX8" fmla="*/ 66675 w 296595"/>
              <a:gd name="connsiteY8" fmla="*/ 276225 h 295596"/>
              <a:gd name="connsiteX9" fmla="*/ 104775 w 296595"/>
              <a:gd name="connsiteY9" fmla="*/ 285750 h 295596"/>
              <a:gd name="connsiteX10" fmla="*/ 133350 w 296595"/>
              <a:gd name="connsiteY10" fmla="*/ 295275 h 295596"/>
              <a:gd name="connsiteX11" fmla="*/ 285750 w 296595"/>
              <a:gd name="connsiteY11" fmla="*/ 257175 h 295596"/>
              <a:gd name="connsiteX12" fmla="*/ 295275 w 296595"/>
              <a:gd name="connsiteY12" fmla="*/ 228600 h 295596"/>
              <a:gd name="connsiteX13" fmla="*/ 266700 w 296595"/>
              <a:gd name="connsiteY13" fmla="*/ 66675 h 295596"/>
              <a:gd name="connsiteX14" fmla="*/ 238125 w 296595"/>
              <a:gd name="connsiteY14" fmla="*/ 57150 h 295596"/>
              <a:gd name="connsiteX15" fmla="*/ 200025 w 296595"/>
              <a:gd name="connsiteY15" fmla="*/ 0 h 29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6595" h="295596">
                <a:moveTo>
                  <a:pt x="200025" y="0"/>
                </a:moveTo>
                <a:cubicBezTo>
                  <a:pt x="184150" y="3175"/>
                  <a:pt x="168369" y="6863"/>
                  <a:pt x="152400" y="9525"/>
                </a:cubicBezTo>
                <a:cubicBezTo>
                  <a:pt x="130255" y="13216"/>
                  <a:pt x="107814" y="15034"/>
                  <a:pt x="85725" y="19050"/>
                </a:cubicBezTo>
                <a:cubicBezTo>
                  <a:pt x="72845" y="21392"/>
                  <a:pt x="60325" y="25400"/>
                  <a:pt x="47625" y="28575"/>
                </a:cubicBezTo>
                <a:cubicBezTo>
                  <a:pt x="33497" y="49767"/>
                  <a:pt x="22994" y="60092"/>
                  <a:pt x="19050" y="85725"/>
                </a:cubicBezTo>
                <a:cubicBezTo>
                  <a:pt x="-1998" y="222538"/>
                  <a:pt x="22927" y="140770"/>
                  <a:pt x="0" y="209550"/>
                </a:cubicBezTo>
                <a:cubicBezTo>
                  <a:pt x="3175" y="222250"/>
                  <a:pt x="1347" y="237428"/>
                  <a:pt x="9525" y="247650"/>
                </a:cubicBezTo>
                <a:cubicBezTo>
                  <a:pt x="15797" y="255490"/>
                  <a:pt x="29120" y="252685"/>
                  <a:pt x="38100" y="257175"/>
                </a:cubicBezTo>
                <a:cubicBezTo>
                  <a:pt x="48339" y="262295"/>
                  <a:pt x="56153" y="271716"/>
                  <a:pt x="66675" y="276225"/>
                </a:cubicBezTo>
                <a:cubicBezTo>
                  <a:pt x="78707" y="281382"/>
                  <a:pt x="92188" y="282154"/>
                  <a:pt x="104775" y="285750"/>
                </a:cubicBezTo>
                <a:cubicBezTo>
                  <a:pt x="114429" y="288508"/>
                  <a:pt x="123825" y="292100"/>
                  <a:pt x="133350" y="295275"/>
                </a:cubicBezTo>
                <a:cubicBezTo>
                  <a:pt x="208144" y="289522"/>
                  <a:pt x="248228" y="313459"/>
                  <a:pt x="285750" y="257175"/>
                </a:cubicBezTo>
                <a:cubicBezTo>
                  <a:pt x="291319" y="248821"/>
                  <a:pt x="292100" y="238125"/>
                  <a:pt x="295275" y="228600"/>
                </a:cubicBezTo>
                <a:cubicBezTo>
                  <a:pt x="293970" y="210329"/>
                  <a:pt x="308148" y="99834"/>
                  <a:pt x="266700" y="66675"/>
                </a:cubicBezTo>
                <a:cubicBezTo>
                  <a:pt x="258860" y="60403"/>
                  <a:pt x="247650" y="60325"/>
                  <a:pt x="238125" y="57150"/>
                </a:cubicBezTo>
                <a:lnTo>
                  <a:pt x="200025" y="0"/>
                </a:lnTo>
                <a:close/>
              </a:path>
            </a:pathLst>
          </a:cu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404337" y="3521659"/>
            <a:ext cx="296595" cy="295596"/>
          </a:xfrm>
          <a:custGeom>
            <a:avLst/>
            <a:gdLst>
              <a:gd name="connsiteX0" fmla="*/ 200025 w 296595"/>
              <a:gd name="connsiteY0" fmla="*/ 0 h 295596"/>
              <a:gd name="connsiteX1" fmla="*/ 152400 w 296595"/>
              <a:gd name="connsiteY1" fmla="*/ 9525 h 295596"/>
              <a:gd name="connsiteX2" fmla="*/ 85725 w 296595"/>
              <a:gd name="connsiteY2" fmla="*/ 19050 h 295596"/>
              <a:gd name="connsiteX3" fmla="*/ 47625 w 296595"/>
              <a:gd name="connsiteY3" fmla="*/ 28575 h 295596"/>
              <a:gd name="connsiteX4" fmla="*/ 19050 w 296595"/>
              <a:gd name="connsiteY4" fmla="*/ 85725 h 295596"/>
              <a:gd name="connsiteX5" fmla="*/ 0 w 296595"/>
              <a:gd name="connsiteY5" fmla="*/ 209550 h 295596"/>
              <a:gd name="connsiteX6" fmla="*/ 9525 w 296595"/>
              <a:gd name="connsiteY6" fmla="*/ 247650 h 295596"/>
              <a:gd name="connsiteX7" fmla="*/ 38100 w 296595"/>
              <a:gd name="connsiteY7" fmla="*/ 257175 h 295596"/>
              <a:gd name="connsiteX8" fmla="*/ 66675 w 296595"/>
              <a:gd name="connsiteY8" fmla="*/ 276225 h 295596"/>
              <a:gd name="connsiteX9" fmla="*/ 104775 w 296595"/>
              <a:gd name="connsiteY9" fmla="*/ 285750 h 295596"/>
              <a:gd name="connsiteX10" fmla="*/ 133350 w 296595"/>
              <a:gd name="connsiteY10" fmla="*/ 295275 h 295596"/>
              <a:gd name="connsiteX11" fmla="*/ 285750 w 296595"/>
              <a:gd name="connsiteY11" fmla="*/ 257175 h 295596"/>
              <a:gd name="connsiteX12" fmla="*/ 295275 w 296595"/>
              <a:gd name="connsiteY12" fmla="*/ 228600 h 295596"/>
              <a:gd name="connsiteX13" fmla="*/ 266700 w 296595"/>
              <a:gd name="connsiteY13" fmla="*/ 66675 h 295596"/>
              <a:gd name="connsiteX14" fmla="*/ 238125 w 296595"/>
              <a:gd name="connsiteY14" fmla="*/ 57150 h 295596"/>
              <a:gd name="connsiteX15" fmla="*/ 200025 w 296595"/>
              <a:gd name="connsiteY15" fmla="*/ 0 h 29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6595" h="295596">
                <a:moveTo>
                  <a:pt x="200025" y="0"/>
                </a:moveTo>
                <a:cubicBezTo>
                  <a:pt x="184150" y="3175"/>
                  <a:pt x="168369" y="6863"/>
                  <a:pt x="152400" y="9525"/>
                </a:cubicBezTo>
                <a:cubicBezTo>
                  <a:pt x="130255" y="13216"/>
                  <a:pt x="107814" y="15034"/>
                  <a:pt x="85725" y="19050"/>
                </a:cubicBezTo>
                <a:cubicBezTo>
                  <a:pt x="72845" y="21392"/>
                  <a:pt x="60325" y="25400"/>
                  <a:pt x="47625" y="28575"/>
                </a:cubicBezTo>
                <a:cubicBezTo>
                  <a:pt x="33497" y="49767"/>
                  <a:pt x="22994" y="60092"/>
                  <a:pt x="19050" y="85725"/>
                </a:cubicBezTo>
                <a:cubicBezTo>
                  <a:pt x="-1998" y="222538"/>
                  <a:pt x="22927" y="140770"/>
                  <a:pt x="0" y="209550"/>
                </a:cubicBezTo>
                <a:cubicBezTo>
                  <a:pt x="3175" y="222250"/>
                  <a:pt x="1347" y="237428"/>
                  <a:pt x="9525" y="247650"/>
                </a:cubicBezTo>
                <a:cubicBezTo>
                  <a:pt x="15797" y="255490"/>
                  <a:pt x="29120" y="252685"/>
                  <a:pt x="38100" y="257175"/>
                </a:cubicBezTo>
                <a:cubicBezTo>
                  <a:pt x="48339" y="262295"/>
                  <a:pt x="56153" y="271716"/>
                  <a:pt x="66675" y="276225"/>
                </a:cubicBezTo>
                <a:cubicBezTo>
                  <a:pt x="78707" y="281382"/>
                  <a:pt x="92188" y="282154"/>
                  <a:pt x="104775" y="285750"/>
                </a:cubicBezTo>
                <a:cubicBezTo>
                  <a:pt x="114429" y="288508"/>
                  <a:pt x="123825" y="292100"/>
                  <a:pt x="133350" y="295275"/>
                </a:cubicBezTo>
                <a:cubicBezTo>
                  <a:pt x="208144" y="289522"/>
                  <a:pt x="248228" y="313459"/>
                  <a:pt x="285750" y="257175"/>
                </a:cubicBezTo>
                <a:cubicBezTo>
                  <a:pt x="291319" y="248821"/>
                  <a:pt x="292100" y="238125"/>
                  <a:pt x="295275" y="228600"/>
                </a:cubicBezTo>
                <a:cubicBezTo>
                  <a:pt x="293970" y="210329"/>
                  <a:pt x="308148" y="99834"/>
                  <a:pt x="266700" y="66675"/>
                </a:cubicBezTo>
                <a:cubicBezTo>
                  <a:pt x="258860" y="60403"/>
                  <a:pt x="247650" y="60325"/>
                  <a:pt x="238125" y="57150"/>
                </a:cubicBezTo>
                <a:lnTo>
                  <a:pt x="200025" y="0"/>
                </a:lnTo>
                <a:close/>
              </a:path>
            </a:pathLst>
          </a:cu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27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Sketch Pursuit for Primal Sketch 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200" y="1217920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Phase 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71" y="2192521"/>
            <a:ext cx="73628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059" y="3462338"/>
            <a:ext cx="41719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83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Sketch Pursuit for Primal Sketch 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200" y="1217920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Phase 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85200" y="2425700"/>
            <a:ext cx="32904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Overall 10 graph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operators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is proposed facilitate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the sketch pursuit process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to transverse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the sketch graph space.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789827"/>
            <a:ext cx="5619750" cy="4353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>
          <a:xfrm>
            <a:off x="552635" y="4191000"/>
            <a:ext cx="2066925" cy="55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Simplified Version of DDMCMC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33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Sketch Pursuit for Primal Sketch 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200" y="1217920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Phase 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35" y="1695450"/>
            <a:ext cx="49149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10225" y="2028825"/>
            <a:ext cx="34575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Input image.</a:t>
            </a:r>
          </a:p>
          <a:p>
            <a:pPr marL="342900" indent="-342900">
              <a:buAutoNum type="alphaLcPeriod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Sketch map after Phase 1.</a:t>
            </a:r>
          </a:p>
          <a:p>
            <a:pPr marL="342900" indent="-342900">
              <a:buAutoNum type="alphaLcPeriod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Sketch map after Phase 2.</a:t>
            </a:r>
          </a:p>
          <a:p>
            <a:pPr marL="342900" indent="-342900">
              <a:buAutoNum type="alphaLcPeriod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zoom-in view of the upper rectangle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in b.</a:t>
            </a:r>
          </a:p>
          <a:p>
            <a:pPr marL="342900" indent="-342900">
              <a:buAutoNum type="alphaLcPeriod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Applying O3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– connecting two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vertices.</a:t>
            </a:r>
          </a:p>
          <a:p>
            <a:pPr marL="342900" indent="-342900">
              <a:buAutoNum type="alphaLcPeriod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Applying O5 –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extending two strokes and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cross.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83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Sketch Pursuit for Primal Sketch 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200" y="1217920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Phase 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99" y="1720602"/>
            <a:ext cx="77533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23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530476"/>
            <a:ext cx="80200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Sketch Pursuit for Primal Sketch 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0525" y="2063919"/>
            <a:ext cx="6534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Probability model for the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primal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sketch representation: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095500" y="2886074"/>
            <a:ext cx="3257550" cy="6572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5562600" y="2886075"/>
            <a:ext cx="2085975" cy="6572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466850" y="3543301"/>
            <a:ext cx="628650" cy="3286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295525" y="3564733"/>
            <a:ext cx="712208" cy="3286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2943225" y="2647950"/>
            <a:ext cx="590550" cy="2381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50671" y="2425701"/>
            <a:ext cx="295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Sparse Coding Residual Error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4" name="直接箭头连接符 13"/>
          <p:cNvCxnSpPr>
            <a:stCxn id="8" idx="2"/>
          </p:cNvCxnSpPr>
          <p:nvPr/>
        </p:nvCxnSpPr>
        <p:spPr>
          <a:xfrm>
            <a:off x="6605588" y="3543300"/>
            <a:ext cx="404812" cy="35004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53125" y="3974585"/>
            <a:ext cx="2881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FRAME Residual Error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H="1">
            <a:off x="1295400" y="3893345"/>
            <a:ext cx="381000" cy="33575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200" y="4311651"/>
            <a:ext cx="2748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Dictionary Coding Length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24377" y="4311651"/>
            <a:ext cx="2233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FRAME Coding Length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>
            <a:off x="2621971" y="3895724"/>
            <a:ext cx="404812" cy="35004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04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Sketch Pursuit for Primal Sketch 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200" y="1217920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Phase 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219325"/>
            <a:ext cx="7239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>
          <a:xfrm>
            <a:off x="3600450" y="2957513"/>
            <a:ext cx="3438526" cy="5524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4448175" y="3552825"/>
            <a:ext cx="2181225" cy="4762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5276850" y="4029075"/>
            <a:ext cx="485772" cy="3905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67124" y="4419600"/>
            <a:ext cx="3219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Simplify FRAME Residual Error as a local Gaussian distribution.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4" name="直接箭头连接符 13"/>
          <p:cNvCxnSpPr>
            <a:endCxn id="15" idx="1"/>
          </p:cNvCxnSpPr>
          <p:nvPr/>
        </p:nvCxnSpPr>
        <p:spPr>
          <a:xfrm flipV="1">
            <a:off x="7038976" y="3133725"/>
            <a:ext cx="408016" cy="13573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46992" y="2810559"/>
            <a:ext cx="1697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Sparse Coding Residual Error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6791325" y="3552825"/>
            <a:ext cx="561975" cy="314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箭头连接符 25"/>
          <p:cNvCxnSpPr>
            <a:stCxn id="25" idx="2"/>
          </p:cNvCxnSpPr>
          <p:nvPr/>
        </p:nvCxnSpPr>
        <p:spPr>
          <a:xfrm>
            <a:off x="7072313" y="3867150"/>
            <a:ext cx="374679" cy="3571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353300" y="4224337"/>
            <a:ext cx="1697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Dictionary Coding Length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00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1994"/>
          </a:xfrm>
          <a:custGeom>
            <a:avLst/>
            <a:gdLst/>
            <a:ahLst/>
            <a:cxnLst/>
            <a:rect l="l" t="t" r="r" b="b"/>
            <a:pathLst>
              <a:path w="9144000" h="1931994">
                <a:moveTo>
                  <a:pt x="0" y="0"/>
                </a:moveTo>
                <a:lnTo>
                  <a:pt x="9144000" y="0"/>
                </a:lnTo>
                <a:lnTo>
                  <a:pt x="9144000" y="1312686"/>
                </a:lnTo>
                <a:cubicBezTo>
                  <a:pt x="8601739" y="1266259"/>
                  <a:pt x="7954001" y="1250245"/>
                  <a:pt x="7291812" y="1250310"/>
                </a:cubicBezTo>
                <a:cubicBezTo>
                  <a:pt x="6281032" y="1250409"/>
                  <a:pt x="5236584" y="1287973"/>
                  <a:pt x="4481945" y="1314751"/>
                </a:cubicBezTo>
                <a:cubicBezTo>
                  <a:pt x="3125499" y="1362884"/>
                  <a:pt x="1331886" y="1679974"/>
                  <a:pt x="0" y="1931994"/>
                </a:cubicBezTo>
                <a:close/>
              </a:path>
            </a:pathLst>
          </a:custGeom>
          <a:gradFill flip="none" rotWithShape="1">
            <a:gsLst>
              <a:gs pos="76000">
                <a:srgbClr val="0070C0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Oval 6"/>
          <p:cNvSpPr/>
          <p:nvPr/>
        </p:nvSpPr>
        <p:spPr>
          <a:xfrm flipH="1">
            <a:off x="-13852" y="1237610"/>
            <a:ext cx="9157852" cy="1188091"/>
          </a:xfrm>
          <a:custGeom>
            <a:avLst/>
            <a:gdLst/>
            <a:ahLst/>
            <a:cxnLst/>
            <a:rect l="l" t="t" r="r" b="b"/>
            <a:pathLst>
              <a:path w="9157855" h="1267817">
                <a:moveTo>
                  <a:pt x="1866041" y="1"/>
                </a:moveTo>
                <a:cubicBezTo>
                  <a:pt x="2876821" y="107"/>
                  <a:pt x="3921269" y="40191"/>
                  <a:pt x="4675909" y="68766"/>
                </a:cubicBezTo>
                <a:cubicBezTo>
                  <a:pt x="6032355" y="120129"/>
                  <a:pt x="7825969" y="458497"/>
                  <a:pt x="9157855" y="727429"/>
                </a:cubicBezTo>
                <a:lnTo>
                  <a:pt x="9157855" y="948978"/>
                </a:lnTo>
                <a:cubicBezTo>
                  <a:pt x="7774003" y="620971"/>
                  <a:pt x="6213223" y="594176"/>
                  <a:pt x="4762500" y="640266"/>
                </a:cubicBezTo>
                <a:cubicBezTo>
                  <a:pt x="3423312" y="682813"/>
                  <a:pt x="1363266" y="924591"/>
                  <a:pt x="0" y="1267817"/>
                </a:cubicBezTo>
                <a:lnTo>
                  <a:pt x="0" y="67713"/>
                </a:lnTo>
                <a:cubicBezTo>
                  <a:pt x="545073" y="17313"/>
                  <a:pt x="1198208" y="-69"/>
                  <a:pt x="1866041" y="1"/>
                </a:cubicBezTo>
                <a:close/>
              </a:path>
            </a:pathLst>
          </a:cu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-13854" y="1"/>
            <a:ext cx="855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Sketch Pursuit for Primal Sketch 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200" y="1217920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Phase 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3" y="1504950"/>
            <a:ext cx="741045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56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75307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rPr>
              <a:t>Episode </a:t>
            </a:r>
            <a:r>
              <a:rPr lang="en-US" altLang="zh-CN" sz="5400" b="1" dirty="0" smtClean="0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rPr>
              <a:t>5</a:t>
            </a:r>
            <a:endParaRPr lang="zh-CN" altLang="en-US" sz="5400" b="1" dirty="0">
              <a:solidFill>
                <a:schemeClr val="bg1"/>
              </a:solidFill>
              <a:latin typeface="Arial Black" pitchFamily="34" charset="0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571751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Reviews, Problems, </a:t>
            </a:r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and </a:t>
            </a:r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Vista 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53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5411</TotalTime>
  <Words>2546</Words>
  <Application>Microsoft Office PowerPoint</Application>
  <PresentationFormat>全屏显示(16:9)</PresentationFormat>
  <Paragraphs>439</Paragraphs>
  <Slides>111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111</vt:i4>
      </vt:variant>
    </vt:vector>
  </HeadingPairs>
  <TitlesOfParts>
    <vt:vector size="121" baseType="lpstr">
      <vt:lpstr>Arial</vt:lpstr>
      <vt:lpstr>宋体</vt:lpstr>
      <vt:lpstr>Courier New</vt:lpstr>
      <vt:lpstr>Calibri</vt:lpstr>
      <vt:lpstr>微软雅黑</vt:lpstr>
      <vt:lpstr>方正超粗黑简体</vt:lpstr>
      <vt:lpstr>Times New Roman</vt:lpstr>
      <vt:lpstr>Arial Black</vt:lpstr>
      <vt:lpstr>方正粗倩简体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锐普2011新年PPT动画模板</dc:title>
  <dc:creator>锐普PPT</dc:creator>
  <dc:description>www.rapidppt.com</dc:description>
  <cp:lastModifiedBy>Windows 用户</cp:lastModifiedBy>
  <cp:revision>553</cp:revision>
  <dcterms:created xsi:type="dcterms:W3CDTF">2010-12-24T06:33:33Z</dcterms:created>
  <dcterms:modified xsi:type="dcterms:W3CDTF">2013-04-23T12:42:26Z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www.rapidppt.com</vt:lpwstr>
  </property>
</Properties>
</file>