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6abcfd3f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6abcfd3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6abcfd3ff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6abcfd3ff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6abcfd3ff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6abcfd3ff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6abcfd3ff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6abcfd3ff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6abcfd3ff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6abcfd3ff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6abcfd3ff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6abcfd3ff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6abcfd3ff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6abcfd3ff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6abcfd3ff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6abcfd3ff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6abcfd3ff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6abcfd3ff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6abcfd3ff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46abcfd3ff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6abcfd3ff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46abcfd3ff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6abcfd3ff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6abcfd3ff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6abcfd3ff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6abcfd3ff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46abcfd3ff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46abcfd3ff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6abcfd3ff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46abcfd3ff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6abcfd3ff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46abcfd3ff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6abcfd3ff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6abcfd3ff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46abcfd3ff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46abcfd3ff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46abcfd3ff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46abcfd3ff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6abcfd3ff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46abcfd3ff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46abcfd3ff_0_6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46abcfd3ff_0_6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6abcfd3ff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46abcfd3ff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6abcfd3ff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6abcfd3ff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46abcfd3ff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46abcfd3ff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46abcfd3ff_0_6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46abcfd3ff_0_6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46abcfd3ff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46abcfd3ff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46abcfd3ff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46abcfd3ff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46abcfd3ff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46abcfd3ff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46abcfd3ff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46abcfd3ff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46abcfd3ff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46abcfd3ff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46abcfd3ff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46abcfd3ff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46abcfd3ff_0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46abcfd3ff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46abcfd3ff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46abcfd3ff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6abcfd3ff_0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6abcfd3ff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46abcfd3ff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46abcfd3ff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6abcfd3ff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6abcfd3ff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6abcfd3f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6abcfd3f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6abcfd3ff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6abcfd3ff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6abcfd3ff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6abcfd3ff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6abcfd3ff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6abcfd3ff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3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5.png"/><Relationship Id="rId6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1.png"/><Relationship Id="rId6" Type="http://schemas.openxmlformats.org/officeDocument/2006/relationships/image" Target="../media/image3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csd.uwo.ca/courses/CS9840a/Lecture2_knn.pdf" TargetMode="External"/><Relationship Id="rId4" Type="http://schemas.openxmlformats.org/officeDocument/2006/relationships/hyperlink" Target="http://www.csd.uwo.ca/courses/CS9840a/Lecture2_knn.pdf" TargetMode="External"/><Relationship Id="rId10" Type="http://schemas.openxmlformats.org/officeDocument/2006/relationships/image" Target="../media/image2.png"/><Relationship Id="rId9" Type="http://schemas.openxmlformats.org/officeDocument/2006/relationships/image" Target="../media/image1.png"/><Relationship Id="rId5" Type="http://schemas.openxmlformats.org/officeDocument/2006/relationships/hyperlink" Target="http://classes.engr.oregonstate.edu/eecs/spring2012/cs534/notes/knn.pdf" TargetMode="External"/><Relationship Id="rId6" Type="http://schemas.openxmlformats.org/officeDocument/2006/relationships/hyperlink" Target="http://classes.engr.oregonstate.edu/eecs/spring2012/cs534/notes/knn.pdf" TargetMode="External"/><Relationship Id="rId7" Type="http://schemas.openxmlformats.org/officeDocument/2006/relationships/hyperlink" Target="http://people.csail.mit.edu/dsontag/courses/ml12/slides/lecture10.pdf" TargetMode="External"/><Relationship Id="rId8" Type="http://schemas.openxmlformats.org/officeDocument/2006/relationships/hyperlink" Target="http://people.csail.mit.edu/dsontag/courses/ml12/slides/lecture10.pdf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Relationship Id="rId7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33.png"/><Relationship Id="rId5" Type="http://schemas.openxmlformats.org/officeDocument/2006/relationships/image" Target="../media/image27.png"/><Relationship Id="rId6" Type="http://schemas.openxmlformats.org/officeDocument/2006/relationships/image" Target="../media/image26.png"/><Relationship Id="rId7" Type="http://schemas.openxmlformats.org/officeDocument/2006/relationships/image" Target="../media/image28.png"/><Relationship Id="rId8" Type="http://schemas.openxmlformats.org/officeDocument/2006/relationships/image" Target="../media/image3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2.png"/><Relationship Id="rId6" Type="http://schemas.openxmlformats.org/officeDocument/2006/relationships/image" Target="../media/image27.png"/><Relationship Id="rId7" Type="http://schemas.openxmlformats.org/officeDocument/2006/relationships/image" Target="../media/image3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9.png"/><Relationship Id="rId6" Type="http://schemas.openxmlformats.org/officeDocument/2006/relationships/image" Target="../media/image38.png"/><Relationship Id="rId7" Type="http://schemas.openxmlformats.org/officeDocument/2006/relationships/image" Target="../media/image3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5.gif"/><Relationship Id="rId4" Type="http://schemas.openxmlformats.org/officeDocument/2006/relationships/hyperlink" Target="http://mlwiki.org/index.php/ROC_Analysis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stanford.edu/class/ee103/visualizations/kmeans/kmeans.html" TargetMode="External"/><Relationship Id="rId4" Type="http://schemas.openxmlformats.org/officeDocument/2006/relationships/hyperlink" Target="https://www.naftaliharris.com/blog/visualizing-k-means-clustering/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docs.google.com/document/d/1xLeBU-n8nuMT6zhLyLL1NIGuu25SJU1OWl9eybdgjXg/edit?usp=sharing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vision.stanford.edu/teaching/cs231n-demos/knn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136350"/>
            <a:ext cx="8520600" cy="166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/>
              <a:t>CS145 Discussion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Week 5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2345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/>
              <a:t>Junheng, Shengming, Yunsheng</a:t>
            </a:r>
            <a:endParaRPr sz="24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/>
              <a:t>11/2/2018</a:t>
            </a:r>
            <a:endParaRPr sz="24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9700" y="273476"/>
            <a:ext cx="792600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000" y="458575"/>
            <a:ext cx="1268500" cy="4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KNN: How to Choose K?</a:t>
            </a:r>
            <a:endParaRPr/>
          </a:p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22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8" name="Google Shape;14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249" y="1281434"/>
            <a:ext cx="8516099" cy="3541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KNN: How to Choose K?</a:t>
            </a:r>
            <a:endParaRPr/>
          </a:p>
        </p:txBody>
      </p:sp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Larger K gives smoother </a:t>
            </a:r>
            <a:r>
              <a:rPr lang="zh-CN">
                <a:solidFill>
                  <a:srgbClr val="000000"/>
                </a:solidFill>
              </a:rPr>
              <a:t>boundaries</a:t>
            </a:r>
            <a:r>
              <a:rPr lang="zh-CN">
                <a:solidFill>
                  <a:srgbClr val="000000"/>
                </a:solidFill>
              </a:rPr>
              <a:t>, better for generalization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Only if locality is preserved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K too large → looking at samples too far away that are not from the same class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Can choose K through cross-validation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55" name="Google Shape;15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3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8" name="Google Shape;15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3225" y="2485375"/>
            <a:ext cx="4473200" cy="265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KNN: How to Choose K?</a:t>
            </a:r>
            <a:endParaRPr/>
          </a:p>
        </p:txBody>
      </p:sp>
      <p:sp>
        <p:nvSpPr>
          <p:cNvPr id="164" name="Google Shape;164;p24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65" name="Google Shape;16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24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8" name="Google Shape;16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562" y="1175124"/>
            <a:ext cx="7748876" cy="39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KNN: Multi-Model Distributions</a:t>
            </a:r>
            <a:endParaRPr/>
          </a:p>
        </p:txBody>
      </p:sp>
      <p:sp>
        <p:nvSpPr>
          <p:cNvPr id="174" name="Google Shape;174;p25"/>
          <p:cNvSpPr txBox="1"/>
          <p:nvPr>
            <p:ph idx="1" type="body"/>
          </p:nvPr>
        </p:nvSpPr>
        <p:spPr>
          <a:xfrm>
            <a:off x="311700" y="1281425"/>
            <a:ext cx="42603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Many classification models would not work for this 2-class classification problem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Linear-R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Logistic-R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Decision-Tree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SVM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Nearest neighbors will do reasonably well</a:t>
            </a:r>
            <a:endParaRPr>
              <a:solidFill>
                <a:srgbClr val="000000"/>
              </a:solidFill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75" name="Google Shape;17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25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8" name="Google Shape;17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4275" y="1185500"/>
            <a:ext cx="3091430" cy="379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Decision Boundaries</a:t>
            </a:r>
            <a:endParaRPr/>
          </a:p>
        </p:txBody>
      </p:sp>
      <p:sp>
        <p:nvSpPr>
          <p:cNvPr id="184" name="Google Shape;184;p26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Voronoi diagram is useful for visualization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85" name="Google Shape;18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26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8" name="Google Shape;18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8262" y="1810450"/>
            <a:ext cx="5547475" cy="333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Decision Boundaries</a:t>
            </a:r>
            <a:endParaRPr/>
          </a:p>
        </p:txBody>
      </p:sp>
      <p:sp>
        <p:nvSpPr>
          <p:cNvPr id="194" name="Google Shape;194;p27"/>
          <p:cNvSpPr txBox="1"/>
          <p:nvPr>
            <p:ph idx="1" type="body"/>
          </p:nvPr>
        </p:nvSpPr>
        <p:spPr>
          <a:xfrm>
            <a:off x="311700" y="1281425"/>
            <a:ext cx="42603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Decision boundaries are formed by a subset of the Voronoi Diagram of the training data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Each line segment is equidistant between two points of opposite class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The more examples that are stored, the more fragmented and complex the decision boundaries can be.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5" name="Google Shape;19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27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8" name="Google Shape;19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7725" y="1185500"/>
            <a:ext cx="3567636" cy="379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KNN: Selection of Distance</a:t>
            </a:r>
            <a:endParaRPr/>
          </a:p>
        </p:txBody>
      </p:sp>
      <p:sp>
        <p:nvSpPr>
          <p:cNvPr id="204" name="Google Shape;204;p28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We use </a:t>
            </a:r>
            <a:r>
              <a:rPr lang="zh-CN">
                <a:solidFill>
                  <a:srgbClr val="000000"/>
                </a:solidFill>
              </a:rPr>
              <a:t>Euclidean</a:t>
            </a:r>
            <a:r>
              <a:rPr lang="zh-CN">
                <a:solidFill>
                  <a:srgbClr val="000000"/>
                </a:solidFill>
              </a:rPr>
              <a:t> Distance to find the nearest neighbor: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Euclidean distance treats each feature as equally important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Sometimes, some features (or dimensions) may be much more discriminative than other features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05" name="Google Shape;20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p28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8" name="Google Shape;20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0249" y="1738324"/>
            <a:ext cx="2838175" cy="88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600"/>
              <a:t>KNN Distance Selection: Extreme Example</a:t>
            </a:r>
            <a:endParaRPr sz="2600"/>
          </a:p>
        </p:txBody>
      </p:sp>
      <p:sp>
        <p:nvSpPr>
          <p:cNvPr id="214" name="Google Shape;214;p29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Feature 1 gives the correct class: 1 or 2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Feature 2 gives irrelevant number from 100 to 200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Dataset: [1, </a:t>
            </a:r>
            <a:r>
              <a:rPr lang="zh-CN">
                <a:solidFill>
                  <a:srgbClr val="000000"/>
                </a:solidFill>
              </a:rPr>
              <a:t>150</a:t>
            </a:r>
            <a:r>
              <a:rPr lang="zh-CN">
                <a:solidFill>
                  <a:srgbClr val="000000"/>
                </a:solidFill>
              </a:rPr>
              <a:t>], [2, 110]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Classify [1, 100]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Use Euclidean distance can result in wrong classification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Dense Example can help solve this problem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15" name="Google Shape;21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7" name="Google Shape;217;p29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18" name="Google Shape;21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2175" y="2731125"/>
            <a:ext cx="4500909" cy="482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89942" y="3342196"/>
            <a:ext cx="4516608" cy="482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600"/>
              <a:t>KNN Distance Selection: Extreme Example</a:t>
            </a:r>
            <a:endParaRPr sz="2600"/>
          </a:p>
        </p:txBody>
      </p:sp>
      <p:sp>
        <p:nvSpPr>
          <p:cNvPr id="225" name="Google Shape;225;p30"/>
          <p:cNvSpPr txBox="1"/>
          <p:nvPr>
            <p:ph idx="1" type="body"/>
          </p:nvPr>
        </p:nvSpPr>
        <p:spPr>
          <a:xfrm>
            <a:off x="311700" y="1281425"/>
            <a:ext cx="42603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Decision boundary is in red, and is really wrong because: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Feature 1 is discriminative, but its scale is small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Feature gives no class information but its scale is large, which dominates distance calculation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26" name="Google Shape;22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30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29" name="Google Shape;22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6125" y="1413300"/>
            <a:ext cx="4267200" cy="3137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1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KNN: Feature Normalization</a:t>
            </a:r>
            <a:endParaRPr/>
          </a:p>
        </p:txBody>
      </p:sp>
      <p:sp>
        <p:nvSpPr>
          <p:cNvPr id="235" name="Google Shape;235;p31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Normalize features that makes them be in the same scale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Different normalization approaches may reflect the result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Linear scale the feature in range [0,1]: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zh-CN">
                <a:solidFill>
                  <a:schemeClr val="dk1"/>
                </a:solidFill>
              </a:rPr>
              <a:t>Linear scale to 0 mean variance 1(Z-score):</a:t>
            </a:r>
            <a:endParaRPr>
              <a:solidFill>
                <a:schemeClr val="dk1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36" name="Google Shape;23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Google Shape;238;p31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39" name="Google Shape;23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5900" y="2412325"/>
            <a:ext cx="2476024" cy="85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6775" y="3832250"/>
            <a:ext cx="2145225" cy="72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Roadmap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Announcement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K-NN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Similarity Metrics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ROC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K-Means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Homework 3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Course Project Midterm Report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14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KNN: Feature Normalization</a:t>
            </a:r>
            <a:endParaRPr/>
          </a:p>
        </p:txBody>
      </p:sp>
      <p:sp>
        <p:nvSpPr>
          <p:cNvPr id="246" name="Google Shape;246;p32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Result comparison non-normalized vs normalized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47" name="Google Shape;24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32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0" name="Google Shape;25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3825" y="2088175"/>
            <a:ext cx="3806568" cy="279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58675" y="2023625"/>
            <a:ext cx="3425850" cy="28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KNN: Selection of Distance</a:t>
            </a:r>
            <a:endParaRPr/>
          </a:p>
        </p:txBody>
      </p:sp>
      <p:sp>
        <p:nvSpPr>
          <p:cNvPr id="257" name="Google Shape;257;p33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Feature normalization does not help in high dimensional spaces if most features are irrelevant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If the number of useful feature is smaller than the number of noisy features, Euclidean distance is dominated by noise.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58" name="Google Shape;25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0" name="Google Shape;260;p33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61" name="Google Shape;26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4150" y="2081894"/>
            <a:ext cx="4571998" cy="73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500"/>
              <a:t>KNN: Example of Noise Domination Problem</a:t>
            </a:r>
            <a:endParaRPr sz="2500"/>
          </a:p>
        </p:txBody>
      </p:sp>
      <p:pic>
        <p:nvPicPr>
          <p:cNvPr id="267" name="Google Shape;26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34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70" name="Google Shape;270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249" y="1660221"/>
            <a:ext cx="4242750" cy="3324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4429334"/>
            <a:ext cx="3981501" cy="65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KNN: Feature Weighting</a:t>
            </a:r>
            <a:endParaRPr/>
          </a:p>
        </p:txBody>
      </p:sp>
      <p:sp>
        <p:nvSpPr>
          <p:cNvPr id="277" name="Google Shape;277;p35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Scale each feature by its importance for classification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Use prior/domain knowledge to set the weight w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Use cross-validation to learn the weight w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78" name="Google Shape;27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35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81" name="Google Shape;28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2168" y="1739625"/>
            <a:ext cx="2399875" cy="6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6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KNN: Computational Complexity</a:t>
            </a:r>
            <a:endParaRPr/>
          </a:p>
        </p:txBody>
      </p:sp>
      <p:sp>
        <p:nvSpPr>
          <p:cNvPr id="287" name="Google Shape;287;p36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Suppose n examples with dimension d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For each point to be classified: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O(d) to compute distance to one example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O(nd) to compute distances to all examples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O(nk) time to find k closest examples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Total time: O(nk + nd)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Very expensive for a large number of queries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88" name="Google Shape;28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0" name="Google Shape;290;p36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7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KNN: Reduce Complexity</a:t>
            </a:r>
            <a:endParaRPr/>
          </a:p>
        </p:txBody>
      </p:sp>
      <p:sp>
        <p:nvSpPr>
          <p:cNvPr id="296" name="Google Shape;296;p37"/>
          <p:cNvSpPr txBox="1"/>
          <p:nvPr>
            <p:ph idx="1" type="body"/>
          </p:nvPr>
        </p:nvSpPr>
        <p:spPr>
          <a:xfrm>
            <a:off x="311700" y="1281425"/>
            <a:ext cx="57549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Reduce the dimensionality of the data: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Find a projection from high dimensional space to a lower dimensional space so that the distance between samples are approximately the same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Use </a:t>
            </a:r>
            <a:r>
              <a:rPr lang="zh-CN">
                <a:solidFill>
                  <a:srgbClr val="000000"/>
                </a:solidFill>
              </a:rPr>
              <a:t>Principal</a:t>
            </a:r>
            <a:r>
              <a:rPr lang="zh-CN">
                <a:solidFill>
                  <a:srgbClr val="000000"/>
                </a:solidFill>
              </a:rPr>
              <a:t> Component Analysis(PCA)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Apply smart data structure, e.v. k-d trees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97" name="Google Shape;29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9" name="Google Shape;299;p37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KNN: Summary</a:t>
            </a:r>
            <a:endParaRPr/>
          </a:p>
        </p:txBody>
      </p:sp>
      <p:sp>
        <p:nvSpPr>
          <p:cNvPr id="305" name="Google Shape;305;p38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Advantages: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Can be applied to the data from any distribution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The decision boundary is not necessarily to be linear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Simple and Intuitive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Good Classification with large number of samples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Disadvantages: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Chossing k may be tricky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Test stage is computationally expensive</a:t>
            </a:r>
            <a:endParaRPr>
              <a:solidFill>
                <a:srgbClr val="000000"/>
              </a:solidFill>
            </a:endParaRPr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zh-CN">
                <a:solidFill>
                  <a:srgbClr val="000000"/>
                </a:solidFill>
              </a:rPr>
              <a:t>No training stage, time-consuming test stage</a:t>
            </a:r>
            <a:endParaRPr>
              <a:solidFill>
                <a:srgbClr val="000000"/>
              </a:solidFill>
            </a:endParaRPr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zh-CN">
                <a:solidFill>
                  <a:srgbClr val="000000"/>
                </a:solidFill>
              </a:rPr>
              <a:t>Usually we can afford long training step but fast testing speed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Need large number of examples for accuracy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06" name="Google Shape;30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8" name="Google Shape;308;p38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9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Reference</a:t>
            </a:r>
            <a:endParaRPr/>
          </a:p>
        </p:txBody>
      </p:sp>
      <p:sp>
        <p:nvSpPr>
          <p:cNvPr id="314" name="Google Shape;314;p39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chemeClr val="dk1"/>
                </a:solidFill>
              </a:rPr>
              <a:t>•</a:t>
            </a:r>
            <a:r>
              <a:rPr lang="zh-CN" sz="2800" u="sng">
                <a:solidFill>
                  <a:schemeClr val="hlink"/>
                </a:solidFill>
                <a:hlinkClick r:id="rId3"/>
              </a:rPr>
              <a:t>http://www.csd.uwo.ca/courses/CS9840a/Lecture2_knn.pdf</a:t>
            </a:r>
            <a:endParaRPr sz="2800" u="sng">
              <a:solidFill>
                <a:schemeClr val="hlink"/>
              </a:solidFill>
              <a:hlinkClick r:id="rId4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chemeClr val="dk1"/>
                </a:solidFill>
              </a:rPr>
              <a:t>•</a:t>
            </a:r>
            <a:r>
              <a:rPr lang="zh-CN" sz="2800" u="sng">
                <a:solidFill>
                  <a:schemeClr val="hlink"/>
                </a:solidFill>
                <a:hlinkClick r:id="rId5"/>
              </a:rPr>
              <a:t>http://classes.engr.oregonstate.edu/eecs/spring2012/cs534/notes/knn.pdf</a:t>
            </a:r>
            <a:endParaRPr sz="2800" u="sng">
              <a:solidFill>
                <a:schemeClr val="hlink"/>
              </a:solidFill>
              <a:hlinkClick r:id="rId6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chemeClr val="dk1"/>
                </a:solidFill>
              </a:rPr>
              <a:t>•</a:t>
            </a:r>
            <a:r>
              <a:rPr lang="zh-CN" sz="2800" u="sng">
                <a:solidFill>
                  <a:schemeClr val="hlink"/>
                </a:solidFill>
                <a:hlinkClick r:id="rId7"/>
              </a:rPr>
              <a:t>http://people.csail.mit.edu/dsontag/courses/ml12/slides/lecture10.pdf</a:t>
            </a:r>
            <a:endParaRPr sz="2800" u="sng">
              <a:solidFill>
                <a:schemeClr val="hlink"/>
              </a:solidFill>
              <a:hlinkClick r:id="rId8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15" name="Google Shape;315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Google Shape;317;p39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/>
              <a:t>Similarity Metrics</a:t>
            </a:r>
            <a:endParaRPr/>
          </a:p>
        </p:txBody>
      </p:sp>
      <p:pic>
        <p:nvPicPr>
          <p:cNvPr id="323" name="Google Shape;32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5" name="Google Shape;325;p40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1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Similarity Metrics</a:t>
            </a:r>
            <a:endParaRPr/>
          </a:p>
        </p:txBody>
      </p:sp>
      <p:sp>
        <p:nvSpPr>
          <p:cNvPr id="331" name="Google Shape;331;p41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Dissimilarity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3 2-d input, x1,x2,x3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The dissimilarity matrix is a 3*3 lower-triangular matrix: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32" name="Google Shape;33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4" name="Google Shape;334;p41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35" name="Google Shape;335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8300" y="1706063"/>
            <a:ext cx="1050475" cy="897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33849" y="3424875"/>
            <a:ext cx="1870820" cy="89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73625" y="3389988"/>
            <a:ext cx="4584551" cy="96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Announcement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Homework 3 out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Deadline: 11/09 Friday 11:59 pm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KNN(30%) and Neural Network(70%)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Environment Requirement: Jupyter + Python 3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Course Project Midterm Report (about to) out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Deadline: 11/12 Monday 11:59 pm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According to the guildline file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Midterm date out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11/14 Wednesday 12:00-1:50 pm(in class)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Remember to carry: one-page reference paper(letter size), simple calculator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15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2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Dissimilarity: Nominal Atributes</a:t>
            </a:r>
            <a:endParaRPr/>
          </a:p>
        </p:txBody>
      </p:sp>
      <p:sp>
        <p:nvSpPr>
          <p:cNvPr id="343" name="Google Shape;343;p42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Student 1: likes Jazz, eats pizza, roots for the cubs, wears socks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Student 2: likes Rock, eats pizza, roots for the cubs, goes barefoot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d(Student 1, Student 2):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m: # of matches → 2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p: total # of variables → 4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d(Student 1, Student 2) = (4-2)/4 = 0.5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44" name="Google Shape;34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6" name="Google Shape;346;p42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3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Binary Attributes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43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/>
              <a:t>Symmetric binary attributes:</a:t>
            </a:r>
            <a:endParaRPr/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/>
              <a:t>Gender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/>
              <a:t>Asymmetric attributes:</a:t>
            </a:r>
            <a:endParaRPr/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/>
              <a:t>Preference, Character, etc.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Char char="●"/>
            </a:pPr>
            <a:r>
              <a:rPr lang="zh-CN"/>
              <a:t>Can be manually defined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53" name="Google Shape;35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5" name="Google Shape;355;p43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4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Binary Attributes</a:t>
            </a:r>
            <a:endParaRPr/>
          </a:p>
        </p:txBody>
      </p:sp>
      <p:sp>
        <p:nvSpPr>
          <p:cNvPr id="361" name="Google Shape;361;p44"/>
          <p:cNvSpPr txBox="1"/>
          <p:nvPr>
            <p:ph idx="1" type="body"/>
          </p:nvPr>
        </p:nvSpPr>
        <p:spPr>
          <a:xfrm>
            <a:off x="311700" y="1281425"/>
            <a:ext cx="4662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Dissimilarity of Binary Attributes: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Define 0 and 1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calculate q,s,r,t,p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chemeClr val="dk1"/>
                </a:solidFill>
              </a:rPr>
              <a:t>Distance measure for symmetric binary variables: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zh-CN">
                <a:solidFill>
                  <a:schemeClr val="dk1"/>
                </a:solidFill>
              </a:rPr>
              <a:t>Distance measure for asymmetric binary variables: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62" name="Google Shape;36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4" name="Google Shape;364;p44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65" name="Google Shape;365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4275" y="1281424"/>
            <a:ext cx="3858026" cy="125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19200" y="2797924"/>
            <a:ext cx="2496403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95125" y="4143594"/>
            <a:ext cx="280233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4"/>
          <p:cNvSpPr txBox="1"/>
          <p:nvPr>
            <p:ph idx="1" type="body"/>
          </p:nvPr>
        </p:nvSpPr>
        <p:spPr>
          <a:xfrm>
            <a:off x="4481400" y="3404525"/>
            <a:ext cx="4662600" cy="14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chemeClr val="dk1"/>
                </a:solidFill>
              </a:rPr>
              <a:t>Jaccard coefficient (similarity measure for asymmetric binary variables):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69" name="Google Shape;369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33320" y="4224545"/>
            <a:ext cx="3739925" cy="66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81750" y="2436662"/>
            <a:ext cx="431467" cy="27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5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Binary Attributes: Example</a:t>
            </a:r>
            <a:endParaRPr/>
          </a:p>
        </p:txBody>
      </p:sp>
      <p:sp>
        <p:nvSpPr>
          <p:cNvPr id="376" name="Google Shape;376;p45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i = Jack, j = Mary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Define M,Y,P as 1; Define F,N as 0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Assume symmetric attributes for all: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r = 0, s = 1, q = 2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Assume symetric for Gender, asymetric for other attributes 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For Gender: r = 1, s = 0, q = 0, t = 0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For others: r = 0, s = 1, q = 2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77" name="Google Shape;37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9" name="Google Shape;379;p45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80" name="Google Shape;380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4874" y="1281423"/>
            <a:ext cx="4884850" cy="107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5975" y="3884049"/>
            <a:ext cx="3858026" cy="125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54925" y="4872462"/>
            <a:ext cx="431467" cy="27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6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Ordinal Attributes</a:t>
            </a:r>
            <a:endParaRPr/>
          </a:p>
        </p:txBody>
      </p:sp>
      <p:sp>
        <p:nvSpPr>
          <p:cNvPr id="388" name="Google Shape;388;p46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Order is important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Transfer rank into value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Freshman, Sophomore, Junior, Senior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1,2,3,4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89" name="Google Shape;38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1" name="Google Shape;391;p46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7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Mixed Attributes</a:t>
            </a:r>
            <a:endParaRPr/>
          </a:p>
        </p:txBody>
      </p:sp>
      <p:pic>
        <p:nvPicPr>
          <p:cNvPr id="397" name="Google Shape;39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9" name="Google Shape;399;p47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00" name="Google Shape;400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08326" y="1281425"/>
            <a:ext cx="5863011" cy="38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8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Cosine Similarity</a:t>
            </a:r>
            <a:endParaRPr/>
          </a:p>
        </p:txBody>
      </p:sp>
      <p:sp>
        <p:nvSpPr>
          <p:cNvPr id="406" name="Google Shape;406;p48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For vector data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d1: I like to go to the store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d2: I like the cubs, go cubs go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407" name="Google Shape;40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9" name="Google Shape;409;p48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10" name="Google Shape;410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300" y="2524359"/>
            <a:ext cx="9144002" cy="265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44800" y="2179072"/>
            <a:ext cx="4845539" cy="4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79975" y="2068300"/>
            <a:ext cx="1672675" cy="200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ROC</a:t>
            </a:r>
            <a:endParaRPr/>
          </a:p>
        </p:txBody>
      </p:sp>
      <p:pic>
        <p:nvPicPr>
          <p:cNvPr id="418" name="Google Shape;41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8725" y="1103300"/>
            <a:ext cx="5626550" cy="36401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49"/>
          <p:cNvSpPr txBox="1"/>
          <p:nvPr/>
        </p:nvSpPr>
        <p:spPr>
          <a:xfrm>
            <a:off x="0" y="4828975"/>
            <a:ext cx="91440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u="sng">
                <a:solidFill>
                  <a:schemeClr val="hlink"/>
                </a:solidFill>
                <a:hlinkClick r:id="rId4"/>
              </a:rPr>
              <a:t>http://mlwiki.org/index.php/ROC_Analysis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0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K-Means</a:t>
            </a:r>
            <a:endParaRPr/>
          </a:p>
        </p:txBody>
      </p:sp>
      <p:sp>
        <p:nvSpPr>
          <p:cNvPr id="425" name="Google Shape;425;p50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Demo 1:</a:t>
            </a:r>
            <a:r>
              <a:rPr lang="zh-CN"/>
              <a:t> </a:t>
            </a:r>
            <a:r>
              <a:rPr lang="zh-CN" u="sng">
                <a:solidFill>
                  <a:schemeClr val="hlink"/>
                </a:solidFill>
                <a:hlinkClick r:id="rId3"/>
              </a:rPr>
              <a:t>http://stanford.edu/class/ee103/visualizations/kmeans/kmeans.html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Demo 2: </a:t>
            </a:r>
            <a:r>
              <a:rPr lang="zh-CN" u="sng">
                <a:solidFill>
                  <a:schemeClr val="hlink"/>
                </a:solidFill>
                <a:hlinkClick r:id="rId4"/>
              </a:rPr>
              <a:t>https://www.naftaliharris.com/blog/visualizing-k-means-clustering/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426" name="Google Shape;426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8" name="Google Shape;428;p50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1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About Homework 3</a:t>
            </a:r>
            <a:endParaRPr/>
          </a:p>
        </p:txBody>
      </p:sp>
      <p:sp>
        <p:nvSpPr>
          <p:cNvPr id="434" name="Google Shape;434;p51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Due Date: Next Friday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Be prepared (Refer to the doc for hw3)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Install Jupyter with Python 3.x(3.6 is preferred)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Download the cifar-10 dataset via get_datasets.sh</a:t>
            </a:r>
            <a:endParaRPr>
              <a:solidFill>
                <a:srgbClr val="000000"/>
              </a:solidFill>
            </a:endParaRPr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zh-CN">
                <a:solidFill>
                  <a:srgbClr val="000000"/>
                </a:solidFill>
              </a:rPr>
              <a:t>For windows user, there might be problems downloading the dataset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Live demonstration for installation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Hints on k-fold cross-validation and matrix-level operations involved in NN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435" name="Google Shape;43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7" name="Google Shape;437;p51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KNN</a:t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6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2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Course Project </a:t>
            </a:r>
            <a:r>
              <a:rPr lang="zh-CN"/>
              <a:t>Midterm Report</a:t>
            </a:r>
            <a:endParaRPr/>
          </a:p>
        </p:txBody>
      </p:sp>
      <p:sp>
        <p:nvSpPr>
          <p:cNvPr id="443" name="Google Shape;443;p52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 sz="2800" u="sng">
                <a:solidFill>
                  <a:schemeClr val="hlink"/>
                </a:solidFill>
                <a:hlinkClick r:id="rId3"/>
              </a:rPr>
              <a:t>https://docs.google.com/document/d/1xLeBU-n8nuMT6zhLyLL1NIGuu25SJU1OWl9eybdgjXg/edit?usp=sharing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444" name="Google Shape;444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6" name="Google Shape;446;p52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KNN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/>
              <a:t>Demo: </a:t>
            </a:r>
            <a:r>
              <a:rPr lang="zh-CN" u="sng">
                <a:solidFill>
                  <a:schemeClr val="hlink"/>
                </a:solidFill>
                <a:hlinkClick r:id="rId3"/>
              </a:rPr>
              <a:t>http://vision.stanford.edu/teaching/cs231n-demos/knn/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17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3" name="Google Shape;93;p17"/>
          <p:cNvPicPr preferRelativeResize="0"/>
          <p:nvPr/>
        </p:nvPicPr>
        <p:blipFill rotWithShape="1">
          <a:blip r:embed="rId6">
            <a:alphaModFix/>
          </a:blip>
          <a:srcRect b="0" l="0" r="0" t="2486"/>
          <a:stretch/>
        </p:blipFill>
        <p:spPr>
          <a:xfrm>
            <a:off x="2649663" y="1847700"/>
            <a:ext cx="4180325" cy="316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KNN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Classify an unknown example with the most common class among K nearest examples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“Tell me who your neighbors are, and I’ll tell you who you are”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Example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K = 3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2 sea bass, 1 salmon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Classify as sea bass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18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3" name="Google Shape;10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8350" y="2219313"/>
            <a:ext cx="3295650" cy="29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KNN: Multiple Classes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Easy to implement for multiple classes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Example for K = 5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3 fish species: salmon, sea bass, eel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3 sea bass, 1 eel, 1 salmon → classify as sea bass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19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3" name="Google Shape;11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2048" y="2309948"/>
            <a:ext cx="3651950" cy="28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KNN: How to Choose K?</a:t>
            </a:r>
            <a:endParaRPr/>
          </a:p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In theory, if infinite number of samples available, the larger k, the better classification result you’ll get.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Caveat: all K neighbors have to be close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Possible when infinite # samples available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Impossible in practice since # samples if finite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Should we “tune” K on training data?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Overfitting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K = 1 → sensitive to “noise” (e.g. see right)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20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3" name="Google Shape;12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8176" y="2371450"/>
            <a:ext cx="3243325" cy="244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/>
        </p:nvSpPr>
        <p:spPr>
          <a:xfrm>
            <a:off x="7614625" y="3033925"/>
            <a:ext cx="7314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noise</a:t>
            </a:r>
            <a:endParaRPr/>
          </a:p>
        </p:txBody>
      </p:sp>
      <p:sp>
        <p:nvSpPr>
          <p:cNvPr id="125" name="Google Shape;125;p20"/>
          <p:cNvSpPr txBox="1"/>
          <p:nvPr/>
        </p:nvSpPr>
        <p:spPr>
          <a:xfrm>
            <a:off x="7614625" y="3571100"/>
            <a:ext cx="7314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K=1 :)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KNN: How to Choose K?</a:t>
            </a:r>
            <a:endParaRPr/>
          </a:p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In theory, if infinite number of samples available, the larger k, the better classification result you’ll get.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Caveat: all K neighbors have to be close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Possible when infinite # samples available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Impossible in practice since # samples if finite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Should we “tune” K on training data?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Overfitting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K = 1 → sensitive to “noise” (e.g. see right)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21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5" name="Google Shape;13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8176" y="2371450"/>
            <a:ext cx="3243325" cy="244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/>
        </p:nvSpPr>
        <p:spPr>
          <a:xfrm>
            <a:off x="7614625" y="3033925"/>
            <a:ext cx="7314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noise</a:t>
            </a:r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78174" y="2371450"/>
            <a:ext cx="3243324" cy="245602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/>
        </p:nvSpPr>
        <p:spPr>
          <a:xfrm>
            <a:off x="7614625" y="3571100"/>
            <a:ext cx="7314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K=3 :)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