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62ddd3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262ddd3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262ddd3b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262ddd3b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62ddd3b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262ddd3b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262ddd3b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262ddd3b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262ddd3b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262ddd3b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62ddd3b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62ddd3b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262ddd3b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262ddd3b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262ddd3b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262ddd3b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262ddd3b9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262ddd3b9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262ddd3b9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262ddd3b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262ddd3b9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262ddd3b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262ddd3b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262ddd3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1e5a6502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1e5a6502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262ddd3b9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262ddd3b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262ddd3b9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262ddd3b9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1e5a6502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1e5a650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1e5a650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1e5a650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1e5a6502a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1e5a6502a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1e5a6502a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1e5a6502a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1e5a6502a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1e5a6502a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51e5a6502a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51e5a6502a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1e5a6502a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1e5a6502a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262ddd3b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262ddd3b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51e5a6502a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51e5a6502a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1e5a6502a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1e5a6502a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5262ddd3b9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5262ddd3b9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262ddd3b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262ddd3b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262ddd3b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262ddd3b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62ddd3b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62ddd3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62ddd3b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62ddd3b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62ddd3b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62ddd3b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262ddd3b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262ddd3b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fenix.tecnico.ulisboa.pt/downloadFile/1407993358847907/licao_8.pdf" TargetMode="External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eb.cs.ucla.edu/~yzsun/classes/2019Winter_CS145/Slides/15Text_NB.pdf" TargetMode="External"/><Relationship Id="rId4" Type="http://schemas.openxmlformats.org/officeDocument/2006/relationships/hyperlink" Target="https://medium.com/@james_aka_yale/the-4-recommendation-engines-that-can-predict-your-movie-tastes-bbec857b8223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en.wikipedia.org/wiki/Dynamic_time_warping" TargetMode="External"/><Relationship Id="rId6" Type="http://schemas.openxmlformats.org/officeDocument/2006/relationships/hyperlink" Target="https://commons.wikimedia.org/wiki/File:Animation_Dynamic_Time_Warping.gif" TargetMode="External"/><Relationship Id="rId7" Type="http://schemas.openxmlformats.org/officeDocument/2006/relationships/image" Target="../media/image9.gif"/><Relationship Id="rId8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cse.wustl.edu/~jain/cse571-07/ftp/ids/index.html#sec2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www.phon.ox.ac.uk/jcoleman/old_SLP/Lecture_5/DTW_explanation.html" TargetMode="External"/><Relationship Id="rId6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slideshare.net/Krish_ver2/53-mining-sequential-patterns" TargetMode="External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Yunsheng</a:t>
            </a:r>
            <a:r>
              <a:rPr lang="en" sz="2400"/>
              <a:t>, Shengming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03/08/2019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4870525" y="3300925"/>
            <a:ext cx="2657400" cy="19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88" y="1193550"/>
            <a:ext cx="777663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988" y="1193550"/>
            <a:ext cx="7776631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513" y="1193550"/>
            <a:ext cx="5548963" cy="3447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2088925" y="3773850"/>
            <a:ext cx="5015400" cy="6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513" y="1193550"/>
            <a:ext cx="5548963" cy="344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2138200" y="3241775"/>
            <a:ext cx="5015400" cy="10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/>
          <p:nvPr/>
        </p:nvSpPr>
        <p:spPr>
          <a:xfrm>
            <a:off x="3244200" y="3981150"/>
            <a:ext cx="12588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PrefixSpan</a:t>
            </a:r>
            <a:endParaRPr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3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https://fenix.tecnico.ulisboa.pt/downloadFile/1407993358847907/licao_8.pdf</a:t>
            </a: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6825" y="1193550"/>
            <a:ext cx="5606001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Discussion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Announcement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Roadmap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GSP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PrefixSpan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DTW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Naive Bayes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Project Help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Q &amp; 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267" name="Google Shape;2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2"/>
          <p:cNvSpPr txBox="1"/>
          <p:nvPr/>
        </p:nvSpPr>
        <p:spPr>
          <a:xfrm>
            <a:off x="0" y="4663950"/>
            <a:ext cx="9144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https://en.wikipedia.org/wiki/Dynamic_time_warping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https://commons.wikimedia.org/wiki/File:Animation_Dynamic_Time_Warping.gif</a:t>
            </a:r>
            <a:r>
              <a:rPr lang="en"/>
              <a:t> </a:t>
            </a: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9838" y="1250525"/>
            <a:ext cx="309562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1504950"/>
            <a:ext cx="4191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3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282" name="Google Shape;28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/>
          <p:nvPr/>
        </p:nvSpPr>
        <p:spPr>
          <a:xfrm>
            <a:off x="4837325" y="1224650"/>
            <a:ext cx="1520700" cy="19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3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34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3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3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05" name="Google Shape;305;p35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06" name="Google Shape;306;p35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07" name="Google Shape;307;p35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08" name="Google Shape;308;p35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09" name="Google Shape;309;p35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10" name="Google Shape;310;p35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11" name="Google Shape;311;p35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312" name="Google Shape;312;p35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13" name="Google Shape;313;p35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14" name="Google Shape;314;p35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15" name="Google Shape;315;p35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16" name="Google Shape;316;p35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17" name="Google Shape;317;p35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18" name="Google Shape;318;p35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19" name="Google Shape;319;p35"/>
          <p:cNvSpPr txBox="1"/>
          <p:nvPr/>
        </p:nvSpPr>
        <p:spPr>
          <a:xfrm>
            <a:off x="4808075" y="1255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20" name="Google Shape;320;p35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21" name="Google Shape;321;p35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22" name="Google Shape;322;p35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23" name="Google Shape;323;p35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24" name="Google Shape;324;p35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25" name="Google Shape;325;p35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26" name="Google Shape;326;p35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27" name="Google Shape;327;p35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28" name="Google Shape;328;p35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29" name="Google Shape;329;p35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30" name="Google Shape;330;p35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31" name="Google Shape;331;p35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32" name="Google Shape;332;p35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33" name="Google Shape;333;p35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34" name="Google Shape;334;p35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335" name="Google Shape;335;p35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36" name="Google Shape;336;p35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37" name="Google Shape;337;p35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38" name="Google Shape;338;p35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39" name="Google Shape;339;p35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40" name="Google Shape;340;p35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</a:t>
            </a:r>
            <a:endParaRPr sz="1000"/>
          </a:p>
        </p:txBody>
      </p:sp>
      <p:sp>
        <p:nvSpPr>
          <p:cNvPr id="341" name="Google Shape;341;p35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42" name="Google Shape;342;p35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43" name="Google Shape;343;p35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44" name="Google Shape;344;p35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350" name="Google Shape;3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3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354" name="Google Shape;35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6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56" name="Google Shape;356;p36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57" name="Google Shape;357;p36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58" name="Google Shape;358;p36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59" name="Google Shape;359;p36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360" name="Google Shape;360;p36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61" name="Google Shape;361;p36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62" name="Google Shape;362;p36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363" name="Google Shape;363;p36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364" name="Google Shape;364;p36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365" name="Google Shape;365;p36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66" name="Google Shape;366;p36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67" name="Google Shape;367;p36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68" name="Google Shape;368;p36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69" name="Google Shape;369;p36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70" name="Google Shape;370;p36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71" name="Google Shape;371;p36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72" name="Google Shape;372;p36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73" name="Google Shape;373;p36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74" name="Google Shape;374;p36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75" name="Google Shape;375;p36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376" name="Google Shape;376;p36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77" name="Google Shape;377;p36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78" name="Google Shape;378;p36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79" name="Google Shape;379;p36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80" name="Google Shape;380;p36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81" name="Google Shape;381;p36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82" name="Google Shape;382;p36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83" name="Google Shape;383;p36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384" name="Google Shape;384;p36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85" name="Google Shape;385;p36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86" name="Google Shape;386;p36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87" name="Google Shape;387;p36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88" name="Google Shape;388;p36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389" name="Google Shape;389;p36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390" name="Google Shape;390;p36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91" name="Google Shape;391;p36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392" name="Google Shape;392;p36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393" name="Google Shape;393;p36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394" name="Google Shape;394;p36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395" name="Google Shape;395;p36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3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3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7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07" name="Google Shape;407;p37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08" name="Google Shape;408;p37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09" name="Google Shape;409;p37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10" name="Google Shape;410;p37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411" name="Google Shape;411;p37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12" name="Google Shape;412;p37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13" name="Google Shape;413;p37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414" name="Google Shape;414;p37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415" name="Google Shape;415;p37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416" name="Google Shape;416;p37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17" name="Google Shape;417;p37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18" name="Google Shape;418;p37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19" name="Google Shape;419;p37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20" name="Google Shape;420;p37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21" name="Google Shape;421;p37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22" name="Google Shape;422;p37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23" name="Google Shape;423;p37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24" name="Google Shape;424;p37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25" name="Google Shape;425;p37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26" name="Google Shape;426;p37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427" name="Google Shape;427;p37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28" name="Google Shape;428;p37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29" name="Google Shape;429;p37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30" name="Google Shape;430;p37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31" name="Google Shape;431;p37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32" name="Google Shape;432;p37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33" name="Google Shape;433;p37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34" name="Google Shape;434;p37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35" name="Google Shape;435;p37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36" name="Google Shape;436;p37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37" name="Google Shape;437;p37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38" name="Google Shape;438;p37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39" name="Google Shape;439;p37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40" name="Google Shape;440;p37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441" name="Google Shape;441;p37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42" name="Google Shape;442;p37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43" name="Google Shape;443;p37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444" name="Google Shape;444;p37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45" name="Google Shape;445;p37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446" name="Google Shape;446;p37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452" name="Google Shape;4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3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3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456" name="Google Shape;45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8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58" name="Google Shape;458;p38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59" name="Google Shape;459;p38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60" name="Google Shape;460;p38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61" name="Google Shape;461;p38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462" name="Google Shape;462;p38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63" name="Google Shape;463;p38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64" name="Google Shape;464;p38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465" name="Google Shape;465;p38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466" name="Google Shape;466;p38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467" name="Google Shape;467;p38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68" name="Google Shape;468;p38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69" name="Google Shape;469;p38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70" name="Google Shape;470;p38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71" name="Google Shape;471;p38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72" name="Google Shape;472;p38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73" name="Google Shape;473;p38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74" name="Google Shape;474;p38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75" name="Google Shape;475;p38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76" name="Google Shape;476;p38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77" name="Google Shape;477;p38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478" name="Google Shape;478;p38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79" name="Google Shape;479;p38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80" name="Google Shape;480;p38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81" name="Google Shape;481;p38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82" name="Google Shape;482;p38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83" name="Google Shape;483;p38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84" name="Google Shape;484;p38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85" name="Google Shape;485;p38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486" name="Google Shape;486;p38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87" name="Google Shape;487;p38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88" name="Google Shape;488;p38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89" name="Google Shape;489;p38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90" name="Google Shape;490;p38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491" name="Google Shape;491;p38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93" name="Google Shape;493;p38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494" name="Google Shape;494;p38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495" name="Google Shape;495;p38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496" name="Google Shape;496;p38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497" name="Google Shape;497;p38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503" name="Google Shape;5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3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3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507" name="Google Shape;50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9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09" name="Google Shape;509;p39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10" name="Google Shape;510;p39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11" name="Google Shape;511;p39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12" name="Google Shape;512;p39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513" name="Google Shape;513;p39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14" name="Google Shape;514;p39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15" name="Google Shape;515;p39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516" name="Google Shape;516;p39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517" name="Google Shape;517;p39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518" name="Google Shape;518;p39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19" name="Google Shape;519;p39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20" name="Google Shape;520;p39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21" name="Google Shape;521;p39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22" name="Google Shape;522;p39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23" name="Google Shape;523;p39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24" name="Google Shape;524;p39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25" name="Google Shape;525;p39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26" name="Google Shape;526;p39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27" name="Google Shape;527;p39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28" name="Google Shape;528;p39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529" name="Google Shape;529;p39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30" name="Google Shape;530;p39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31" name="Google Shape;531;p39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32" name="Google Shape;532;p39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33" name="Google Shape;533;p39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34" name="Google Shape;534;p39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35" name="Google Shape;535;p39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36" name="Google Shape;536;p39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38" name="Google Shape;538;p39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39" name="Google Shape;539;p39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40" name="Google Shape;540;p39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41" name="Google Shape;541;p39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42" name="Google Shape;542;p39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543" name="Google Shape;543;p39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44" name="Google Shape;544;p39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45" name="Google Shape;545;p39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546" name="Google Shape;546;p39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47" name="Google Shape;547;p39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548" name="Google Shape;548;p39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554" name="Google Shape;5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4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4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558" name="Google Shape;55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0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60" name="Google Shape;560;p40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61" name="Google Shape;561;p40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62" name="Google Shape;562;p40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63" name="Google Shape;563;p40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564" name="Google Shape;564;p40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65" name="Google Shape;565;p40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66" name="Google Shape;566;p40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567" name="Google Shape;567;p40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568" name="Google Shape;568;p40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569" name="Google Shape;569;p40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70" name="Google Shape;570;p40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71" name="Google Shape;571;p40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72" name="Google Shape;572;p40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73" name="Google Shape;573;p40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74" name="Google Shape;574;p40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75" name="Google Shape;575;p40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576" name="Google Shape;576;p40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77" name="Google Shape;577;p40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78" name="Google Shape;578;p40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79" name="Google Shape;579;p40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580" name="Google Shape;580;p40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81" name="Google Shape;581;p40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582" name="Google Shape;582;p40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83" name="Google Shape;583;p40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84" name="Google Shape;584;p40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85" name="Google Shape;585;p40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86" name="Google Shape;586;p40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87" name="Google Shape;587;p40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588" name="Google Shape;588;p40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89" name="Google Shape;589;p40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90" name="Google Shape;590;p40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91" name="Google Shape;591;p40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92" name="Google Shape;592;p40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593" name="Google Shape;593;p40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95" name="Google Shape;595;p40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596" name="Google Shape;596;p40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597" name="Google Shape;597;p40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598" name="Google Shape;598;p40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599" name="Google Shape;599;p40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605" name="Google Shape;6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Google Shape;607;p4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8" name="Google Shape;608;p4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609" name="Google Shape;60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611" name="Google Shape;611;p41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12" name="Google Shape;612;p41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13" name="Google Shape;613;p41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14" name="Google Shape;614;p41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615" name="Google Shape;615;p41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16" name="Google Shape;616;p41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17" name="Google Shape;617;p41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618" name="Google Shape;618;p41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619" name="Google Shape;619;p41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620" name="Google Shape;620;p41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621" name="Google Shape;621;p41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622" name="Google Shape;622;p41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23" name="Google Shape;623;p41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24" name="Google Shape;624;p41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25" name="Google Shape;625;p41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26" name="Google Shape;626;p41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27" name="Google Shape;627;p41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28" name="Google Shape;628;p41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29" name="Google Shape;629;p41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30" name="Google Shape;630;p41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631" name="Google Shape;631;p41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32" name="Google Shape;632;p41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33" name="Google Shape;633;p41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34" name="Google Shape;634;p41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35" name="Google Shape;635;p41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36" name="Google Shape;636;p41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37" name="Google Shape;637;p41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38" name="Google Shape;638;p41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39" name="Google Shape;639;p41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40" name="Google Shape;640;p41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41" name="Google Shape;641;p41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42" name="Google Shape;642;p41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43" name="Google Shape;643;p41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44" name="Google Shape;644;p41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45" name="Google Shape;645;p41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46" name="Google Shape;646;p41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47" name="Google Shape;647;p41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648" name="Google Shape;648;p41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49" name="Google Shape;649;p41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650" name="Google Shape;650;p41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Sequential Pattern Mining: Applications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5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https://www.cse.wustl.edu/~jain/cse571-07/ftp/ids/index.html#sec2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9263" y="1171363"/>
            <a:ext cx="3277842" cy="19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9" y="1328775"/>
            <a:ext cx="4030823" cy="31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6788" y="3290225"/>
            <a:ext cx="4202810" cy="15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656" name="Google Shape;6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4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9" name="Google Shape;659;p42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660" name="Google Shape;66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2"/>
          <p:cNvSpPr txBox="1"/>
          <p:nvPr/>
        </p:nvSpPr>
        <p:spPr>
          <a:xfrm>
            <a:off x="51128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662" name="Google Shape;662;p42"/>
          <p:cNvSpPr txBox="1"/>
          <p:nvPr/>
        </p:nvSpPr>
        <p:spPr>
          <a:xfrm>
            <a:off x="53877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63" name="Google Shape;663;p42"/>
          <p:cNvSpPr txBox="1"/>
          <p:nvPr/>
        </p:nvSpPr>
        <p:spPr>
          <a:xfrm>
            <a:off x="56163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64" name="Google Shape;664;p42"/>
          <p:cNvSpPr txBox="1"/>
          <p:nvPr/>
        </p:nvSpPr>
        <p:spPr>
          <a:xfrm>
            <a:off x="5844950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65" name="Google Shape;665;p42"/>
          <p:cNvSpPr txBox="1"/>
          <p:nvPr/>
        </p:nvSpPr>
        <p:spPr>
          <a:xfrm>
            <a:off x="611982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666" name="Google Shape;666;p42"/>
          <p:cNvSpPr txBox="1"/>
          <p:nvPr/>
        </p:nvSpPr>
        <p:spPr>
          <a:xfrm>
            <a:off x="5112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67" name="Google Shape;667;p42"/>
          <p:cNvSpPr txBox="1"/>
          <p:nvPr/>
        </p:nvSpPr>
        <p:spPr>
          <a:xfrm>
            <a:off x="53877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68" name="Google Shape;668;p42"/>
          <p:cNvSpPr txBox="1"/>
          <p:nvPr/>
        </p:nvSpPr>
        <p:spPr>
          <a:xfrm>
            <a:off x="5616350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7</a:t>
            </a:r>
            <a:endParaRPr sz="1000"/>
          </a:p>
        </p:txBody>
      </p:sp>
      <p:sp>
        <p:nvSpPr>
          <p:cNvPr id="669" name="Google Shape;669;p42"/>
          <p:cNvSpPr txBox="1"/>
          <p:nvPr/>
        </p:nvSpPr>
        <p:spPr>
          <a:xfrm>
            <a:off x="58748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670" name="Google Shape;670;p42"/>
          <p:cNvSpPr txBox="1"/>
          <p:nvPr/>
        </p:nvSpPr>
        <p:spPr>
          <a:xfrm>
            <a:off x="6103475" y="29539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9</a:t>
            </a:r>
            <a:endParaRPr sz="1000"/>
          </a:p>
        </p:txBody>
      </p:sp>
      <p:sp>
        <p:nvSpPr>
          <p:cNvPr id="671" name="Google Shape;671;p42"/>
          <p:cNvSpPr txBox="1"/>
          <p:nvPr/>
        </p:nvSpPr>
        <p:spPr>
          <a:xfrm>
            <a:off x="4808075" y="26491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72" name="Google Shape;672;p42"/>
          <p:cNvSpPr txBox="1"/>
          <p:nvPr/>
        </p:nvSpPr>
        <p:spPr>
          <a:xfrm>
            <a:off x="48080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</a:t>
            </a:r>
            <a:endParaRPr sz="1000"/>
          </a:p>
        </p:txBody>
      </p:sp>
      <p:sp>
        <p:nvSpPr>
          <p:cNvPr id="673" name="Google Shape;673;p42"/>
          <p:cNvSpPr txBox="1"/>
          <p:nvPr/>
        </p:nvSpPr>
        <p:spPr>
          <a:xfrm>
            <a:off x="4808075" y="20776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74" name="Google Shape;674;p42"/>
          <p:cNvSpPr txBox="1"/>
          <p:nvPr/>
        </p:nvSpPr>
        <p:spPr>
          <a:xfrm>
            <a:off x="480807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75" name="Google Shape;675;p42"/>
          <p:cNvSpPr txBox="1"/>
          <p:nvPr/>
        </p:nvSpPr>
        <p:spPr>
          <a:xfrm>
            <a:off x="48080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76" name="Google Shape;676;p42"/>
          <p:cNvSpPr txBox="1"/>
          <p:nvPr/>
        </p:nvSpPr>
        <p:spPr>
          <a:xfrm>
            <a:off x="48080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77" name="Google Shape;677;p42"/>
          <p:cNvSpPr txBox="1"/>
          <p:nvPr/>
        </p:nvSpPr>
        <p:spPr>
          <a:xfrm>
            <a:off x="5112875" y="2344300"/>
            <a:ext cx="21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78" name="Google Shape;678;p42"/>
          <p:cNvSpPr txBox="1"/>
          <p:nvPr/>
        </p:nvSpPr>
        <p:spPr>
          <a:xfrm>
            <a:off x="53877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79" name="Google Shape;679;p42"/>
          <p:cNvSpPr txBox="1"/>
          <p:nvPr/>
        </p:nvSpPr>
        <p:spPr>
          <a:xfrm>
            <a:off x="5616350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80" name="Google Shape;680;p42"/>
          <p:cNvSpPr txBox="1"/>
          <p:nvPr/>
        </p:nvSpPr>
        <p:spPr>
          <a:xfrm>
            <a:off x="58598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81" name="Google Shape;681;p42"/>
          <p:cNvSpPr txBox="1"/>
          <p:nvPr/>
        </p:nvSpPr>
        <p:spPr>
          <a:xfrm>
            <a:off x="6088475" y="23443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6</a:t>
            </a:r>
            <a:endParaRPr sz="1000"/>
          </a:p>
        </p:txBody>
      </p:sp>
      <p:sp>
        <p:nvSpPr>
          <p:cNvPr id="682" name="Google Shape;682;p42"/>
          <p:cNvSpPr txBox="1"/>
          <p:nvPr/>
        </p:nvSpPr>
        <p:spPr>
          <a:xfrm>
            <a:off x="506757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83" name="Google Shape;683;p42"/>
          <p:cNvSpPr txBox="1"/>
          <p:nvPr/>
        </p:nvSpPr>
        <p:spPr>
          <a:xfrm>
            <a:off x="5342450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84" name="Google Shape;684;p42"/>
          <p:cNvSpPr txBox="1"/>
          <p:nvPr/>
        </p:nvSpPr>
        <p:spPr>
          <a:xfrm>
            <a:off x="5616350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85" name="Google Shape;685;p42"/>
          <p:cNvSpPr txBox="1"/>
          <p:nvPr/>
        </p:nvSpPr>
        <p:spPr>
          <a:xfrm>
            <a:off x="5859875" y="2077600"/>
            <a:ext cx="2442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86" name="Google Shape;686;p42"/>
          <p:cNvSpPr txBox="1"/>
          <p:nvPr/>
        </p:nvSpPr>
        <p:spPr>
          <a:xfrm>
            <a:off x="6104525" y="20776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87" name="Google Shape;687;p42"/>
          <p:cNvSpPr txBox="1"/>
          <p:nvPr/>
        </p:nvSpPr>
        <p:spPr>
          <a:xfrm>
            <a:off x="5067575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88" name="Google Shape;688;p42"/>
          <p:cNvSpPr txBox="1"/>
          <p:nvPr/>
        </p:nvSpPr>
        <p:spPr>
          <a:xfrm>
            <a:off x="5357450" y="179185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89" name="Google Shape;689;p42"/>
          <p:cNvSpPr txBox="1"/>
          <p:nvPr/>
        </p:nvSpPr>
        <p:spPr>
          <a:xfrm>
            <a:off x="55710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1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90" name="Google Shape;690;p42"/>
          <p:cNvSpPr txBox="1"/>
          <p:nvPr/>
        </p:nvSpPr>
        <p:spPr>
          <a:xfrm>
            <a:off x="5799650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91" name="Google Shape;691;p42"/>
          <p:cNvSpPr txBox="1"/>
          <p:nvPr/>
        </p:nvSpPr>
        <p:spPr>
          <a:xfrm>
            <a:off x="6074525" y="18109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92" name="Google Shape;692;p42"/>
          <p:cNvSpPr txBox="1"/>
          <p:nvPr/>
        </p:nvSpPr>
        <p:spPr>
          <a:xfrm>
            <a:off x="5067575" y="15061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93" name="Google Shape;693;p42"/>
          <p:cNvSpPr txBox="1"/>
          <p:nvPr/>
        </p:nvSpPr>
        <p:spPr>
          <a:xfrm>
            <a:off x="5342450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94" name="Google Shape;694;p42"/>
          <p:cNvSpPr txBox="1"/>
          <p:nvPr/>
        </p:nvSpPr>
        <p:spPr>
          <a:xfrm>
            <a:off x="5571050" y="15374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endParaRPr sz="1000"/>
          </a:p>
        </p:txBody>
      </p:sp>
      <p:sp>
        <p:nvSpPr>
          <p:cNvPr id="695" name="Google Shape;695;p42"/>
          <p:cNvSpPr txBox="1"/>
          <p:nvPr/>
        </p:nvSpPr>
        <p:spPr>
          <a:xfrm>
            <a:off x="582957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3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696" name="Google Shape;696;p42"/>
          <p:cNvSpPr txBox="1"/>
          <p:nvPr/>
        </p:nvSpPr>
        <p:spPr>
          <a:xfrm>
            <a:off x="6074525" y="1537413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697" name="Google Shape;697;p42"/>
          <p:cNvSpPr txBox="1"/>
          <p:nvPr/>
        </p:nvSpPr>
        <p:spPr>
          <a:xfrm>
            <a:off x="5067575" y="1261188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5</a:t>
            </a:r>
            <a:endParaRPr sz="1000"/>
          </a:p>
        </p:txBody>
      </p:sp>
      <p:sp>
        <p:nvSpPr>
          <p:cNvPr id="698" name="Google Shape;698;p42"/>
          <p:cNvSpPr txBox="1"/>
          <p:nvPr/>
        </p:nvSpPr>
        <p:spPr>
          <a:xfrm>
            <a:off x="53424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699" name="Google Shape;699;p42"/>
          <p:cNvSpPr txBox="1"/>
          <p:nvPr/>
        </p:nvSpPr>
        <p:spPr>
          <a:xfrm>
            <a:off x="5571050" y="1261175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</a:t>
            </a:r>
            <a:endParaRPr sz="1000"/>
          </a:p>
        </p:txBody>
      </p:sp>
      <p:sp>
        <p:nvSpPr>
          <p:cNvPr id="700" name="Google Shape;700;p42"/>
          <p:cNvSpPr txBox="1"/>
          <p:nvPr/>
        </p:nvSpPr>
        <p:spPr>
          <a:xfrm>
            <a:off x="5799650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endParaRPr sz="1000"/>
          </a:p>
        </p:txBody>
      </p:sp>
      <p:sp>
        <p:nvSpPr>
          <p:cNvPr id="701" name="Google Shape;701;p42"/>
          <p:cNvSpPr txBox="1"/>
          <p:nvPr/>
        </p:nvSpPr>
        <p:spPr>
          <a:xfrm>
            <a:off x="6074525" y="1270700"/>
            <a:ext cx="304800" cy="1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5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DTW</a:t>
            </a:r>
            <a:endParaRPr/>
          </a:p>
        </p:txBody>
      </p:sp>
      <p:pic>
        <p:nvPicPr>
          <p:cNvPr id="707" name="Google Shape;7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9" name="Google Shape;709;p4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0" name="Google Shape;710;p43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http://www.phon.ox.ac.uk/jcoleman/old_SLP/Lecture_5/DTW_explanation.html</a:t>
            </a:r>
            <a:endParaRPr/>
          </a:p>
        </p:txBody>
      </p:sp>
      <p:pic>
        <p:nvPicPr>
          <p:cNvPr id="711" name="Google Shape;71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7838" y="1132888"/>
            <a:ext cx="3383977" cy="34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4"/>
          <p:cNvSpPr txBox="1"/>
          <p:nvPr>
            <p:ph type="title"/>
          </p:nvPr>
        </p:nvSpPr>
        <p:spPr>
          <a:xfrm>
            <a:off x="311700" y="1272900"/>
            <a:ext cx="8520600" cy="16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717" name="Google Shape;717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/>
              <a:t>Q &amp; A</a:t>
            </a:r>
            <a:endParaRPr b="1" sz="2800"/>
          </a:p>
        </p:txBody>
      </p:sp>
      <p:pic>
        <p:nvPicPr>
          <p:cNvPr id="718" name="Google Shape;7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6">
            <a:alphaModFix/>
          </a:blip>
          <a:srcRect b="12562" l="0" r="0" t="18262"/>
          <a:stretch/>
        </p:blipFill>
        <p:spPr>
          <a:xfrm>
            <a:off x="1101888" y="1115162"/>
            <a:ext cx="6940234" cy="36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6950225" y="2112475"/>
            <a:ext cx="331500" cy="23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7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b="12562" l="0" r="0" t="18262"/>
          <a:stretch/>
        </p:blipFill>
        <p:spPr>
          <a:xfrm>
            <a:off x="1101888" y="1115162"/>
            <a:ext cx="6940234" cy="3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8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1215525" y="3872400"/>
            <a:ext cx="3730800" cy="6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5545800" y="3827725"/>
            <a:ext cx="23862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9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5545800" y="3827725"/>
            <a:ext cx="23862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20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6">
            <a:alphaModFix/>
          </a:blip>
          <a:srcRect b="20227" l="0" r="0" t="15085"/>
          <a:stretch/>
        </p:blipFill>
        <p:spPr>
          <a:xfrm>
            <a:off x="983275" y="1144775"/>
            <a:ext cx="7513091" cy="36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GSP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1"/>
          <p:cNvSpPr txBox="1"/>
          <p:nvPr/>
        </p:nvSpPr>
        <p:spPr>
          <a:xfrm>
            <a:off x="0" y="4793675"/>
            <a:ext cx="914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https://www.slideshare.net/Krish_ver2/53-mining-sequential-patterns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010350" y="3103825"/>
            <a:ext cx="42075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6">
            <a:alphaModFix/>
          </a:blip>
          <a:srcRect b="10792" l="0" r="0" t="14569"/>
          <a:stretch/>
        </p:blipFill>
        <p:spPr>
          <a:xfrm>
            <a:off x="1331700" y="1092961"/>
            <a:ext cx="6511211" cy="36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1673400" y="2627550"/>
            <a:ext cx="2386200" cy="19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4870525" y="3300925"/>
            <a:ext cx="2657400" cy="19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4870525" y="4150300"/>
            <a:ext cx="2657400" cy="3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